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2" r:id="rId1"/>
  </p:sldMasterIdLst>
  <p:notesMasterIdLst>
    <p:notesMasterId r:id="rId62"/>
  </p:notesMasterIdLst>
  <p:sldIdLst>
    <p:sldId id="256" r:id="rId2"/>
    <p:sldId id="348" r:id="rId3"/>
    <p:sldId id="290" r:id="rId4"/>
    <p:sldId id="291" r:id="rId5"/>
    <p:sldId id="292" r:id="rId6"/>
    <p:sldId id="293" r:id="rId7"/>
    <p:sldId id="294" r:id="rId8"/>
    <p:sldId id="295" r:id="rId9"/>
    <p:sldId id="297" r:id="rId10"/>
    <p:sldId id="298" r:id="rId11"/>
    <p:sldId id="299" r:id="rId12"/>
    <p:sldId id="300" r:id="rId13"/>
    <p:sldId id="301" r:id="rId14"/>
    <p:sldId id="302" r:id="rId15"/>
    <p:sldId id="303" r:id="rId16"/>
    <p:sldId id="304" r:id="rId17"/>
    <p:sldId id="305" r:id="rId18"/>
    <p:sldId id="306" r:id="rId19"/>
    <p:sldId id="307" r:id="rId20"/>
    <p:sldId id="308" r:id="rId21"/>
    <p:sldId id="309" r:id="rId22"/>
    <p:sldId id="310" r:id="rId23"/>
    <p:sldId id="311" r:id="rId24"/>
    <p:sldId id="312" r:id="rId25"/>
    <p:sldId id="313" r:id="rId26"/>
    <p:sldId id="314" r:id="rId27"/>
    <p:sldId id="315" r:id="rId28"/>
    <p:sldId id="316" r:id="rId29"/>
    <p:sldId id="317" r:id="rId30"/>
    <p:sldId id="319" r:id="rId31"/>
    <p:sldId id="320" r:id="rId32"/>
    <p:sldId id="321" r:id="rId33"/>
    <p:sldId id="322" r:id="rId34"/>
    <p:sldId id="323" r:id="rId35"/>
    <p:sldId id="324" r:id="rId36"/>
    <p:sldId id="325" r:id="rId37"/>
    <p:sldId id="326" r:id="rId38"/>
    <p:sldId id="327" r:id="rId39"/>
    <p:sldId id="328" r:id="rId40"/>
    <p:sldId id="329" r:id="rId41"/>
    <p:sldId id="330" r:id="rId42"/>
    <p:sldId id="331" r:id="rId43"/>
    <p:sldId id="332" r:id="rId44"/>
    <p:sldId id="333" r:id="rId45"/>
    <p:sldId id="334" r:id="rId46"/>
    <p:sldId id="335" r:id="rId47"/>
    <p:sldId id="336" r:id="rId48"/>
    <p:sldId id="337" r:id="rId49"/>
    <p:sldId id="318" r:id="rId50"/>
    <p:sldId id="338" r:id="rId51"/>
    <p:sldId id="339" r:id="rId52"/>
    <p:sldId id="340" r:id="rId53"/>
    <p:sldId id="341" r:id="rId54"/>
    <p:sldId id="342" r:id="rId55"/>
    <p:sldId id="343" r:id="rId56"/>
    <p:sldId id="345" r:id="rId57"/>
    <p:sldId id="344" r:id="rId58"/>
    <p:sldId id="346" r:id="rId59"/>
    <p:sldId id="347" r:id="rId60"/>
    <p:sldId id="349" r:id="rId6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1212" autoAdjust="0"/>
  </p:normalViewPr>
  <p:slideViewPr>
    <p:cSldViewPr>
      <p:cViewPr varScale="1">
        <p:scale>
          <a:sx n="54" d="100"/>
          <a:sy n="54" d="100"/>
        </p:scale>
        <p:origin x="-1056"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17F5470-D612-44A3-89DE-AA28BE727109}" type="datetimeFigureOut">
              <a:rPr lang="en-US" smtClean="0"/>
              <a:t>2/21/2013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D53AE46-F31B-4508-AFB1-52947E48F744}" type="slidenum">
              <a:rPr lang="en-US" smtClean="0"/>
              <a:t>‹#›</a:t>
            </a:fld>
            <a:endParaRPr lang="en-US"/>
          </a:p>
        </p:txBody>
      </p:sp>
    </p:spTree>
    <p:extLst>
      <p:ext uri="{BB962C8B-B14F-4D97-AF65-F5344CB8AC3E}">
        <p14:creationId xmlns:p14="http://schemas.microsoft.com/office/powerpoint/2010/main" val="20851367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AU" dirty="0" smtClean="0"/>
              <a:t>Modern block ciphers are widely used to provide encryption of quantities of information, and/or a cryptographic checksum to ensure the contents have not been altered. We continue to use block ciphers because they are comparatively fast, and because we know a fair amount about how to design them. Will use the widely known DES algorithm to illustrate some key block cipher design principles.</a:t>
            </a:r>
          </a:p>
          <a:p>
            <a:endParaRPr lang="en-US" dirty="0"/>
          </a:p>
        </p:txBody>
      </p:sp>
      <p:sp>
        <p:nvSpPr>
          <p:cNvPr id="4" name="Slide Number Placeholder 3"/>
          <p:cNvSpPr>
            <a:spLocks noGrp="1"/>
          </p:cNvSpPr>
          <p:nvPr>
            <p:ph type="sldNum" sz="quarter" idx="10"/>
          </p:nvPr>
        </p:nvSpPr>
        <p:spPr/>
        <p:txBody>
          <a:bodyPr/>
          <a:lstStyle/>
          <a:p>
            <a:fld id="{2D53AE46-F31B-4508-AFB1-52947E48F744}" type="slidenum">
              <a:rPr lang="en-US" smtClean="0"/>
              <a:t>14</a:t>
            </a:fld>
            <a:endParaRPr lang="en-US"/>
          </a:p>
        </p:txBody>
      </p:sp>
    </p:spTree>
    <p:extLst>
      <p:ext uri="{BB962C8B-B14F-4D97-AF65-F5344CB8AC3E}">
        <p14:creationId xmlns:p14="http://schemas.microsoft.com/office/powerpoint/2010/main" val="275033046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dirty="0" smtClean="0"/>
              <a:t>The cryptographic strength of a </a:t>
            </a:r>
            <a:r>
              <a:rPr lang="en-US" dirty="0" err="1" smtClean="0"/>
              <a:t>Feistel</a:t>
            </a:r>
            <a:r>
              <a:rPr lang="en-US" dirty="0" smtClean="0"/>
              <a:t> cipher derives from three aspects of the design: the number of rounds, the function F, and the key schedule algorithm. Briefly discuss these.</a:t>
            </a:r>
          </a:p>
          <a:p>
            <a:pPr eaLnBrk="1" hangingPunct="1"/>
            <a:r>
              <a:rPr lang="en-US" dirty="0" smtClean="0">
                <a:latin typeface="Times-Roman" charset="0"/>
              </a:rPr>
              <a:t>The greater the number of rounds, the more difficult it is to perform cryptanalysis, even for a relatively weak F. In general, the criterion should be that the number of rounds is chosen so that known cryptanalytic efforts require greater effort than a simple brute-force key search attack. This criterion is attractive because it makes it easy to judge the strength of an algorithm and to compare different algorithms.</a:t>
            </a:r>
          </a:p>
          <a:p>
            <a:pPr eaLnBrk="1" hangingPunct="1"/>
            <a:r>
              <a:rPr lang="en-US" dirty="0" smtClean="0">
                <a:latin typeface="Times-Roman" charset="0"/>
              </a:rPr>
              <a:t>The function F provides the element of confusion in a </a:t>
            </a:r>
            <a:r>
              <a:rPr lang="en-US" dirty="0" err="1" smtClean="0">
                <a:latin typeface="Times-Roman" charset="0"/>
              </a:rPr>
              <a:t>Feistel</a:t>
            </a:r>
            <a:r>
              <a:rPr lang="en-US" dirty="0" smtClean="0">
                <a:latin typeface="Times-Roman" charset="0"/>
              </a:rPr>
              <a:t> cipher, want it to be difficult to “unscramble” the substitution performed by F. One obvious criterion is that F be nonlinear. The more nonlinear F, the more difficult any type of cryptanalysis will be. We would like it to have good avalanche properties, or even the strict avalanche criterion (SAC). Another criterion is the bit independence criterion (BIC). One of the most intense areas of research in the field of symmetric block ciphers is that of S-box design. Would like any change to the input vector to an S-box to result in random-looking changes to the output. The relationship should be nonlinear and difficult to approximate with linear functions. </a:t>
            </a:r>
          </a:p>
          <a:p>
            <a:pPr eaLnBrk="1" hangingPunct="1"/>
            <a:r>
              <a:rPr lang="en-US" dirty="0" smtClean="0">
                <a:latin typeface="Times-Roman" charset="0"/>
              </a:rPr>
              <a:t>A final area of block cipher design, and one that has received less attention than S-box design, is the key schedule algorithm. With any </a:t>
            </a:r>
            <a:r>
              <a:rPr lang="en-US" dirty="0" err="1" smtClean="0">
                <a:latin typeface="Times-Roman" charset="0"/>
              </a:rPr>
              <a:t>Feistel</a:t>
            </a:r>
            <a:r>
              <a:rPr lang="en-US" dirty="0" smtClean="0">
                <a:latin typeface="Times-Roman" charset="0"/>
              </a:rPr>
              <a:t> block cipher, the key schedule is used to generate a </a:t>
            </a:r>
            <a:r>
              <a:rPr lang="en-US" dirty="0" err="1" smtClean="0">
                <a:latin typeface="Times-Roman" charset="0"/>
              </a:rPr>
              <a:t>subkey</a:t>
            </a:r>
            <a:r>
              <a:rPr lang="en-US" dirty="0" smtClean="0">
                <a:latin typeface="Times-Roman" charset="0"/>
              </a:rPr>
              <a:t> for each round. Would like to select </a:t>
            </a:r>
            <a:r>
              <a:rPr lang="en-US" dirty="0" err="1" smtClean="0">
                <a:latin typeface="Times-Roman" charset="0"/>
              </a:rPr>
              <a:t>subkeys</a:t>
            </a:r>
            <a:r>
              <a:rPr lang="en-US" dirty="0" smtClean="0">
                <a:latin typeface="Times-Roman" charset="0"/>
              </a:rPr>
              <a:t> to maximize the difficulty of deducing individual </a:t>
            </a:r>
            <a:r>
              <a:rPr lang="en-US" dirty="0" err="1" smtClean="0">
                <a:latin typeface="Times-Roman" charset="0"/>
              </a:rPr>
              <a:t>subkeys</a:t>
            </a:r>
            <a:r>
              <a:rPr lang="en-US" dirty="0" smtClean="0">
                <a:latin typeface="Times-Roman" charset="0"/>
              </a:rPr>
              <a:t> and the difficulty of working back to the main key. The key schedule should guarantee key/</a:t>
            </a:r>
            <a:r>
              <a:rPr lang="en-US" dirty="0" err="1" smtClean="0">
                <a:latin typeface="Times-Roman" charset="0"/>
              </a:rPr>
              <a:t>ciphertext</a:t>
            </a:r>
            <a:r>
              <a:rPr lang="en-US" dirty="0" smtClean="0">
                <a:latin typeface="Times-Roman" charset="0"/>
              </a:rPr>
              <a:t> Strict Avalanche Criterion and Bit Independence Criterion. </a:t>
            </a:r>
          </a:p>
        </p:txBody>
      </p:sp>
      <p:sp>
        <p:nvSpPr>
          <p:cNvPr id="4" name="Slide Number Placeholder 3"/>
          <p:cNvSpPr>
            <a:spLocks noGrp="1"/>
          </p:cNvSpPr>
          <p:nvPr>
            <p:ph type="sldNum" sz="quarter" idx="10"/>
          </p:nvPr>
        </p:nvSpPr>
        <p:spPr/>
        <p:txBody>
          <a:bodyPr/>
          <a:lstStyle/>
          <a:p>
            <a:fld id="{2D53AE46-F31B-4508-AFB1-52947E48F744}" type="slidenum">
              <a:rPr lang="en-US" smtClean="0"/>
              <a:t>37</a:t>
            </a:fld>
            <a:endParaRPr lang="en-US"/>
          </a:p>
        </p:txBody>
      </p:sp>
    </p:spTree>
    <p:extLst>
      <p:ext uri="{BB962C8B-B14F-4D97-AF65-F5344CB8AC3E}">
        <p14:creationId xmlns:p14="http://schemas.microsoft.com/office/powerpoint/2010/main" val="322440998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latin typeface="Times-Roman" charset="0"/>
              </a:rPr>
              <a:t>The Advanced Encryption Standard (AES) was published by NIST (National Institute of Standards and Technology) in 2001. AES is a symmetric block cipher that is intended to replace DES as the approved standard for a wide range of applications.</a:t>
            </a:r>
            <a:r>
              <a:rPr lang="en-AU" dirty="0" smtClean="0"/>
              <a:t> The AES cipher (&amp; other candidates) form the latest generation of block ciphers, and now we see a significant increase in the block size - from the old standard of 64-bits up to 128-bits; and keys from 128 to 256-bits. In part this has been driven by the public demonstrations of exhaustive key searches of DES. Whilst triple-DES is regarded as secure and well understood, it is slow, especially in s/w. </a:t>
            </a:r>
            <a:r>
              <a:rPr lang="en-US" dirty="0" smtClean="0">
                <a:latin typeface="Times-Roman" charset="0"/>
              </a:rPr>
              <a:t>In a first round of evaluation, 15 proposed algorithms were accepted. A second round narrowed the field to 5 algorithms. NIST completed its evaluation process and published a final standard (FIPS PUB 197) in November of 2001. NIST selected </a:t>
            </a:r>
            <a:r>
              <a:rPr lang="en-US" dirty="0" err="1" smtClean="0">
                <a:latin typeface="Times-Roman" charset="0"/>
              </a:rPr>
              <a:t>Rijndael</a:t>
            </a:r>
            <a:r>
              <a:rPr lang="en-US" dirty="0" smtClean="0">
                <a:latin typeface="Times-Roman" charset="0"/>
              </a:rPr>
              <a:t> as the proposed AES algorithm. The two researchers who developed and submitted </a:t>
            </a:r>
            <a:r>
              <a:rPr lang="en-US" dirty="0" err="1" smtClean="0">
                <a:latin typeface="Times-Roman" charset="0"/>
              </a:rPr>
              <a:t>Rijndael</a:t>
            </a:r>
            <a:r>
              <a:rPr lang="en-US" dirty="0" smtClean="0">
                <a:latin typeface="Times-Roman" charset="0"/>
              </a:rPr>
              <a:t> for the AES are both cryptographers from Belgium: Dr. Joan </a:t>
            </a:r>
            <a:r>
              <a:rPr lang="en-US" dirty="0" err="1" smtClean="0">
                <a:latin typeface="Times-Roman" charset="0"/>
              </a:rPr>
              <a:t>Daemen</a:t>
            </a:r>
            <a:r>
              <a:rPr lang="en-US" dirty="0" smtClean="0">
                <a:latin typeface="Times-Roman" charset="0"/>
              </a:rPr>
              <a:t> and </a:t>
            </a:r>
            <a:r>
              <a:rPr lang="en-US" dirty="0" err="1" smtClean="0">
                <a:latin typeface="Times-Roman" charset="0"/>
              </a:rPr>
              <a:t>Dr.Vincent</a:t>
            </a:r>
            <a:r>
              <a:rPr lang="en-US" dirty="0" smtClean="0">
                <a:latin typeface="Times-Roman" charset="0"/>
              </a:rPr>
              <a:t> </a:t>
            </a:r>
            <a:r>
              <a:rPr lang="en-US" dirty="0" err="1" smtClean="0">
                <a:latin typeface="Times-Roman" charset="0"/>
              </a:rPr>
              <a:t>Rijmen</a:t>
            </a:r>
            <a:r>
              <a:rPr lang="en-US" dirty="0" smtClean="0">
                <a:latin typeface="Times-Roman" charset="0"/>
              </a:rPr>
              <a:t>. </a:t>
            </a:r>
            <a:endParaRPr lang="en-AU" dirty="0" smtClean="0">
              <a:latin typeface="Times-Roman" charset="0"/>
            </a:endParaRPr>
          </a:p>
        </p:txBody>
      </p:sp>
      <p:sp>
        <p:nvSpPr>
          <p:cNvPr id="4" name="Slide Number Placeholder 3"/>
          <p:cNvSpPr>
            <a:spLocks noGrp="1"/>
          </p:cNvSpPr>
          <p:nvPr>
            <p:ph type="sldNum" sz="quarter" idx="10"/>
          </p:nvPr>
        </p:nvSpPr>
        <p:spPr/>
        <p:txBody>
          <a:bodyPr/>
          <a:lstStyle/>
          <a:p>
            <a:fld id="{2D53AE46-F31B-4508-AFB1-52947E48F744}" type="slidenum">
              <a:rPr lang="en-US" smtClean="0"/>
              <a:t>46</a:t>
            </a:fld>
            <a:endParaRPr lang="en-US"/>
          </a:p>
        </p:txBody>
      </p:sp>
    </p:spTree>
    <p:extLst>
      <p:ext uri="{BB962C8B-B14F-4D97-AF65-F5344CB8AC3E}">
        <p14:creationId xmlns:p14="http://schemas.microsoft.com/office/powerpoint/2010/main" val="39256700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Listed above are NIST’s requirements for the AES candidate submissions. </a:t>
            </a:r>
            <a:r>
              <a:rPr lang="en-US" dirty="0" smtClean="0">
                <a:latin typeface="Times-Roman" charset="0"/>
              </a:rPr>
              <a:t>These criteria span the range of concerns for the practical application of modern symmetric block ciphers. </a:t>
            </a:r>
          </a:p>
          <a:p>
            <a:endParaRPr lang="en-US" dirty="0"/>
          </a:p>
        </p:txBody>
      </p:sp>
      <p:sp>
        <p:nvSpPr>
          <p:cNvPr id="4" name="Slide Number Placeholder 3"/>
          <p:cNvSpPr>
            <a:spLocks noGrp="1"/>
          </p:cNvSpPr>
          <p:nvPr>
            <p:ph type="sldNum" sz="quarter" idx="10"/>
          </p:nvPr>
        </p:nvSpPr>
        <p:spPr/>
        <p:txBody>
          <a:bodyPr/>
          <a:lstStyle/>
          <a:p>
            <a:fld id="{2D53AE46-F31B-4508-AFB1-52947E48F744}" type="slidenum">
              <a:rPr lang="en-US" smtClean="0"/>
              <a:t>47</a:t>
            </a:fld>
            <a:endParaRPr lang="en-US"/>
          </a:p>
        </p:txBody>
      </p:sp>
    </p:spTree>
    <p:extLst>
      <p:ext uri="{BB962C8B-B14F-4D97-AF65-F5344CB8AC3E}">
        <p14:creationId xmlns:p14="http://schemas.microsoft.com/office/powerpoint/2010/main" val="366437669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dirty="0" smtClean="0"/>
              <a:t>A typical stream cipher encrypts plaintext one byte (or bit) at a time, usually by </a:t>
            </a:r>
            <a:r>
              <a:rPr lang="en-US" dirty="0" err="1" smtClean="0"/>
              <a:t>XOR’ing</a:t>
            </a:r>
            <a:r>
              <a:rPr lang="en-US" dirty="0" smtClean="0"/>
              <a:t> with a pseudo-random </a:t>
            </a:r>
            <a:r>
              <a:rPr lang="en-US" dirty="0" err="1" smtClean="0"/>
              <a:t>keystream</a:t>
            </a:r>
            <a:r>
              <a:rPr lang="en-US" dirty="0" smtClean="0"/>
              <a:t>. The stream cipher is similar to the one-time pad discussed in Chapter 2. The difference is that a one-time pad uses a genuine random number stream, whereas a stream cipher uses a pseudorandom number stream. But rely on the </a:t>
            </a:r>
            <a:r>
              <a:rPr lang="en-AU" dirty="0" smtClean="0"/>
              <a:t>randomness of </a:t>
            </a:r>
            <a:r>
              <a:rPr lang="en-AU" b="1" dirty="0" smtClean="0"/>
              <a:t>stream key</a:t>
            </a:r>
            <a:r>
              <a:rPr lang="en-AU" dirty="0" smtClean="0"/>
              <a:t> completely destroys statistically properties in message</a:t>
            </a:r>
            <a:r>
              <a:rPr lang="en-AU" sz="1000" dirty="0" smtClean="0"/>
              <a:t>. However, you </a:t>
            </a:r>
            <a:r>
              <a:rPr lang="en-US" dirty="0" smtClean="0"/>
              <a:t>must never reuse a stream key since</a:t>
            </a:r>
            <a:r>
              <a:rPr lang="en-US" sz="1000" dirty="0" smtClean="0"/>
              <a:t> </a:t>
            </a:r>
            <a:r>
              <a:rPr lang="en-US" dirty="0" smtClean="0"/>
              <a:t>otherwise you can recover messages (as with a book cipher).</a:t>
            </a:r>
            <a:endParaRPr lang="en-AU" sz="1000" dirty="0" smtClean="0"/>
          </a:p>
        </p:txBody>
      </p:sp>
      <p:sp>
        <p:nvSpPr>
          <p:cNvPr id="4" name="Slide Number Placeholder 3"/>
          <p:cNvSpPr>
            <a:spLocks noGrp="1"/>
          </p:cNvSpPr>
          <p:nvPr>
            <p:ph type="sldNum" sz="quarter" idx="10"/>
          </p:nvPr>
        </p:nvSpPr>
        <p:spPr/>
        <p:txBody>
          <a:bodyPr/>
          <a:lstStyle/>
          <a:p>
            <a:fld id="{2D53AE46-F31B-4508-AFB1-52947E48F744}" type="slidenum">
              <a:rPr lang="en-US" smtClean="0"/>
              <a:t>52</a:t>
            </a:fld>
            <a:endParaRPr lang="en-US"/>
          </a:p>
        </p:txBody>
      </p:sp>
    </p:spTree>
    <p:extLst>
      <p:ext uri="{BB962C8B-B14F-4D97-AF65-F5344CB8AC3E}">
        <p14:creationId xmlns:p14="http://schemas.microsoft.com/office/powerpoint/2010/main" val="192370927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7013" indent="-227013" eaLnBrk="1" hangingPunct="1"/>
            <a:r>
              <a:rPr lang="en-US" dirty="0" smtClean="0"/>
              <a:t>[KUMA97] lists the following important design considerations for a stream cipher: </a:t>
            </a:r>
          </a:p>
          <a:p>
            <a:pPr marL="227013" indent="-227013" eaLnBrk="1" hangingPunct="1">
              <a:buFont typeface="Times" pitchFamily="1" charset="0"/>
              <a:buAutoNum type="arabicPeriod"/>
            </a:pPr>
            <a:r>
              <a:rPr lang="en-US" dirty="0" smtClean="0"/>
              <a:t>The encryption sequence should have a large period, the longer the period of repeat the more difficult it will be to do cryptanalysis.</a:t>
            </a:r>
          </a:p>
          <a:p>
            <a:pPr marL="227013" indent="-227013" eaLnBrk="1" hangingPunct="1">
              <a:buFont typeface="Times" pitchFamily="1" charset="0"/>
              <a:buAutoNum type="arabicPeriod"/>
            </a:pPr>
            <a:r>
              <a:rPr lang="en-US" dirty="0" smtClean="0"/>
              <a:t> The </a:t>
            </a:r>
            <a:r>
              <a:rPr lang="en-US" dirty="0" err="1" smtClean="0"/>
              <a:t>keystream</a:t>
            </a:r>
            <a:r>
              <a:rPr lang="en-US" dirty="0" smtClean="0"/>
              <a:t> should approximate the properties of a true random number stream as close as possible, the more random-appearing the </a:t>
            </a:r>
            <a:r>
              <a:rPr lang="en-US" dirty="0" err="1" smtClean="0"/>
              <a:t>keystream</a:t>
            </a:r>
            <a:r>
              <a:rPr lang="en-US" dirty="0" smtClean="0"/>
              <a:t> is, the more randomized the </a:t>
            </a:r>
            <a:r>
              <a:rPr lang="en-US" dirty="0" err="1" smtClean="0"/>
              <a:t>ciphertext</a:t>
            </a:r>
            <a:r>
              <a:rPr lang="en-US" dirty="0" smtClean="0"/>
              <a:t> is, making cryptanalysis more difficult. </a:t>
            </a:r>
          </a:p>
          <a:p>
            <a:pPr marL="227013" indent="-227013" eaLnBrk="1" hangingPunct="1">
              <a:buFont typeface="Times" pitchFamily="1" charset="0"/>
              <a:buAutoNum type="arabicPeriod"/>
            </a:pPr>
            <a:r>
              <a:rPr lang="en-US" dirty="0" smtClean="0"/>
              <a:t> To guard against brute-force attacks, the key needs to be sufficiently long. The same considerations as apply for block ciphers are valid here .Thus, with current technology, a key length of at least 128 bits is desirable.</a:t>
            </a:r>
            <a:endParaRPr lang="en-AU" dirty="0" smtClean="0"/>
          </a:p>
          <a:p>
            <a:pPr marL="227013" indent="-227013" eaLnBrk="1" hangingPunct="1"/>
            <a:r>
              <a:rPr lang="en-US" dirty="0" smtClean="0"/>
              <a:t>With a properly designed pseudorandom number generator, a stream cipher can be as secure as block cipher of comparable key length. The primary advantage of a stream cipher is that stream ciphers are almost always faster and use far less code than do block ciphers.</a:t>
            </a:r>
            <a:endParaRPr lang="en-AU" dirty="0" smtClean="0"/>
          </a:p>
        </p:txBody>
      </p:sp>
      <p:sp>
        <p:nvSpPr>
          <p:cNvPr id="4" name="Slide Number Placeholder 3"/>
          <p:cNvSpPr>
            <a:spLocks noGrp="1"/>
          </p:cNvSpPr>
          <p:nvPr>
            <p:ph type="sldNum" sz="quarter" idx="10"/>
          </p:nvPr>
        </p:nvSpPr>
        <p:spPr/>
        <p:txBody>
          <a:bodyPr/>
          <a:lstStyle/>
          <a:p>
            <a:fld id="{2D53AE46-F31B-4508-AFB1-52947E48F744}" type="slidenum">
              <a:rPr lang="en-US" smtClean="0"/>
              <a:t>54</a:t>
            </a:fld>
            <a:endParaRPr lang="en-US"/>
          </a:p>
        </p:txBody>
      </p:sp>
    </p:spTree>
    <p:extLst>
      <p:ext uri="{BB962C8B-B14F-4D97-AF65-F5344CB8AC3E}">
        <p14:creationId xmlns:p14="http://schemas.microsoft.com/office/powerpoint/2010/main" val="113050266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RC4 is a stream cipher designed in 1987 by Ron </a:t>
            </a:r>
            <a:r>
              <a:rPr lang="en-US" dirty="0" err="1" smtClean="0"/>
              <a:t>Rivest</a:t>
            </a:r>
            <a:r>
              <a:rPr lang="en-US" dirty="0" smtClean="0"/>
              <a:t> for RSA Security. It is a variable key-size stream cipher with byte-oriented operations. The algorithm is based on the use of a random permutation. </a:t>
            </a:r>
            <a:r>
              <a:rPr lang="en-US" dirty="0" smtClean="0">
                <a:latin typeface="Times-Roman" charset="0"/>
              </a:rPr>
              <a:t>Analysis shows that the period of the cipher is overwhelmingly likely to be greater than 10^100. Eight to sixteen machine operations are required per output byte, and the cipher can be expected to run very quickly in software. RC4 is probably the most widely used stream cipher. It is used in the SSL/TLS secure web protocol, &amp; in the WEP &amp; WPA wireless LAN security protocols. RC4 was kept as a trade secret by RSA Security, but in September 1994 was anonymously posted on the Internet on the </a:t>
            </a:r>
            <a:r>
              <a:rPr lang="en-US" dirty="0" err="1" smtClean="0">
                <a:latin typeface="Times-Roman" charset="0"/>
              </a:rPr>
              <a:t>Cypherpunks</a:t>
            </a:r>
            <a:r>
              <a:rPr lang="en-US" dirty="0" smtClean="0">
                <a:latin typeface="Times-Roman" charset="0"/>
              </a:rPr>
              <a:t> anonymous remailers list. In brief, the RC4 </a:t>
            </a:r>
            <a:r>
              <a:rPr lang="en-AU" dirty="0" smtClean="0"/>
              <a:t>key is </a:t>
            </a:r>
            <a:r>
              <a:rPr lang="en-AU" dirty="0" smtClean="0"/>
              <a:t>used </a:t>
            </a:r>
            <a:r>
              <a:rPr lang="en-AU" dirty="0" smtClean="0"/>
              <a:t>to form a random permutation of all 8-bit values, it then uses that permutation to scramble input info processed a byte at a time.</a:t>
            </a:r>
            <a:endParaRPr lang="en-US" dirty="0" smtClean="0"/>
          </a:p>
        </p:txBody>
      </p:sp>
      <p:sp>
        <p:nvSpPr>
          <p:cNvPr id="4" name="Slide Number Placeholder 3"/>
          <p:cNvSpPr>
            <a:spLocks noGrp="1"/>
          </p:cNvSpPr>
          <p:nvPr>
            <p:ph type="sldNum" sz="quarter" idx="10"/>
          </p:nvPr>
        </p:nvSpPr>
        <p:spPr/>
        <p:txBody>
          <a:bodyPr/>
          <a:lstStyle/>
          <a:p>
            <a:fld id="{2D53AE46-F31B-4508-AFB1-52947E48F744}" type="slidenum">
              <a:rPr lang="en-US" smtClean="0"/>
              <a:t>55</a:t>
            </a:fld>
            <a:endParaRPr lang="en-US"/>
          </a:p>
        </p:txBody>
      </p:sp>
    </p:spTree>
    <p:extLst>
      <p:ext uri="{BB962C8B-B14F-4D97-AF65-F5344CB8AC3E}">
        <p14:creationId xmlns:p14="http://schemas.microsoft.com/office/powerpoint/2010/main" val="186860591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AU" dirty="0" smtClean="0"/>
              <a:t>The RC4 key schedule initialises the state S to the numbers 0..255, and then walks through each entry in turn, using its current value plus the next byte of key to pick another entry in the array, and swaps their values over. After doing this 256 times, the result is a well and truly shuffled array. The total number of possible states is 256! - a truly enormous number, much larger even than the 2048-bit (256*8) max key allowed can select.</a:t>
            </a:r>
          </a:p>
          <a:p>
            <a:endParaRPr lang="en-US" dirty="0"/>
          </a:p>
        </p:txBody>
      </p:sp>
      <p:sp>
        <p:nvSpPr>
          <p:cNvPr id="4" name="Slide Number Placeholder 3"/>
          <p:cNvSpPr>
            <a:spLocks noGrp="1"/>
          </p:cNvSpPr>
          <p:nvPr>
            <p:ph type="sldNum" sz="quarter" idx="10"/>
          </p:nvPr>
        </p:nvSpPr>
        <p:spPr/>
        <p:txBody>
          <a:bodyPr/>
          <a:lstStyle/>
          <a:p>
            <a:fld id="{2D53AE46-F31B-4508-AFB1-52947E48F744}" type="slidenum">
              <a:rPr lang="en-US" smtClean="0"/>
              <a:t>56</a:t>
            </a:fld>
            <a:endParaRPr lang="en-US"/>
          </a:p>
        </p:txBody>
      </p:sp>
    </p:spTree>
    <p:extLst>
      <p:ext uri="{BB962C8B-B14F-4D97-AF65-F5344CB8AC3E}">
        <p14:creationId xmlns:p14="http://schemas.microsoft.com/office/powerpoint/2010/main" val="335306868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To form the stream key for en/decryption (which are identical), RC4 continues to shuffle the permutation array S by continuing to swap each element in turn with some other entry, and using the sum of these two entry values to select another value from the permutation to use as the stream key, which is then </a:t>
            </a:r>
            <a:r>
              <a:rPr lang="en-US" dirty="0" err="1" smtClean="0"/>
              <a:t>XOR’d</a:t>
            </a:r>
            <a:r>
              <a:rPr lang="en-US" dirty="0" smtClean="0"/>
              <a:t> with the current message byte.</a:t>
            </a:r>
            <a:endParaRPr lang="en-AU" dirty="0" smtClean="0"/>
          </a:p>
          <a:p>
            <a:endParaRPr lang="en-US" dirty="0"/>
          </a:p>
        </p:txBody>
      </p:sp>
      <p:sp>
        <p:nvSpPr>
          <p:cNvPr id="4" name="Slide Number Placeholder 3"/>
          <p:cNvSpPr>
            <a:spLocks noGrp="1"/>
          </p:cNvSpPr>
          <p:nvPr>
            <p:ph type="sldNum" sz="quarter" idx="10"/>
          </p:nvPr>
        </p:nvSpPr>
        <p:spPr/>
        <p:txBody>
          <a:bodyPr/>
          <a:lstStyle/>
          <a:p>
            <a:fld id="{2D53AE46-F31B-4508-AFB1-52947E48F744}" type="slidenum">
              <a:rPr lang="en-US" smtClean="0"/>
              <a:t>57</a:t>
            </a:fld>
            <a:endParaRPr lang="en-US"/>
          </a:p>
        </p:txBody>
      </p:sp>
    </p:spTree>
    <p:extLst>
      <p:ext uri="{BB962C8B-B14F-4D97-AF65-F5344CB8AC3E}">
        <p14:creationId xmlns:p14="http://schemas.microsoft.com/office/powerpoint/2010/main" val="230716772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D53AE46-F31B-4508-AFB1-52947E48F744}" type="slidenum">
              <a:rPr lang="en-US" smtClean="0"/>
              <a:t>58</a:t>
            </a:fld>
            <a:endParaRPr lang="en-US"/>
          </a:p>
        </p:txBody>
      </p:sp>
    </p:spTree>
    <p:extLst>
      <p:ext uri="{BB962C8B-B14F-4D97-AF65-F5344CB8AC3E}">
        <p14:creationId xmlns:p14="http://schemas.microsoft.com/office/powerpoint/2010/main" val="44011801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dirty="0" smtClean="0">
                <a:latin typeface="Times-Roman" charset="0"/>
              </a:rPr>
              <a:t>A number of papers have been published analyzing methods of attacking RC4, but none of these approaches is practical against RC4 with a reasonable key length, such as 128 bits.</a:t>
            </a:r>
          </a:p>
          <a:p>
            <a:pPr eaLnBrk="1" hangingPunct="1"/>
            <a:r>
              <a:rPr lang="en-US" dirty="0" smtClean="0">
                <a:latin typeface="Times-Roman" charset="0"/>
              </a:rPr>
              <a:t>A more serious problem occurs in its use in the WEP protocol, not with RC4 itself but the way in which keys are generated for use as input to RC4.</a:t>
            </a:r>
            <a:endParaRPr lang="en-AU" dirty="0" smtClean="0"/>
          </a:p>
          <a:p>
            <a:pPr eaLnBrk="1" hangingPunct="1"/>
            <a:r>
              <a:rPr lang="en-AU" dirty="0" smtClean="0"/>
              <a:t>Currently RC4 its regarded as quite secure, if used correctly, with a sufficiently large key.</a:t>
            </a:r>
            <a:endParaRPr lang="en-US" dirty="0"/>
          </a:p>
        </p:txBody>
      </p:sp>
      <p:sp>
        <p:nvSpPr>
          <p:cNvPr id="4" name="Slide Number Placeholder 3"/>
          <p:cNvSpPr>
            <a:spLocks noGrp="1"/>
          </p:cNvSpPr>
          <p:nvPr>
            <p:ph type="sldNum" sz="quarter" idx="10"/>
          </p:nvPr>
        </p:nvSpPr>
        <p:spPr/>
        <p:txBody>
          <a:bodyPr/>
          <a:lstStyle/>
          <a:p>
            <a:fld id="{2D53AE46-F31B-4508-AFB1-52947E48F744}" type="slidenum">
              <a:rPr lang="en-US" smtClean="0"/>
              <a:t>59</a:t>
            </a:fld>
            <a:endParaRPr lang="en-US"/>
          </a:p>
        </p:txBody>
      </p:sp>
    </p:spTree>
    <p:extLst>
      <p:ext uri="{BB962C8B-B14F-4D97-AF65-F5344CB8AC3E}">
        <p14:creationId xmlns:p14="http://schemas.microsoft.com/office/powerpoint/2010/main" val="5474052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most widely used private key block cipher, is the Data Encryption Standard (DES). It was adopted in 1977 by the National Bureau of Standards as Federal Information Processing Standard 46 (FIPS PUB 46). DES encrypts data in 64-bit blocks using a 56-bit key. The DES enjoys widespread use. It has also been the subject of much controversy its security.</a:t>
            </a:r>
          </a:p>
          <a:p>
            <a:endParaRPr lang="en-US" dirty="0"/>
          </a:p>
        </p:txBody>
      </p:sp>
      <p:sp>
        <p:nvSpPr>
          <p:cNvPr id="4" name="Slide Number Placeholder 3"/>
          <p:cNvSpPr>
            <a:spLocks noGrp="1"/>
          </p:cNvSpPr>
          <p:nvPr>
            <p:ph type="sldNum" sz="quarter" idx="10"/>
          </p:nvPr>
        </p:nvSpPr>
        <p:spPr/>
        <p:txBody>
          <a:bodyPr/>
          <a:lstStyle/>
          <a:p>
            <a:fld id="{2D53AE46-F31B-4508-AFB1-52947E48F744}" type="slidenum">
              <a:rPr lang="en-US" smtClean="0"/>
              <a:t>17</a:t>
            </a:fld>
            <a:endParaRPr lang="en-US"/>
          </a:p>
        </p:txBody>
      </p:sp>
    </p:spTree>
    <p:extLst>
      <p:ext uri="{BB962C8B-B14F-4D97-AF65-F5344CB8AC3E}">
        <p14:creationId xmlns:p14="http://schemas.microsoft.com/office/powerpoint/2010/main" val="4953640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dirty="0" smtClean="0"/>
              <a:t>In the late 1960s, IBM set up a research project in computer cryptography led by Horst </a:t>
            </a:r>
            <a:r>
              <a:rPr lang="en-US" dirty="0" err="1" smtClean="0"/>
              <a:t>Feistel</a:t>
            </a:r>
            <a:r>
              <a:rPr lang="en-US" dirty="0" smtClean="0"/>
              <a:t>. The project concluded in 1971 with the development of the LUCIFER algorithm. </a:t>
            </a:r>
            <a:r>
              <a:rPr lang="en-US" dirty="0" smtClean="0">
                <a:latin typeface="Times-Roman" charset="0"/>
              </a:rPr>
              <a:t>LUCIFER is a </a:t>
            </a:r>
            <a:r>
              <a:rPr lang="en-US" dirty="0" err="1" smtClean="0">
                <a:latin typeface="Times-Roman" charset="0"/>
              </a:rPr>
              <a:t>Feistel</a:t>
            </a:r>
            <a:r>
              <a:rPr lang="en-US" dirty="0" smtClean="0">
                <a:latin typeface="Times-Roman" charset="0"/>
              </a:rPr>
              <a:t> block cipher that operates on blocks of 64 bits, using a key size of 128 bits.</a:t>
            </a:r>
            <a:endParaRPr lang="en-US" dirty="0" smtClean="0"/>
          </a:p>
          <a:p>
            <a:pPr eaLnBrk="1" hangingPunct="1"/>
            <a:r>
              <a:rPr lang="en-US" dirty="0" smtClean="0"/>
              <a:t>Because of the promising results produced by the LUCIFER project, IBM embarked on an effort, headed by Walter Tuchman and Carl Meyer, to develop a marketable commercial encryption product that ideally could be implemented on a single chip.  It involved not only IBM researchers but also outside consultants and technical advice from NSA. The outcome of this effort was a refined version of LUCIFER that was more resistant to cryptanalysis but that had a reduced key size of 56 bits, to fit on a single chip. </a:t>
            </a:r>
          </a:p>
          <a:p>
            <a:pPr eaLnBrk="1" hangingPunct="1"/>
            <a:r>
              <a:rPr lang="en-US" dirty="0" smtClean="0"/>
              <a:t>In 1973, the National Bureau of Standards (NBS) issued a request for proposals for a national cipher standard. IBM submitted the modified LUCIFER. It was by far the best algorithm proposed and was adopted in 1977 as the Data Encryption Standard.</a:t>
            </a:r>
          </a:p>
        </p:txBody>
      </p:sp>
      <p:sp>
        <p:nvSpPr>
          <p:cNvPr id="4" name="Slide Number Placeholder 3"/>
          <p:cNvSpPr>
            <a:spLocks noGrp="1"/>
          </p:cNvSpPr>
          <p:nvPr>
            <p:ph type="sldNum" sz="quarter" idx="10"/>
          </p:nvPr>
        </p:nvSpPr>
        <p:spPr/>
        <p:txBody>
          <a:bodyPr/>
          <a:lstStyle/>
          <a:p>
            <a:fld id="{2D53AE46-F31B-4508-AFB1-52947E48F744}" type="slidenum">
              <a:rPr lang="en-US" smtClean="0"/>
              <a:t>18</a:t>
            </a:fld>
            <a:endParaRPr lang="en-US"/>
          </a:p>
        </p:txBody>
      </p:sp>
    </p:spTree>
    <p:extLst>
      <p:ext uri="{BB962C8B-B14F-4D97-AF65-F5344CB8AC3E}">
        <p14:creationId xmlns:p14="http://schemas.microsoft.com/office/powerpoint/2010/main" val="23810767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dirty="0" smtClean="0"/>
              <a:t>Before its adoption as a standard, the proposed DES was subjected to intense &amp; continuing criticism over the size of its key &amp; the classified design criteria.</a:t>
            </a:r>
            <a:endParaRPr lang="en-AU" dirty="0" smtClean="0"/>
          </a:p>
          <a:p>
            <a:pPr eaLnBrk="1" hangingPunct="1"/>
            <a:r>
              <a:rPr lang="en-AU" dirty="0" smtClean="0"/>
              <a:t>Recent analysis has shown despite this controversy, that DES is well designed. DES is theoretically broken using Differential or Linear Cryptanalysis but in practise is unlikely to be a problem yet. Also rapid advances in computing speed though have rendered the 56 bit key susceptible to exhaustive key search, as predicted by </a:t>
            </a:r>
            <a:r>
              <a:rPr lang="en-AU" dirty="0" err="1" smtClean="0"/>
              <a:t>Diffie</a:t>
            </a:r>
            <a:r>
              <a:rPr lang="en-AU" dirty="0" smtClean="0"/>
              <a:t> &amp; Hellman. </a:t>
            </a:r>
          </a:p>
          <a:p>
            <a:pPr eaLnBrk="1" hangingPunct="1"/>
            <a:r>
              <a:rPr lang="en-US" dirty="0" smtClean="0"/>
              <a:t>DES has flourished and is widely used, especially in financial applications. It is still standardized for legacy systems, with either AES or triple DES for new applications.</a:t>
            </a:r>
            <a:endParaRPr lang="en-AU" dirty="0" smtClean="0"/>
          </a:p>
          <a:p>
            <a:endParaRPr lang="en-US" dirty="0"/>
          </a:p>
        </p:txBody>
      </p:sp>
      <p:sp>
        <p:nvSpPr>
          <p:cNvPr id="4" name="Slide Number Placeholder 3"/>
          <p:cNvSpPr>
            <a:spLocks noGrp="1"/>
          </p:cNvSpPr>
          <p:nvPr>
            <p:ph type="sldNum" sz="quarter" idx="10"/>
          </p:nvPr>
        </p:nvSpPr>
        <p:spPr/>
        <p:txBody>
          <a:bodyPr/>
          <a:lstStyle/>
          <a:p>
            <a:fld id="{2D53AE46-F31B-4508-AFB1-52947E48F744}" type="slidenum">
              <a:rPr lang="en-US" smtClean="0"/>
              <a:t>19</a:t>
            </a:fld>
            <a:endParaRPr lang="en-US"/>
          </a:p>
        </p:txBody>
      </p:sp>
    </p:spTree>
    <p:extLst>
      <p:ext uri="{BB962C8B-B14F-4D97-AF65-F5344CB8AC3E}">
        <p14:creationId xmlns:p14="http://schemas.microsoft.com/office/powerpoint/2010/main" val="20035781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dirty="0" smtClean="0">
                <a:latin typeface="Times-Roman" charset="0"/>
              </a:rPr>
              <a:t>The overall scheme for DES encryption is illustrated in Stallings Figure3.4, which takes as input 64-bits of data and of key.</a:t>
            </a:r>
            <a:endParaRPr lang="en-AU" dirty="0" smtClean="0"/>
          </a:p>
          <a:p>
            <a:pPr eaLnBrk="1" hangingPunct="1"/>
            <a:r>
              <a:rPr lang="en-AU" dirty="0" smtClean="0"/>
              <a:t>The left side shows the basic process for enciphering a 64-bit data block which consists of: </a:t>
            </a:r>
          </a:p>
          <a:p>
            <a:pPr eaLnBrk="1" hangingPunct="1"/>
            <a:r>
              <a:rPr lang="en-AU" dirty="0" smtClean="0"/>
              <a:t>- an initial permutation (IP) which shuffles the 64-bit input block</a:t>
            </a:r>
          </a:p>
          <a:p>
            <a:pPr eaLnBrk="1" hangingPunct="1"/>
            <a:r>
              <a:rPr lang="en-AU" dirty="0" smtClean="0"/>
              <a:t>- 16 rounds of a complex key dependent round function involving substitutions &amp; permutations</a:t>
            </a:r>
          </a:p>
          <a:p>
            <a:pPr eaLnBrk="1" hangingPunct="1"/>
            <a:r>
              <a:rPr lang="en-AU" dirty="0" smtClean="0"/>
              <a:t>- a final permutation, being the inverse of IP </a:t>
            </a:r>
            <a:endParaRPr lang="en-US" dirty="0" smtClean="0"/>
          </a:p>
          <a:p>
            <a:pPr eaLnBrk="1" hangingPunct="1"/>
            <a:r>
              <a:rPr lang="en-US" dirty="0" smtClean="0"/>
              <a:t>The right side shows the handling of the 56-bit key and consists of:</a:t>
            </a:r>
          </a:p>
          <a:p>
            <a:pPr eaLnBrk="1" hangingPunct="1"/>
            <a:r>
              <a:rPr lang="en-AU" dirty="0" smtClean="0"/>
              <a:t>- an initial permutation of the key (PC1) which selects 56-bits out of the 64-bits input, in two 28-bit halves </a:t>
            </a:r>
          </a:p>
          <a:p>
            <a:pPr eaLnBrk="1" hangingPunct="1"/>
            <a:r>
              <a:rPr lang="en-AU" dirty="0" smtClean="0"/>
              <a:t>- 16 stages to generate the 48-bit </a:t>
            </a:r>
            <a:r>
              <a:rPr lang="en-AU" dirty="0" err="1" smtClean="0"/>
              <a:t>subkeys</a:t>
            </a:r>
            <a:r>
              <a:rPr lang="en-AU" dirty="0" smtClean="0"/>
              <a:t> using a left circular shift and a permutation of the two 28-bit halves </a:t>
            </a:r>
          </a:p>
        </p:txBody>
      </p:sp>
      <p:sp>
        <p:nvSpPr>
          <p:cNvPr id="4" name="Slide Number Placeholder 3"/>
          <p:cNvSpPr>
            <a:spLocks noGrp="1"/>
          </p:cNvSpPr>
          <p:nvPr>
            <p:ph type="sldNum" sz="quarter" idx="10"/>
          </p:nvPr>
        </p:nvSpPr>
        <p:spPr/>
        <p:txBody>
          <a:bodyPr/>
          <a:lstStyle/>
          <a:p>
            <a:fld id="{2D53AE46-F31B-4508-AFB1-52947E48F744}" type="slidenum">
              <a:rPr lang="en-US" smtClean="0"/>
              <a:t>20</a:t>
            </a:fld>
            <a:endParaRPr lang="en-US"/>
          </a:p>
        </p:txBody>
      </p:sp>
    </p:spTree>
    <p:extLst>
      <p:ext uri="{BB962C8B-B14F-4D97-AF65-F5344CB8AC3E}">
        <p14:creationId xmlns:p14="http://schemas.microsoft.com/office/powerpoint/2010/main" val="11403692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AU" dirty="0" smtClean="0"/>
              <a:t>The initial permutation and its inverse are defined by tables, as shown in Stallings Tables 3.2a and 3.2b, respectively. The tables are to be interpreted as follows. The input to a table consists of 64 bits numbered left to right from 1 to 64. The 64 entries in the permutation table contain a permutation of the numbers from 1 to 64. Each entry in the permutation table indicates the position of a numbered input bit in the output, which also consists of 64 bits.</a:t>
            </a:r>
            <a:endParaRPr lang="en-US" dirty="0" smtClean="0"/>
          </a:p>
          <a:p>
            <a:pPr eaLnBrk="1" hangingPunct="1"/>
            <a:r>
              <a:rPr lang="en-AU" dirty="0" smtClean="0"/>
              <a:t>Note that the bit numbering for DES reflects IBM mainframe practice, and is the opposite of what we now mostly use - so be careful! Numbers from Bit 1 (leftmost, most significant) to bit 32/48/64 </a:t>
            </a:r>
            <a:r>
              <a:rPr lang="en-AU" dirty="0" err="1" smtClean="0"/>
              <a:t>etc</a:t>
            </a:r>
            <a:r>
              <a:rPr lang="en-AU" dirty="0" smtClean="0"/>
              <a:t> (rightmost, least significant).</a:t>
            </a:r>
            <a:endParaRPr lang="en-US" dirty="0" smtClean="0"/>
          </a:p>
          <a:p>
            <a:pPr eaLnBrk="1" hangingPunct="1"/>
            <a:r>
              <a:rPr lang="en-US" dirty="0" smtClean="0"/>
              <a:t>Note that examples are specified using hexadecimal. </a:t>
            </a:r>
          </a:p>
          <a:p>
            <a:pPr eaLnBrk="1" hangingPunct="1"/>
            <a:r>
              <a:rPr lang="en-US" dirty="0" smtClean="0"/>
              <a:t>Here a 64-bit plaintext value of </a:t>
            </a:r>
            <a:r>
              <a:rPr lang="en-AU" sz="800" dirty="0" smtClean="0">
                <a:latin typeface="Courier New" pitchFamily="49" charset="0"/>
              </a:rPr>
              <a:t>“675a6967 5e5a6b5a” (written in left &amp; right halves)  after permuting with IP becomes “ffb2194d 004df6fb”.</a:t>
            </a:r>
            <a:endParaRPr lang="en-US" dirty="0" smtClean="0"/>
          </a:p>
        </p:txBody>
      </p:sp>
      <p:sp>
        <p:nvSpPr>
          <p:cNvPr id="4" name="Slide Number Placeholder 3"/>
          <p:cNvSpPr>
            <a:spLocks noGrp="1"/>
          </p:cNvSpPr>
          <p:nvPr>
            <p:ph type="sldNum" sz="quarter" idx="10"/>
          </p:nvPr>
        </p:nvSpPr>
        <p:spPr/>
        <p:txBody>
          <a:bodyPr/>
          <a:lstStyle/>
          <a:p>
            <a:fld id="{2D53AE46-F31B-4508-AFB1-52947E48F744}" type="slidenum">
              <a:rPr lang="en-US" smtClean="0"/>
              <a:t>22</a:t>
            </a:fld>
            <a:endParaRPr lang="en-US"/>
          </a:p>
        </p:txBody>
      </p:sp>
    </p:spTree>
    <p:extLst>
      <p:ext uri="{BB962C8B-B14F-4D97-AF65-F5344CB8AC3E}">
        <p14:creationId xmlns:p14="http://schemas.microsoft.com/office/powerpoint/2010/main" val="27612349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AU" dirty="0" smtClean="0"/>
              <a:t>The initial permutation and its inverse are defined by tables, as shown in Stallings Tables 3.2a and 3.2b, respectively. The tables are to be interpreted as follows. The input to a table consists of 64 bits numbered left to right from 1 to 64. The 64 entries in the permutation table contain a permutation of the numbers from 1 to 64. Each entry in the permutation table indicates the position of a numbered input bit in the output, which also consists of 64 bits.</a:t>
            </a:r>
            <a:endParaRPr lang="en-US" dirty="0" smtClean="0"/>
          </a:p>
          <a:p>
            <a:pPr eaLnBrk="1" hangingPunct="1"/>
            <a:r>
              <a:rPr lang="en-AU" dirty="0" smtClean="0"/>
              <a:t>Note that the bit numbering for DES reflects IBM mainframe practice, and is the opposite of what we now mostly use - so be careful! Numbers from Bit 1 (leftmost, most significant) to bit 32/48/64 </a:t>
            </a:r>
            <a:r>
              <a:rPr lang="en-AU" dirty="0" err="1" smtClean="0"/>
              <a:t>etc</a:t>
            </a:r>
            <a:r>
              <a:rPr lang="en-AU" dirty="0" smtClean="0"/>
              <a:t> (rightmost, least significant).</a:t>
            </a:r>
            <a:endParaRPr lang="en-US" dirty="0" smtClean="0"/>
          </a:p>
          <a:p>
            <a:pPr eaLnBrk="1" hangingPunct="1"/>
            <a:r>
              <a:rPr lang="en-US" dirty="0" smtClean="0"/>
              <a:t>Note that examples are specified using hexadecimal. </a:t>
            </a:r>
          </a:p>
          <a:p>
            <a:pPr eaLnBrk="1" hangingPunct="1"/>
            <a:r>
              <a:rPr lang="en-US" dirty="0" smtClean="0"/>
              <a:t>Here a 64-bit plaintext value of </a:t>
            </a:r>
            <a:r>
              <a:rPr lang="en-AU" sz="800" dirty="0" smtClean="0">
                <a:latin typeface="Courier New" pitchFamily="49" charset="0"/>
              </a:rPr>
              <a:t>“675a6967 5e5a6b5a” (written in left &amp; right halves)  after permuting with IP becomes “ffb2194d 004df6fb”.</a:t>
            </a:r>
            <a:endParaRPr lang="en-US" dirty="0" smtClean="0"/>
          </a:p>
        </p:txBody>
      </p:sp>
      <p:sp>
        <p:nvSpPr>
          <p:cNvPr id="4" name="Slide Number Placeholder 3"/>
          <p:cNvSpPr>
            <a:spLocks noGrp="1"/>
          </p:cNvSpPr>
          <p:nvPr>
            <p:ph type="sldNum" sz="quarter" idx="10"/>
          </p:nvPr>
        </p:nvSpPr>
        <p:spPr/>
        <p:txBody>
          <a:bodyPr/>
          <a:lstStyle/>
          <a:p>
            <a:fld id="{2D53AE46-F31B-4508-AFB1-52947E48F744}" type="slidenum">
              <a:rPr lang="en-US" smtClean="0"/>
              <a:t>23</a:t>
            </a:fld>
            <a:endParaRPr lang="en-US"/>
          </a:p>
        </p:txBody>
      </p:sp>
    </p:spTree>
    <p:extLst>
      <p:ext uri="{BB962C8B-B14F-4D97-AF65-F5344CB8AC3E}">
        <p14:creationId xmlns:p14="http://schemas.microsoft.com/office/powerpoint/2010/main" val="154819499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dirty="0" smtClean="0">
                <a:latin typeface="Times-Roman" charset="0"/>
              </a:rPr>
              <a:t>As with any </a:t>
            </a:r>
            <a:r>
              <a:rPr lang="en-US" dirty="0" err="1" smtClean="0">
                <a:latin typeface="Times-Roman" charset="0"/>
              </a:rPr>
              <a:t>Feistel</a:t>
            </a:r>
            <a:r>
              <a:rPr lang="en-US" dirty="0" smtClean="0">
                <a:latin typeface="Times-Roman" charset="0"/>
              </a:rPr>
              <a:t> cipher, DES decryption uses the same algorithm as encryption except that the </a:t>
            </a:r>
            <a:r>
              <a:rPr lang="en-US" dirty="0" err="1" smtClean="0">
                <a:latin typeface="Times-Roman" charset="0"/>
              </a:rPr>
              <a:t>subkeys</a:t>
            </a:r>
            <a:r>
              <a:rPr lang="en-US" dirty="0" smtClean="0">
                <a:latin typeface="Times-Roman" charset="0"/>
              </a:rPr>
              <a:t> are used in reverse order SK16 .. SK1.</a:t>
            </a:r>
          </a:p>
          <a:p>
            <a:pPr eaLnBrk="1" hangingPunct="1"/>
            <a:r>
              <a:rPr lang="en-US" dirty="0" smtClean="0">
                <a:latin typeface="Times-Roman" charset="0"/>
              </a:rPr>
              <a:t>If you trace through the DES overview diagram can see how each decryption step top to bottom with reversed </a:t>
            </a:r>
            <a:r>
              <a:rPr lang="en-US" dirty="0" err="1" smtClean="0">
                <a:latin typeface="Times-Roman" charset="0"/>
              </a:rPr>
              <a:t>subkeys</a:t>
            </a:r>
            <a:r>
              <a:rPr lang="en-US" dirty="0" smtClean="0">
                <a:latin typeface="Times-Roman" charset="0"/>
              </a:rPr>
              <a:t>, undoes the equivalent encryption step moving from bottom to top.</a:t>
            </a:r>
          </a:p>
        </p:txBody>
      </p:sp>
      <p:sp>
        <p:nvSpPr>
          <p:cNvPr id="4" name="Slide Number Placeholder 3"/>
          <p:cNvSpPr>
            <a:spLocks noGrp="1"/>
          </p:cNvSpPr>
          <p:nvPr>
            <p:ph type="sldNum" sz="quarter" idx="10"/>
          </p:nvPr>
        </p:nvSpPr>
        <p:spPr/>
        <p:txBody>
          <a:bodyPr/>
          <a:lstStyle/>
          <a:p>
            <a:fld id="{2D53AE46-F31B-4508-AFB1-52947E48F744}" type="slidenum">
              <a:rPr lang="en-US" smtClean="0"/>
              <a:t>28</a:t>
            </a:fld>
            <a:endParaRPr lang="en-US"/>
          </a:p>
        </p:txBody>
      </p:sp>
    </p:spTree>
    <p:extLst>
      <p:ext uri="{BB962C8B-B14F-4D97-AF65-F5344CB8AC3E}">
        <p14:creationId xmlns:p14="http://schemas.microsoft.com/office/powerpoint/2010/main" val="232772652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A desirable property of any encryption algorithm is that a small change in either the plaintext or the key should produce a significant change in the </a:t>
            </a:r>
            <a:r>
              <a:rPr lang="en-US" dirty="0" err="1" smtClean="0"/>
              <a:t>ciphertext</a:t>
            </a:r>
            <a:r>
              <a:rPr lang="en-US" dirty="0" smtClean="0"/>
              <a:t>. In particular, a change in one bit of the plaintext or one bit of the key should produce a change in many bits of the </a:t>
            </a:r>
            <a:r>
              <a:rPr lang="en-US" dirty="0" err="1" smtClean="0"/>
              <a:t>ciphertext</a:t>
            </a:r>
            <a:r>
              <a:rPr lang="en-US" dirty="0" smtClean="0"/>
              <a:t>. If the change were small, this might provide a way to reduce the size of the plaintext or key space to be searched. </a:t>
            </a:r>
            <a:r>
              <a:rPr lang="en-US" dirty="0" smtClean="0">
                <a:latin typeface="Times-Roman" charset="0"/>
              </a:rPr>
              <a:t>DES exhibits a strong avalanche effect, as may be seen in Stallings Table 3.5.</a:t>
            </a:r>
          </a:p>
        </p:txBody>
      </p:sp>
      <p:sp>
        <p:nvSpPr>
          <p:cNvPr id="4" name="Slide Number Placeholder 3"/>
          <p:cNvSpPr>
            <a:spLocks noGrp="1"/>
          </p:cNvSpPr>
          <p:nvPr>
            <p:ph type="sldNum" sz="quarter" idx="10"/>
          </p:nvPr>
        </p:nvSpPr>
        <p:spPr/>
        <p:txBody>
          <a:bodyPr/>
          <a:lstStyle/>
          <a:p>
            <a:fld id="{2D53AE46-F31B-4508-AFB1-52947E48F744}" type="slidenum">
              <a:rPr lang="en-US" smtClean="0"/>
              <a:t>29</a:t>
            </a:fld>
            <a:endParaRPr lang="en-US"/>
          </a:p>
        </p:txBody>
      </p:sp>
    </p:spTree>
    <p:extLst>
      <p:ext uri="{BB962C8B-B14F-4D97-AF65-F5344CB8AC3E}">
        <p14:creationId xmlns:p14="http://schemas.microsoft.com/office/powerpoint/2010/main" val="27713986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400800" y="6355080"/>
            <a:ext cx="2286000" cy="365760"/>
          </a:xfrm>
        </p:spPr>
        <p:txBody>
          <a:bodyPr/>
          <a:lstStyle>
            <a:lvl1pPr>
              <a:defRPr sz="1400"/>
            </a:lvl1pPr>
          </a:lstStyle>
          <a:p>
            <a:fld id="{1AF90F72-CA8D-4954-8F0C-4A99B7766A4C}" type="datetime1">
              <a:rPr lang="en-US" smtClean="0"/>
              <a:t>2/21/2013</a:t>
            </a:fld>
            <a:endParaRPr lang="en-US"/>
          </a:p>
        </p:txBody>
      </p:sp>
      <p:sp>
        <p:nvSpPr>
          <p:cNvPr id="17" name="Footer Placeholder 16"/>
          <p:cNvSpPr>
            <a:spLocks noGrp="1"/>
          </p:cNvSpPr>
          <p:nvPr>
            <p:ph type="ftr" sz="quarter" idx="11"/>
          </p:nvPr>
        </p:nvSpPr>
        <p:spPr>
          <a:xfrm>
            <a:off x="2898648" y="6355080"/>
            <a:ext cx="3474720" cy="365760"/>
          </a:xfrm>
        </p:spPr>
        <p:txBody>
          <a:bodyPr/>
          <a:lstStyle/>
          <a:p>
            <a:endParaRPr lang="en-US"/>
          </a:p>
        </p:txBody>
      </p:sp>
      <p:sp>
        <p:nvSpPr>
          <p:cNvPr id="29" name="Slide Number Placeholder 28"/>
          <p:cNvSpPr>
            <a:spLocks noGrp="1"/>
          </p:cNvSpPr>
          <p:nvPr>
            <p:ph type="sldNum" sz="quarter" idx="12"/>
          </p:nvPr>
        </p:nvSpPr>
        <p:spPr>
          <a:xfrm>
            <a:off x="1216152" y="6355080"/>
            <a:ext cx="1219200" cy="365760"/>
          </a:xfrm>
        </p:spPr>
        <p:txBody>
          <a:bodyPr/>
          <a:lstStyle/>
          <a:p>
            <a:fld id="{B6F15528-21DE-4FAA-801E-634DDDAF4B2B}" type="slidenum">
              <a:rPr lang="en-US" smtClean="0"/>
              <a:pPr/>
              <a:t>‹#›</a:t>
            </a:fld>
            <a:endParaRPr lang="en-US"/>
          </a:p>
        </p:txBody>
      </p:sp>
      <p:sp>
        <p:nvSpPr>
          <p:cNvPr id="21" name="Rectangle 20"/>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Rectangle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Rectangle 21"/>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71DABED-BF09-4D77-A7C3-9C9DB984A092}" type="datetime1">
              <a:rPr lang="en-US" smtClean="0"/>
              <a:t>2/21/2013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E9787D2-5B5A-486D-8F14-8475A9B5356B}" type="datetime1">
              <a:rPr lang="en-US" smtClean="0"/>
              <a:t>2/21/2013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7" name="Straight Connector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Isosceles Triangle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traight Connector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07FD8D63-74EA-4D01-B313-030F36B2AC63}" type="datetime1">
              <a:rPr lang="en-US" smtClean="0"/>
              <a:t>2/21/2013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8" name="Content Placeholder 7"/>
          <p:cNvSpPr>
            <a:spLocks noGrp="1"/>
          </p:cNvSpPr>
          <p:nvPr>
            <p:ph sz="quarter" idx="1"/>
          </p:nvPr>
        </p:nvSpPr>
        <p:spPr>
          <a:xfrm>
            <a:off x="457200" y="1219200"/>
            <a:ext cx="8229600"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6400800" y="6355080"/>
            <a:ext cx="2286000" cy="365760"/>
          </a:xfrm>
        </p:spPr>
        <p:txBody>
          <a:bodyPr/>
          <a:lstStyle/>
          <a:p>
            <a:fld id="{75AB193A-8C5E-491D-8AB6-0B3C5167AB92}" type="datetime1">
              <a:rPr lang="en-US" smtClean="0"/>
              <a:t>2/21/2013</a:t>
            </a:fld>
            <a:endParaRPr lang="en-US"/>
          </a:p>
        </p:txBody>
      </p:sp>
      <p:sp>
        <p:nvSpPr>
          <p:cNvPr id="5" name="Footer Placeholder 4"/>
          <p:cNvSpPr>
            <a:spLocks noGrp="1"/>
          </p:cNvSpPr>
          <p:nvPr>
            <p:ph type="ftr" sz="quarter" idx="11"/>
          </p:nvPr>
        </p:nvSpPr>
        <p:spPr>
          <a:xfrm>
            <a:off x="2898648" y="6355080"/>
            <a:ext cx="3474720" cy="365760"/>
          </a:xfrm>
        </p:spPr>
        <p:txBody>
          <a:bodyPr/>
          <a:lstStyle/>
          <a:p>
            <a:endParaRPr lang="en-US"/>
          </a:p>
        </p:txBody>
      </p:sp>
      <p:sp>
        <p:nvSpPr>
          <p:cNvPr id="6" name="Slide Number Placeholder 5"/>
          <p:cNvSpPr>
            <a:spLocks noGrp="1"/>
          </p:cNvSpPr>
          <p:nvPr>
            <p:ph type="sldNum" sz="quarter" idx="12"/>
          </p:nvPr>
        </p:nvSpPr>
        <p:spPr>
          <a:xfrm>
            <a:off x="1069848" y="6355080"/>
            <a:ext cx="1520952" cy="365760"/>
          </a:xfrm>
        </p:spPr>
        <p:txBody>
          <a:bodyPr/>
          <a:lstStyle/>
          <a:p>
            <a:fld id="{B6F15528-21DE-4FAA-801E-634DDDAF4B2B}" type="slidenum">
              <a:rPr lang="en-US" smtClean="0"/>
              <a:pPr/>
              <a:t>‹#›</a:t>
            </a:fld>
            <a:endParaRPr lang="en-US"/>
          </a:p>
        </p:txBody>
      </p:sp>
      <p:sp>
        <p:nvSpPr>
          <p:cNvPr id="7" name="Rectangle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89D0D065-CD6C-40A1-A5A0-5487B2995FC3}" type="datetime1">
              <a:rPr lang="en-US" smtClean="0"/>
              <a:t>2/21/2013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9" name="Content Placeholder 8"/>
          <p:cNvSpPr>
            <a:spLocks noGrp="1"/>
          </p:cNvSpPr>
          <p:nvPr>
            <p:ph sz="quarter" idx="1"/>
          </p:nvPr>
        </p:nvSpPr>
        <p:spPr>
          <a:xfrm>
            <a:off x="457200" y="1219200"/>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632198" y="1216152"/>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B487F4CB-4144-4306-93BC-A3E0F3C4C96F}" type="datetime1">
              <a:rPr lang="en-US" smtClean="0"/>
              <a:t>2/21/2013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
        <p:nvSpPr>
          <p:cNvPr id="11" name="Content Placeholder 10"/>
          <p:cNvSpPr>
            <a:spLocks noGrp="1"/>
          </p:cNvSpPr>
          <p:nvPr>
            <p:ph sz="quarter" idx="2"/>
          </p:nvPr>
        </p:nvSpPr>
        <p:spPr>
          <a:xfrm>
            <a:off x="457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648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79C921D9-928F-46C2-AE46-86493B31D084}" type="datetime1">
              <a:rPr lang="en-US" smtClean="0"/>
              <a:t>2/21/2013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1469688-4263-418B-892A-95B39A845A1D}" type="datetime1">
              <a:rPr lang="en-US" smtClean="0"/>
              <a:t>2/21/2013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
        <p:nvSpPr>
          <p:cNvPr id="5" name="Straight Connector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AAFF5731-B950-4D37-9FB6-15878DEB9581}" type="datetime1">
              <a:rPr lang="en-US" smtClean="0"/>
              <a:t>2/21/2013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Straight Connector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Content Placeholder 11"/>
          <p:cNvSpPr>
            <a:spLocks noGrp="1"/>
          </p:cNvSpPr>
          <p:nvPr>
            <p:ph sz="quarter" idx="1"/>
          </p:nvPr>
        </p:nvSpPr>
        <p:spPr>
          <a:xfrm>
            <a:off x="304800" y="304800"/>
            <a:ext cx="57150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93F0295A-BB9F-4C98-A968-4A570DC26C2A}" type="datetime1">
              <a:rPr lang="en-US" smtClean="0"/>
              <a:t>2/21/2013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152400"/>
            <a:ext cx="8229600" cy="990600"/>
          </a:xfrm>
          <a:prstGeom prst="rect">
            <a:avLst/>
          </a:prstGeom>
        </p:spPr>
        <p:txBody>
          <a:bodyPr vert="horz"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21B421F7-827D-4411-94DA-6ED61583EBF9}" type="datetime1">
              <a:rPr lang="en-US" smtClean="0"/>
              <a:t>2/21/2013</a:t>
            </a:fld>
            <a:endParaRPr lang="en-US"/>
          </a:p>
        </p:txBody>
      </p:sp>
      <p:sp>
        <p:nvSpPr>
          <p:cNvPr id="3" name="Footer Placeholder 2"/>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B6F15528-21DE-4FAA-801E-634DDDAF4B2B}" type="slidenum">
              <a:rPr lang="en-US" smtClean="0"/>
              <a:pPr/>
              <a:t>‹#›</a:t>
            </a:fld>
            <a:endParaRPr lang="en-US"/>
          </a:p>
        </p:txBody>
      </p:sp>
      <p:sp>
        <p:nvSpPr>
          <p:cNvPr id="28" name="Straight Connector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Straight Connector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Isosceles Triangle 9"/>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en.wikipedia.org/wiki/Cycle_per_second"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hyperlink" Target="http://citeseerx.ist.psu.edu/viewdoc/summary?doi=10.1.1.41.5608" TargetMode="Externa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Cryptography: Modern Symmetric Ciphers</a:t>
            </a:r>
            <a:endParaRPr lang="en-US" dirty="0"/>
          </a:p>
        </p:txBody>
      </p:sp>
      <p:sp>
        <p:nvSpPr>
          <p:cNvPr id="3" name="Subtitle 2"/>
          <p:cNvSpPr>
            <a:spLocks noGrp="1"/>
          </p:cNvSpPr>
          <p:nvPr>
            <p:ph type="subTitle" idx="1"/>
          </p:nvPr>
        </p:nvSpPr>
        <p:spPr/>
        <p:txBody>
          <a:bodyPr>
            <a:normAutofit fontScale="70000" lnSpcReduction="20000"/>
          </a:bodyPr>
          <a:lstStyle/>
          <a:p>
            <a:r>
              <a:rPr lang="en-US" dirty="0" smtClean="0"/>
              <a:t>INFSCI 1075: </a:t>
            </a:r>
            <a:r>
              <a:rPr lang="en-US" smtClean="0"/>
              <a:t>Network Security  </a:t>
            </a:r>
            <a:r>
              <a:rPr lang="en-US"/>
              <a:t>–  Spring 2013</a:t>
            </a:r>
            <a:endParaRPr lang="en-US" dirty="0" smtClean="0"/>
          </a:p>
          <a:p>
            <a:r>
              <a:rPr lang="en-US" dirty="0" smtClean="0"/>
              <a:t>Amir </a:t>
            </a:r>
            <a:r>
              <a:rPr lang="en-US" dirty="0" err="1" smtClean="0"/>
              <a:t>Masoumzadeh</a:t>
            </a:r>
            <a:endParaRPr lang="en-US" dirty="0"/>
          </a:p>
        </p:txBody>
      </p:sp>
    </p:spTree>
    <p:extLst>
      <p:ext uri="{BB962C8B-B14F-4D97-AF65-F5344CB8AC3E}">
        <p14:creationId xmlns:p14="http://schemas.microsoft.com/office/powerpoint/2010/main" val="138772940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LFSR </a:t>
            </a:r>
            <a:r>
              <a:rPr lang="en-GB" dirty="0" smtClean="0"/>
              <a:t>- Example</a:t>
            </a:r>
            <a:endParaRPr lang="en-US" dirty="0"/>
          </a:p>
        </p:txBody>
      </p:sp>
      <p:sp>
        <p:nvSpPr>
          <p:cNvPr id="3" name="Slide Number Placeholder 2"/>
          <p:cNvSpPr>
            <a:spLocks noGrp="1"/>
          </p:cNvSpPr>
          <p:nvPr>
            <p:ph type="sldNum" sz="quarter" idx="12"/>
          </p:nvPr>
        </p:nvSpPr>
        <p:spPr/>
        <p:txBody>
          <a:bodyPr/>
          <a:lstStyle/>
          <a:p>
            <a:fld id="{B6F15528-21DE-4FAA-801E-634DDDAF4B2B}" type="slidenum">
              <a:rPr lang="en-US" smtClean="0"/>
              <a:pPr/>
              <a:t>10</a:t>
            </a:fld>
            <a:endParaRPr lang="en-US"/>
          </a:p>
        </p:txBody>
      </p:sp>
      <p:sp>
        <p:nvSpPr>
          <p:cNvPr id="4" name="Content Placeholder 3"/>
          <p:cNvSpPr>
            <a:spLocks noGrp="1"/>
          </p:cNvSpPr>
          <p:nvPr>
            <p:ph sz="quarter" idx="1"/>
          </p:nvPr>
        </p:nvSpPr>
        <p:spPr/>
        <p:txBody>
          <a:bodyPr/>
          <a:lstStyle/>
          <a:p>
            <a:endParaRPr lang="en-US"/>
          </a:p>
        </p:txBody>
      </p:sp>
      <p:pic>
        <p:nvPicPr>
          <p:cNvPr id="5" name="Picture 7" descr="Lfsr"/>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a:xfrm>
            <a:off x="381000" y="2527300"/>
            <a:ext cx="8305800" cy="2425700"/>
          </a:xfrm>
          <a:prstGeom prst="rect">
            <a:avLst/>
          </a:prstGeom>
        </p:spPr>
      </p:pic>
    </p:spTree>
    <p:extLst>
      <p:ext uri="{BB962C8B-B14F-4D97-AF65-F5344CB8AC3E}">
        <p14:creationId xmlns:p14="http://schemas.microsoft.com/office/powerpoint/2010/main" val="102622304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LFSR </a:t>
            </a:r>
            <a:r>
              <a:rPr lang="en-GB" dirty="0" smtClean="0"/>
              <a:t>- Example</a:t>
            </a:r>
            <a:endParaRPr lang="en-US" dirty="0"/>
          </a:p>
        </p:txBody>
      </p:sp>
      <p:sp>
        <p:nvSpPr>
          <p:cNvPr id="3" name="Slide Number Placeholder 2"/>
          <p:cNvSpPr>
            <a:spLocks noGrp="1"/>
          </p:cNvSpPr>
          <p:nvPr>
            <p:ph type="sldNum" sz="quarter" idx="12"/>
          </p:nvPr>
        </p:nvSpPr>
        <p:spPr/>
        <p:txBody>
          <a:bodyPr/>
          <a:lstStyle/>
          <a:p>
            <a:fld id="{B6F15528-21DE-4FAA-801E-634DDDAF4B2B}" type="slidenum">
              <a:rPr lang="en-US" smtClean="0"/>
              <a:pPr/>
              <a:t>11</a:t>
            </a:fld>
            <a:endParaRPr lang="en-US"/>
          </a:p>
        </p:txBody>
      </p:sp>
      <p:sp>
        <p:nvSpPr>
          <p:cNvPr id="4" name="Content Placeholder 3"/>
          <p:cNvSpPr>
            <a:spLocks noGrp="1"/>
          </p:cNvSpPr>
          <p:nvPr>
            <p:ph sz="quarter" idx="1"/>
          </p:nvPr>
        </p:nvSpPr>
        <p:spPr/>
        <p:txBody>
          <a:bodyPr/>
          <a:lstStyle/>
          <a:p>
            <a:endParaRPr lang="en-US" dirty="0"/>
          </a:p>
        </p:txBody>
      </p:sp>
      <p:sp>
        <p:nvSpPr>
          <p:cNvPr id="5" name="Rectangle 4"/>
          <p:cNvSpPr/>
          <p:nvPr/>
        </p:nvSpPr>
        <p:spPr>
          <a:xfrm>
            <a:off x="1428750" y="1809750"/>
            <a:ext cx="6643688" cy="64293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cxnSp>
        <p:nvCxnSpPr>
          <p:cNvPr id="6" name="Straight Connector 5"/>
          <p:cNvCxnSpPr/>
          <p:nvPr/>
        </p:nvCxnSpPr>
        <p:spPr>
          <a:xfrm rot="5400000">
            <a:off x="1535113" y="2130425"/>
            <a:ext cx="642938" cy="158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rot="5400000">
            <a:off x="2036763" y="2130425"/>
            <a:ext cx="642938" cy="158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rot="5400000">
            <a:off x="2536825" y="2130425"/>
            <a:ext cx="642938"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rot="5400000">
            <a:off x="2965450" y="2130425"/>
            <a:ext cx="642938"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rot="5400000">
            <a:off x="3394075" y="2130425"/>
            <a:ext cx="642938"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5400000">
            <a:off x="4179888" y="2130425"/>
            <a:ext cx="642938" cy="158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rot="5400000">
            <a:off x="3822700" y="2130425"/>
            <a:ext cx="642938"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rot="5400000">
            <a:off x="7394575" y="2130425"/>
            <a:ext cx="642938"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5400000">
            <a:off x="7037388" y="2130425"/>
            <a:ext cx="642938" cy="158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5400000">
            <a:off x="6680200" y="2130425"/>
            <a:ext cx="642938"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5400000">
            <a:off x="6323013" y="2130425"/>
            <a:ext cx="642938" cy="158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5400000">
            <a:off x="5965825" y="2130425"/>
            <a:ext cx="642938"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5400000">
            <a:off x="5537200" y="2130425"/>
            <a:ext cx="642938"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rot="5400000">
            <a:off x="5037138" y="2130425"/>
            <a:ext cx="642938" cy="158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rot="5400000">
            <a:off x="4608513" y="2130425"/>
            <a:ext cx="642938" cy="158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1" name="TextBox 22"/>
          <p:cNvSpPr txBox="1">
            <a:spLocks noChangeArrowheads="1"/>
          </p:cNvSpPr>
          <p:nvPr/>
        </p:nvSpPr>
        <p:spPr bwMode="auto">
          <a:xfrm>
            <a:off x="1500188" y="1952625"/>
            <a:ext cx="214312"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a:t>0</a:t>
            </a:r>
          </a:p>
        </p:txBody>
      </p:sp>
      <p:sp>
        <p:nvSpPr>
          <p:cNvPr id="22" name="TextBox 23"/>
          <p:cNvSpPr txBox="1">
            <a:spLocks noChangeArrowheads="1"/>
          </p:cNvSpPr>
          <p:nvPr/>
        </p:nvSpPr>
        <p:spPr bwMode="auto">
          <a:xfrm>
            <a:off x="2000250" y="1955800"/>
            <a:ext cx="21431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a:t>1</a:t>
            </a:r>
          </a:p>
        </p:txBody>
      </p:sp>
      <p:sp>
        <p:nvSpPr>
          <p:cNvPr id="23" name="TextBox 24"/>
          <p:cNvSpPr txBox="1">
            <a:spLocks noChangeArrowheads="1"/>
          </p:cNvSpPr>
          <p:nvPr/>
        </p:nvSpPr>
        <p:spPr bwMode="auto">
          <a:xfrm>
            <a:off x="2500313" y="1952625"/>
            <a:ext cx="214312"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a:t>1</a:t>
            </a:r>
          </a:p>
        </p:txBody>
      </p:sp>
      <p:sp>
        <p:nvSpPr>
          <p:cNvPr id="24" name="TextBox 25"/>
          <p:cNvSpPr txBox="1">
            <a:spLocks noChangeArrowheads="1"/>
          </p:cNvSpPr>
          <p:nvPr/>
        </p:nvSpPr>
        <p:spPr bwMode="auto">
          <a:xfrm>
            <a:off x="3000375" y="1952625"/>
            <a:ext cx="21431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a:t>0</a:t>
            </a:r>
          </a:p>
        </p:txBody>
      </p:sp>
      <p:sp>
        <p:nvSpPr>
          <p:cNvPr id="25" name="TextBox 26"/>
          <p:cNvSpPr txBox="1">
            <a:spLocks noChangeArrowheads="1"/>
          </p:cNvSpPr>
          <p:nvPr/>
        </p:nvSpPr>
        <p:spPr bwMode="auto">
          <a:xfrm>
            <a:off x="3357563" y="1952625"/>
            <a:ext cx="214312"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a:t>1</a:t>
            </a:r>
          </a:p>
        </p:txBody>
      </p:sp>
      <p:sp>
        <p:nvSpPr>
          <p:cNvPr id="26" name="TextBox 27"/>
          <p:cNvSpPr txBox="1">
            <a:spLocks noChangeArrowheads="1"/>
          </p:cNvSpPr>
          <p:nvPr/>
        </p:nvSpPr>
        <p:spPr bwMode="auto">
          <a:xfrm>
            <a:off x="3786188" y="1952625"/>
            <a:ext cx="214312"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a:t>0</a:t>
            </a:r>
          </a:p>
        </p:txBody>
      </p:sp>
      <p:sp>
        <p:nvSpPr>
          <p:cNvPr id="27" name="TextBox 28"/>
          <p:cNvSpPr txBox="1">
            <a:spLocks noChangeArrowheads="1"/>
          </p:cNvSpPr>
          <p:nvPr/>
        </p:nvSpPr>
        <p:spPr bwMode="auto">
          <a:xfrm>
            <a:off x="4214813" y="1952625"/>
            <a:ext cx="214312"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a:t>0</a:t>
            </a:r>
          </a:p>
        </p:txBody>
      </p:sp>
      <p:sp>
        <p:nvSpPr>
          <p:cNvPr id="28" name="TextBox 29"/>
          <p:cNvSpPr txBox="1">
            <a:spLocks noChangeArrowheads="1"/>
          </p:cNvSpPr>
          <p:nvPr/>
        </p:nvSpPr>
        <p:spPr bwMode="auto">
          <a:xfrm>
            <a:off x="4572000" y="1952625"/>
            <a:ext cx="21431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a:t>0</a:t>
            </a:r>
          </a:p>
        </p:txBody>
      </p:sp>
      <p:sp>
        <p:nvSpPr>
          <p:cNvPr id="29" name="TextBox 30"/>
          <p:cNvSpPr txBox="1">
            <a:spLocks noChangeArrowheads="1"/>
          </p:cNvSpPr>
          <p:nvPr/>
        </p:nvSpPr>
        <p:spPr bwMode="auto">
          <a:xfrm>
            <a:off x="5000625" y="1952625"/>
            <a:ext cx="21431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a:t>1</a:t>
            </a:r>
          </a:p>
        </p:txBody>
      </p:sp>
      <p:sp>
        <p:nvSpPr>
          <p:cNvPr id="30" name="TextBox 31"/>
          <p:cNvSpPr txBox="1">
            <a:spLocks noChangeArrowheads="1"/>
          </p:cNvSpPr>
          <p:nvPr/>
        </p:nvSpPr>
        <p:spPr bwMode="auto">
          <a:xfrm>
            <a:off x="5429250" y="1952625"/>
            <a:ext cx="21431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a:t>1</a:t>
            </a:r>
          </a:p>
        </p:txBody>
      </p:sp>
      <p:sp>
        <p:nvSpPr>
          <p:cNvPr id="31" name="TextBox 32"/>
          <p:cNvSpPr txBox="1">
            <a:spLocks noChangeArrowheads="1"/>
          </p:cNvSpPr>
          <p:nvPr/>
        </p:nvSpPr>
        <p:spPr bwMode="auto">
          <a:xfrm>
            <a:off x="5918200" y="1952625"/>
            <a:ext cx="21431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a:t>1</a:t>
            </a:r>
          </a:p>
        </p:txBody>
      </p:sp>
      <p:sp>
        <p:nvSpPr>
          <p:cNvPr id="32" name="TextBox 33"/>
          <p:cNvSpPr txBox="1">
            <a:spLocks noChangeArrowheads="1"/>
          </p:cNvSpPr>
          <p:nvPr/>
        </p:nvSpPr>
        <p:spPr bwMode="auto">
          <a:xfrm>
            <a:off x="6308725" y="1952625"/>
            <a:ext cx="21431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a:t>1</a:t>
            </a:r>
          </a:p>
        </p:txBody>
      </p:sp>
      <p:sp>
        <p:nvSpPr>
          <p:cNvPr id="33" name="TextBox 34"/>
          <p:cNvSpPr txBox="1">
            <a:spLocks noChangeArrowheads="1"/>
          </p:cNvSpPr>
          <p:nvPr/>
        </p:nvSpPr>
        <p:spPr bwMode="auto">
          <a:xfrm>
            <a:off x="6715125" y="1952625"/>
            <a:ext cx="21431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a:t>0</a:t>
            </a:r>
          </a:p>
        </p:txBody>
      </p:sp>
      <p:sp>
        <p:nvSpPr>
          <p:cNvPr id="34" name="TextBox 35"/>
          <p:cNvSpPr txBox="1">
            <a:spLocks noChangeArrowheads="1"/>
          </p:cNvSpPr>
          <p:nvPr/>
        </p:nvSpPr>
        <p:spPr bwMode="auto">
          <a:xfrm>
            <a:off x="7072313" y="1952625"/>
            <a:ext cx="214312"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a:t>0</a:t>
            </a:r>
          </a:p>
        </p:txBody>
      </p:sp>
      <p:sp>
        <p:nvSpPr>
          <p:cNvPr id="35" name="TextBox 36"/>
          <p:cNvSpPr txBox="1">
            <a:spLocks noChangeArrowheads="1"/>
          </p:cNvSpPr>
          <p:nvPr/>
        </p:nvSpPr>
        <p:spPr bwMode="auto">
          <a:xfrm>
            <a:off x="7418388" y="1952625"/>
            <a:ext cx="214312"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a:t>1</a:t>
            </a:r>
          </a:p>
        </p:txBody>
      </p:sp>
      <p:sp>
        <p:nvSpPr>
          <p:cNvPr id="36" name="TextBox 37"/>
          <p:cNvSpPr txBox="1">
            <a:spLocks noChangeArrowheads="1"/>
          </p:cNvSpPr>
          <p:nvPr/>
        </p:nvSpPr>
        <p:spPr bwMode="auto">
          <a:xfrm>
            <a:off x="7753350" y="1952625"/>
            <a:ext cx="21431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a:t>1</a:t>
            </a:r>
          </a:p>
        </p:txBody>
      </p:sp>
      <p:cxnSp>
        <p:nvCxnSpPr>
          <p:cNvPr id="37" name="Straight Arrow Connector 36"/>
          <p:cNvCxnSpPr/>
          <p:nvPr/>
        </p:nvCxnSpPr>
        <p:spPr>
          <a:xfrm rot="5400000">
            <a:off x="6806406" y="2809082"/>
            <a:ext cx="714375" cy="1587"/>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8" name="Straight Arrow Connector 37"/>
          <p:cNvCxnSpPr/>
          <p:nvPr/>
        </p:nvCxnSpPr>
        <p:spPr>
          <a:xfrm rot="5400000">
            <a:off x="7430294" y="2951957"/>
            <a:ext cx="1000125" cy="1587"/>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9" name="Straight Arrow Connector 38"/>
          <p:cNvCxnSpPr>
            <a:endCxn id="44" idx="0"/>
          </p:cNvCxnSpPr>
          <p:nvPr/>
        </p:nvCxnSpPr>
        <p:spPr>
          <a:xfrm rot="5400000">
            <a:off x="6162675" y="2470151"/>
            <a:ext cx="714375" cy="67945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0" name="Straight Arrow Connector 39"/>
          <p:cNvCxnSpPr>
            <a:endCxn id="47" idx="0"/>
          </p:cNvCxnSpPr>
          <p:nvPr/>
        </p:nvCxnSpPr>
        <p:spPr>
          <a:xfrm rot="10800000" flipV="1">
            <a:off x="5251450" y="2452688"/>
            <a:ext cx="822325" cy="714375"/>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1" name="Straight Arrow Connector 40"/>
          <p:cNvCxnSpPr/>
          <p:nvPr/>
        </p:nvCxnSpPr>
        <p:spPr>
          <a:xfrm rot="10800000">
            <a:off x="7358063" y="3452813"/>
            <a:ext cx="571500" cy="1587"/>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2" name="Oval 41"/>
          <p:cNvSpPr/>
          <p:nvPr/>
        </p:nvSpPr>
        <p:spPr>
          <a:xfrm>
            <a:off x="6891338" y="3167063"/>
            <a:ext cx="500062" cy="500062"/>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3" name="TextBox 49"/>
          <p:cNvSpPr txBox="1">
            <a:spLocks noChangeArrowheads="1"/>
          </p:cNvSpPr>
          <p:nvPr/>
        </p:nvSpPr>
        <p:spPr bwMode="auto">
          <a:xfrm>
            <a:off x="6896100" y="3284538"/>
            <a:ext cx="571500"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sz="1200" b="1" dirty="0"/>
              <a:t>XOR</a:t>
            </a:r>
          </a:p>
        </p:txBody>
      </p:sp>
      <p:sp>
        <p:nvSpPr>
          <p:cNvPr id="44" name="Oval 43"/>
          <p:cNvSpPr/>
          <p:nvPr/>
        </p:nvSpPr>
        <p:spPr>
          <a:xfrm>
            <a:off x="5929313" y="3167063"/>
            <a:ext cx="500062" cy="500062"/>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5" name="TextBox 51"/>
          <p:cNvSpPr txBox="1">
            <a:spLocks noChangeArrowheads="1"/>
          </p:cNvSpPr>
          <p:nvPr/>
        </p:nvSpPr>
        <p:spPr bwMode="auto">
          <a:xfrm>
            <a:off x="5929313" y="3284538"/>
            <a:ext cx="571500"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sz="1200" b="1"/>
              <a:t>XOR</a:t>
            </a:r>
          </a:p>
        </p:txBody>
      </p:sp>
      <p:cxnSp>
        <p:nvCxnSpPr>
          <p:cNvPr id="46" name="Straight Arrow Connector 45"/>
          <p:cNvCxnSpPr/>
          <p:nvPr/>
        </p:nvCxnSpPr>
        <p:spPr>
          <a:xfrm rot="10800000">
            <a:off x="6462713" y="3424238"/>
            <a:ext cx="428625" cy="1587"/>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7" name="Oval 46"/>
          <p:cNvSpPr/>
          <p:nvPr/>
        </p:nvSpPr>
        <p:spPr>
          <a:xfrm>
            <a:off x="5000625" y="3167063"/>
            <a:ext cx="500063" cy="500062"/>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8" name="TextBox 60"/>
          <p:cNvSpPr txBox="1">
            <a:spLocks noChangeArrowheads="1"/>
          </p:cNvSpPr>
          <p:nvPr/>
        </p:nvSpPr>
        <p:spPr bwMode="auto">
          <a:xfrm>
            <a:off x="5000625" y="3284538"/>
            <a:ext cx="571500"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sz="1200" b="1"/>
              <a:t>XOR</a:t>
            </a:r>
          </a:p>
        </p:txBody>
      </p:sp>
      <p:cxnSp>
        <p:nvCxnSpPr>
          <p:cNvPr id="49" name="Straight Arrow Connector 48"/>
          <p:cNvCxnSpPr/>
          <p:nvPr/>
        </p:nvCxnSpPr>
        <p:spPr>
          <a:xfrm rot="10800000">
            <a:off x="5500688" y="3452813"/>
            <a:ext cx="428625" cy="1587"/>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0" name="Straight Arrow Connector 49"/>
          <p:cNvCxnSpPr/>
          <p:nvPr/>
        </p:nvCxnSpPr>
        <p:spPr>
          <a:xfrm rot="10800000" flipV="1">
            <a:off x="928688" y="3430588"/>
            <a:ext cx="4049712" cy="22225"/>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rot="5400000" flipH="1" flipV="1">
            <a:off x="213519" y="2737644"/>
            <a:ext cx="1428750" cy="158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2" name="Straight Arrow Connector 51"/>
          <p:cNvCxnSpPr/>
          <p:nvPr/>
        </p:nvCxnSpPr>
        <p:spPr>
          <a:xfrm>
            <a:off x="928688" y="2024063"/>
            <a:ext cx="428625" cy="1587"/>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53" name="TextBox 73"/>
          <p:cNvSpPr txBox="1">
            <a:spLocks noChangeArrowheads="1"/>
          </p:cNvSpPr>
          <p:nvPr/>
        </p:nvSpPr>
        <p:spPr bwMode="auto">
          <a:xfrm>
            <a:off x="500063" y="1666875"/>
            <a:ext cx="928687"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sz="1200" b="1"/>
              <a:t>Feedback</a:t>
            </a:r>
          </a:p>
        </p:txBody>
      </p:sp>
      <p:cxnSp>
        <p:nvCxnSpPr>
          <p:cNvPr id="54" name="Straight Arrow Connector 53"/>
          <p:cNvCxnSpPr/>
          <p:nvPr/>
        </p:nvCxnSpPr>
        <p:spPr>
          <a:xfrm>
            <a:off x="8143875" y="1881188"/>
            <a:ext cx="428625" cy="1587"/>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55" name="TextBox 75"/>
          <p:cNvSpPr txBox="1">
            <a:spLocks noChangeArrowheads="1"/>
          </p:cNvSpPr>
          <p:nvPr/>
        </p:nvSpPr>
        <p:spPr bwMode="auto">
          <a:xfrm>
            <a:off x="8072438" y="1524000"/>
            <a:ext cx="928687"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sz="1200" b="1"/>
              <a:t>Output</a:t>
            </a:r>
          </a:p>
        </p:txBody>
      </p:sp>
      <p:sp>
        <p:nvSpPr>
          <p:cNvPr id="107" name="TextBox 128"/>
          <p:cNvSpPr txBox="1">
            <a:spLocks noChangeArrowheads="1"/>
          </p:cNvSpPr>
          <p:nvPr/>
        </p:nvSpPr>
        <p:spPr bwMode="auto">
          <a:xfrm>
            <a:off x="7643813" y="2667000"/>
            <a:ext cx="214312"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a:t>1</a:t>
            </a:r>
          </a:p>
        </p:txBody>
      </p:sp>
      <p:sp>
        <p:nvSpPr>
          <p:cNvPr id="108" name="TextBox 129"/>
          <p:cNvSpPr txBox="1">
            <a:spLocks noChangeArrowheads="1"/>
          </p:cNvSpPr>
          <p:nvPr/>
        </p:nvSpPr>
        <p:spPr bwMode="auto">
          <a:xfrm>
            <a:off x="6872288" y="2595563"/>
            <a:ext cx="214312"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dirty="0"/>
              <a:t>0</a:t>
            </a:r>
          </a:p>
        </p:txBody>
      </p:sp>
      <p:sp>
        <p:nvSpPr>
          <p:cNvPr id="109" name="TextBox 130"/>
          <p:cNvSpPr txBox="1">
            <a:spLocks noChangeArrowheads="1"/>
          </p:cNvSpPr>
          <p:nvPr/>
        </p:nvSpPr>
        <p:spPr bwMode="auto">
          <a:xfrm>
            <a:off x="6643688" y="3095625"/>
            <a:ext cx="214312"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a:t>1</a:t>
            </a:r>
          </a:p>
        </p:txBody>
      </p:sp>
      <p:sp>
        <p:nvSpPr>
          <p:cNvPr id="110" name="TextBox 131"/>
          <p:cNvSpPr txBox="1">
            <a:spLocks noChangeArrowheads="1"/>
          </p:cNvSpPr>
          <p:nvPr/>
        </p:nvSpPr>
        <p:spPr bwMode="auto">
          <a:xfrm>
            <a:off x="6215063" y="2595563"/>
            <a:ext cx="214312"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a:t>0</a:t>
            </a:r>
          </a:p>
        </p:txBody>
      </p:sp>
      <p:sp>
        <p:nvSpPr>
          <p:cNvPr id="111" name="TextBox 132"/>
          <p:cNvSpPr txBox="1">
            <a:spLocks noChangeArrowheads="1"/>
          </p:cNvSpPr>
          <p:nvPr/>
        </p:nvSpPr>
        <p:spPr bwMode="auto">
          <a:xfrm>
            <a:off x="5643563" y="3095625"/>
            <a:ext cx="214312"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a:t>1</a:t>
            </a:r>
          </a:p>
        </p:txBody>
      </p:sp>
      <p:sp>
        <p:nvSpPr>
          <p:cNvPr id="112" name="TextBox 133"/>
          <p:cNvSpPr txBox="1">
            <a:spLocks noChangeArrowheads="1"/>
          </p:cNvSpPr>
          <p:nvPr/>
        </p:nvSpPr>
        <p:spPr bwMode="auto">
          <a:xfrm>
            <a:off x="5286375" y="2595563"/>
            <a:ext cx="214313"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a:t>1</a:t>
            </a:r>
          </a:p>
        </p:txBody>
      </p:sp>
      <p:sp>
        <p:nvSpPr>
          <p:cNvPr id="113" name="TextBox 134"/>
          <p:cNvSpPr txBox="1">
            <a:spLocks noChangeArrowheads="1"/>
          </p:cNvSpPr>
          <p:nvPr/>
        </p:nvSpPr>
        <p:spPr bwMode="auto">
          <a:xfrm>
            <a:off x="928688" y="2166938"/>
            <a:ext cx="214312"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a:t>0</a:t>
            </a:r>
          </a:p>
        </p:txBody>
      </p:sp>
      <p:sp>
        <p:nvSpPr>
          <p:cNvPr id="114" name="TextBox 135"/>
          <p:cNvSpPr txBox="1">
            <a:spLocks noChangeArrowheads="1"/>
          </p:cNvSpPr>
          <p:nvPr/>
        </p:nvSpPr>
        <p:spPr bwMode="auto">
          <a:xfrm>
            <a:off x="8286750" y="1952625"/>
            <a:ext cx="21431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a:t>1</a:t>
            </a:r>
          </a:p>
        </p:txBody>
      </p:sp>
      <p:grpSp>
        <p:nvGrpSpPr>
          <p:cNvPr id="123" name="Group 122"/>
          <p:cNvGrpSpPr/>
          <p:nvPr/>
        </p:nvGrpSpPr>
        <p:grpSpPr>
          <a:xfrm>
            <a:off x="428625" y="3876675"/>
            <a:ext cx="8501063" cy="2143125"/>
            <a:chOff x="428625" y="3876675"/>
            <a:chExt cx="8501063" cy="2143125"/>
          </a:xfrm>
        </p:grpSpPr>
        <p:sp>
          <p:nvSpPr>
            <p:cNvPr id="56" name="Rectangle 55"/>
            <p:cNvSpPr/>
            <p:nvPr/>
          </p:nvSpPr>
          <p:spPr>
            <a:xfrm>
              <a:off x="1357313" y="4162425"/>
              <a:ext cx="6643687" cy="64293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cxnSp>
          <p:nvCxnSpPr>
            <p:cNvPr id="57" name="Straight Connector 56"/>
            <p:cNvCxnSpPr/>
            <p:nvPr/>
          </p:nvCxnSpPr>
          <p:spPr>
            <a:xfrm rot="5400000">
              <a:off x="1463675" y="4484687"/>
              <a:ext cx="642938"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a:xfrm rot="5400000">
              <a:off x="1965325" y="4483100"/>
              <a:ext cx="642937"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rot="5400000">
              <a:off x="2465388" y="4483100"/>
              <a:ext cx="642937" cy="158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rot="5400000">
              <a:off x="2894013" y="4483100"/>
              <a:ext cx="642937" cy="158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rot="5400000">
              <a:off x="3322638" y="4483100"/>
              <a:ext cx="642937" cy="158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rot="5400000">
              <a:off x="4108450" y="4483100"/>
              <a:ext cx="642937"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p:nvCxnSpPr>
          <p:spPr>
            <a:xfrm rot="5400000">
              <a:off x="3751263" y="4483100"/>
              <a:ext cx="642937" cy="158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p:nvCxnSpPr>
          <p:spPr>
            <a:xfrm rot="5400000">
              <a:off x="7323138" y="4483100"/>
              <a:ext cx="642937" cy="158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rot="5400000">
              <a:off x="6965950" y="4483100"/>
              <a:ext cx="642937"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rot="5400000">
              <a:off x="6608763" y="4483100"/>
              <a:ext cx="642937" cy="158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rot="5400000">
              <a:off x="6251575" y="4483100"/>
              <a:ext cx="642937"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rot="5400000">
              <a:off x="5894388" y="4483100"/>
              <a:ext cx="642937" cy="158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rot="5400000">
              <a:off x="5465763" y="4483100"/>
              <a:ext cx="642937" cy="158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0" name="Straight Connector 69"/>
            <p:cNvCxnSpPr/>
            <p:nvPr/>
          </p:nvCxnSpPr>
          <p:spPr>
            <a:xfrm rot="5400000">
              <a:off x="4965700" y="4483100"/>
              <a:ext cx="642937"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1" name="Straight Connector 70"/>
            <p:cNvCxnSpPr/>
            <p:nvPr/>
          </p:nvCxnSpPr>
          <p:spPr>
            <a:xfrm rot="5400000">
              <a:off x="4537075" y="4483100"/>
              <a:ext cx="642937"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2" name="TextBox 93"/>
            <p:cNvSpPr txBox="1">
              <a:spLocks noChangeArrowheads="1"/>
            </p:cNvSpPr>
            <p:nvPr/>
          </p:nvSpPr>
          <p:spPr bwMode="auto">
            <a:xfrm>
              <a:off x="1428750" y="4305300"/>
              <a:ext cx="214313"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a:t>0</a:t>
              </a:r>
            </a:p>
          </p:txBody>
        </p:sp>
        <p:sp>
          <p:nvSpPr>
            <p:cNvPr id="73" name="TextBox 94"/>
            <p:cNvSpPr txBox="1">
              <a:spLocks noChangeArrowheads="1"/>
            </p:cNvSpPr>
            <p:nvPr/>
          </p:nvSpPr>
          <p:spPr bwMode="auto">
            <a:xfrm>
              <a:off x="1928813" y="4308475"/>
              <a:ext cx="214312"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a:t>0</a:t>
              </a:r>
            </a:p>
          </p:txBody>
        </p:sp>
        <p:sp>
          <p:nvSpPr>
            <p:cNvPr id="74" name="TextBox 95"/>
            <p:cNvSpPr txBox="1">
              <a:spLocks noChangeArrowheads="1"/>
            </p:cNvSpPr>
            <p:nvPr/>
          </p:nvSpPr>
          <p:spPr bwMode="auto">
            <a:xfrm>
              <a:off x="2428875" y="4305300"/>
              <a:ext cx="214313"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a:t>1</a:t>
              </a:r>
            </a:p>
          </p:txBody>
        </p:sp>
        <p:sp>
          <p:nvSpPr>
            <p:cNvPr id="75" name="TextBox 96"/>
            <p:cNvSpPr txBox="1">
              <a:spLocks noChangeArrowheads="1"/>
            </p:cNvSpPr>
            <p:nvPr/>
          </p:nvSpPr>
          <p:spPr bwMode="auto">
            <a:xfrm>
              <a:off x="2928938" y="4305300"/>
              <a:ext cx="214312"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a:t>1</a:t>
              </a:r>
            </a:p>
          </p:txBody>
        </p:sp>
        <p:sp>
          <p:nvSpPr>
            <p:cNvPr id="76" name="TextBox 97"/>
            <p:cNvSpPr txBox="1">
              <a:spLocks noChangeArrowheads="1"/>
            </p:cNvSpPr>
            <p:nvPr/>
          </p:nvSpPr>
          <p:spPr bwMode="auto">
            <a:xfrm>
              <a:off x="3286125" y="4305300"/>
              <a:ext cx="214313"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a:t>0</a:t>
              </a:r>
            </a:p>
          </p:txBody>
        </p:sp>
        <p:sp>
          <p:nvSpPr>
            <p:cNvPr id="77" name="TextBox 98"/>
            <p:cNvSpPr txBox="1">
              <a:spLocks noChangeArrowheads="1"/>
            </p:cNvSpPr>
            <p:nvPr/>
          </p:nvSpPr>
          <p:spPr bwMode="auto">
            <a:xfrm>
              <a:off x="3714750" y="4305300"/>
              <a:ext cx="214313"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a:t>1</a:t>
              </a:r>
            </a:p>
          </p:txBody>
        </p:sp>
        <p:sp>
          <p:nvSpPr>
            <p:cNvPr id="78" name="TextBox 99"/>
            <p:cNvSpPr txBox="1">
              <a:spLocks noChangeArrowheads="1"/>
            </p:cNvSpPr>
            <p:nvPr/>
          </p:nvSpPr>
          <p:spPr bwMode="auto">
            <a:xfrm>
              <a:off x="4143375" y="4305300"/>
              <a:ext cx="214313"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a:t>0</a:t>
              </a:r>
            </a:p>
          </p:txBody>
        </p:sp>
        <p:sp>
          <p:nvSpPr>
            <p:cNvPr id="79" name="TextBox 100"/>
            <p:cNvSpPr txBox="1">
              <a:spLocks noChangeArrowheads="1"/>
            </p:cNvSpPr>
            <p:nvPr/>
          </p:nvSpPr>
          <p:spPr bwMode="auto">
            <a:xfrm>
              <a:off x="4500563" y="4305300"/>
              <a:ext cx="214312"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a:t>0</a:t>
              </a:r>
            </a:p>
          </p:txBody>
        </p:sp>
        <p:sp>
          <p:nvSpPr>
            <p:cNvPr id="80" name="TextBox 101"/>
            <p:cNvSpPr txBox="1">
              <a:spLocks noChangeArrowheads="1"/>
            </p:cNvSpPr>
            <p:nvPr/>
          </p:nvSpPr>
          <p:spPr bwMode="auto">
            <a:xfrm>
              <a:off x="4929188" y="4305300"/>
              <a:ext cx="214312"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a:t>0</a:t>
              </a:r>
            </a:p>
          </p:txBody>
        </p:sp>
        <p:sp>
          <p:nvSpPr>
            <p:cNvPr id="81" name="TextBox 102"/>
            <p:cNvSpPr txBox="1">
              <a:spLocks noChangeArrowheads="1"/>
            </p:cNvSpPr>
            <p:nvPr/>
          </p:nvSpPr>
          <p:spPr bwMode="auto">
            <a:xfrm>
              <a:off x="5357813" y="4305300"/>
              <a:ext cx="214312"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a:t>1</a:t>
              </a:r>
            </a:p>
          </p:txBody>
        </p:sp>
        <p:sp>
          <p:nvSpPr>
            <p:cNvPr id="82" name="TextBox 103"/>
            <p:cNvSpPr txBox="1">
              <a:spLocks noChangeArrowheads="1"/>
            </p:cNvSpPr>
            <p:nvPr/>
          </p:nvSpPr>
          <p:spPr bwMode="auto">
            <a:xfrm>
              <a:off x="5846763" y="4305300"/>
              <a:ext cx="214312"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a:t>1</a:t>
              </a:r>
            </a:p>
          </p:txBody>
        </p:sp>
        <p:sp>
          <p:nvSpPr>
            <p:cNvPr id="83" name="TextBox 104"/>
            <p:cNvSpPr txBox="1">
              <a:spLocks noChangeArrowheads="1"/>
            </p:cNvSpPr>
            <p:nvPr/>
          </p:nvSpPr>
          <p:spPr bwMode="auto">
            <a:xfrm>
              <a:off x="6237288" y="4305300"/>
              <a:ext cx="214312"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a:t>1</a:t>
              </a:r>
            </a:p>
          </p:txBody>
        </p:sp>
        <p:sp>
          <p:nvSpPr>
            <p:cNvPr id="84" name="TextBox 105"/>
            <p:cNvSpPr txBox="1">
              <a:spLocks noChangeArrowheads="1"/>
            </p:cNvSpPr>
            <p:nvPr/>
          </p:nvSpPr>
          <p:spPr bwMode="auto">
            <a:xfrm>
              <a:off x="6643688" y="4305300"/>
              <a:ext cx="214312"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a:t>1</a:t>
              </a:r>
            </a:p>
          </p:txBody>
        </p:sp>
        <p:sp>
          <p:nvSpPr>
            <p:cNvPr id="85" name="TextBox 106"/>
            <p:cNvSpPr txBox="1">
              <a:spLocks noChangeArrowheads="1"/>
            </p:cNvSpPr>
            <p:nvPr/>
          </p:nvSpPr>
          <p:spPr bwMode="auto">
            <a:xfrm>
              <a:off x="7000875" y="4305300"/>
              <a:ext cx="214313"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a:t>0</a:t>
              </a:r>
            </a:p>
          </p:txBody>
        </p:sp>
        <p:sp>
          <p:nvSpPr>
            <p:cNvPr id="86" name="TextBox 107"/>
            <p:cNvSpPr txBox="1">
              <a:spLocks noChangeArrowheads="1"/>
            </p:cNvSpPr>
            <p:nvPr/>
          </p:nvSpPr>
          <p:spPr bwMode="auto">
            <a:xfrm>
              <a:off x="7346950" y="4305300"/>
              <a:ext cx="214313"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a:t>0</a:t>
              </a:r>
            </a:p>
          </p:txBody>
        </p:sp>
        <p:sp>
          <p:nvSpPr>
            <p:cNvPr id="87" name="TextBox 108"/>
            <p:cNvSpPr txBox="1">
              <a:spLocks noChangeArrowheads="1"/>
            </p:cNvSpPr>
            <p:nvPr/>
          </p:nvSpPr>
          <p:spPr bwMode="auto">
            <a:xfrm>
              <a:off x="7681913" y="4305300"/>
              <a:ext cx="214312"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a:t>1</a:t>
              </a:r>
            </a:p>
          </p:txBody>
        </p:sp>
        <p:cxnSp>
          <p:nvCxnSpPr>
            <p:cNvPr id="88" name="Straight Arrow Connector 87"/>
            <p:cNvCxnSpPr/>
            <p:nvPr/>
          </p:nvCxnSpPr>
          <p:spPr>
            <a:xfrm rot="5400000">
              <a:off x="6787356" y="5161756"/>
              <a:ext cx="714375" cy="1588"/>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9" name="Straight Arrow Connector 88"/>
            <p:cNvCxnSpPr/>
            <p:nvPr/>
          </p:nvCxnSpPr>
          <p:spPr>
            <a:xfrm rot="5400000">
              <a:off x="7358856" y="5304631"/>
              <a:ext cx="1000125" cy="1588"/>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0" name="Straight Arrow Connector 89"/>
            <p:cNvCxnSpPr>
              <a:endCxn id="95" idx="0"/>
            </p:cNvCxnSpPr>
            <p:nvPr/>
          </p:nvCxnSpPr>
          <p:spPr>
            <a:xfrm rot="5400000">
              <a:off x="6091237" y="4822825"/>
              <a:ext cx="714375" cy="67945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1" name="Straight Arrow Connector 90"/>
            <p:cNvCxnSpPr>
              <a:endCxn id="98" idx="0"/>
            </p:cNvCxnSpPr>
            <p:nvPr/>
          </p:nvCxnSpPr>
          <p:spPr>
            <a:xfrm rot="10800000" flipV="1">
              <a:off x="5180013" y="4805362"/>
              <a:ext cx="822325" cy="714375"/>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2" name="Straight Arrow Connector 91"/>
            <p:cNvCxnSpPr/>
            <p:nvPr/>
          </p:nvCxnSpPr>
          <p:spPr>
            <a:xfrm rot="10800000">
              <a:off x="7286625" y="5805487"/>
              <a:ext cx="571500"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93" name="Oval 92"/>
            <p:cNvSpPr/>
            <p:nvPr/>
          </p:nvSpPr>
          <p:spPr>
            <a:xfrm>
              <a:off x="6858000" y="5519737"/>
              <a:ext cx="500063" cy="500063"/>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94" name="TextBox 115"/>
            <p:cNvSpPr txBox="1">
              <a:spLocks noChangeArrowheads="1"/>
            </p:cNvSpPr>
            <p:nvPr/>
          </p:nvSpPr>
          <p:spPr bwMode="auto">
            <a:xfrm>
              <a:off x="6858000" y="5637212"/>
              <a:ext cx="571500"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sz="1200" b="1"/>
                <a:t>XOR</a:t>
              </a:r>
            </a:p>
          </p:txBody>
        </p:sp>
        <p:sp>
          <p:nvSpPr>
            <p:cNvPr id="95" name="Oval 94"/>
            <p:cNvSpPr/>
            <p:nvPr/>
          </p:nvSpPr>
          <p:spPr>
            <a:xfrm>
              <a:off x="5857875" y="5519737"/>
              <a:ext cx="500063" cy="500063"/>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96" name="TextBox 117"/>
            <p:cNvSpPr txBox="1">
              <a:spLocks noChangeArrowheads="1"/>
            </p:cNvSpPr>
            <p:nvPr/>
          </p:nvSpPr>
          <p:spPr bwMode="auto">
            <a:xfrm>
              <a:off x="5857875" y="5637212"/>
              <a:ext cx="571500"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sz="1200" b="1"/>
                <a:t>XOR</a:t>
              </a:r>
            </a:p>
          </p:txBody>
        </p:sp>
        <p:cxnSp>
          <p:nvCxnSpPr>
            <p:cNvPr id="97" name="Straight Arrow Connector 96"/>
            <p:cNvCxnSpPr/>
            <p:nvPr/>
          </p:nvCxnSpPr>
          <p:spPr>
            <a:xfrm rot="10800000">
              <a:off x="6400801" y="5776912"/>
              <a:ext cx="428625"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98" name="Oval 97"/>
            <p:cNvSpPr/>
            <p:nvPr/>
          </p:nvSpPr>
          <p:spPr>
            <a:xfrm>
              <a:off x="4929188" y="5519737"/>
              <a:ext cx="500062" cy="500063"/>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99" name="TextBox 120"/>
            <p:cNvSpPr txBox="1">
              <a:spLocks noChangeArrowheads="1"/>
            </p:cNvSpPr>
            <p:nvPr/>
          </p:nvSpPr>
          <p:spPr bwMode="auto">
            <a:xfrm>
              <a:off x="4929188" y="5637212"/>
              <a:ext cx="571500"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sz="1200" b="1"/>
                <a:t>XOR</a:t>
              </a:r>
            </a:p>
          </p:txBody>
        </p:sp>
        <p:cxnSp>
          <p:nvCxnSpPr>
            <p:cNvPr id="100" name="Straight Arrow Connector 99"/>
            <p:cNvCxnSpPr/>
            <p:nvPr/>
          </p:nvCxnSpPr>
          <p:spPr>
            <a:xfrm rot="10800000">
              <a:off x="5429250" y="5805487"/>
              <a:ext cx="428625"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1" name="Straight Arrow Connector 100"/>
            <p:cNvCxnSpPr/>
            <p:nvPr/>
          </p:nvCxnSpPr>
          <p:spPr>
            <a:xfrm rot="10800000" flipV="1">
              <a:off x="857250" y="5783262"/>
              <a:ext cx="4049713" cy="22225"/>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2" name="Straight Connector 101"/>
            <p:cNvCxnSpPr/>
            <p:nvPr/>
          </p:nvCxnSpPr>
          <p:spPr>
            <a:xfrm rot="5400000" flipH="1" flipV="1">
              <a:off x="142082" y="5091906"/>
              <a:ext cx="1428750" cy="1587"/>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3" name="Straight Arrow Connector 102"/>
            <p:cNvCxnSpPr/>
            <p:nvPr/>
          </p:nvCxnSpPr>
          <p:spPr>
            <a:xfrm>
              <a:off x="857250" y="4376737"/>
              <a:ext cx="428625" cy="1588"/>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04" name="TextBox 125"/>
            <p:cNvSpPr txBox="1">
              <a:spLocks noChangeArrowheads="1"/>
            </p:cNvSpPr>
            <p:nvPr/>
          </p:nvSpPr>
          <p:spPr bwMode="auto">
            <a:xfrm>
              <a:off x="428625" y="4019550"/>
              <a:ext cx="92868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sz="1200" b="1"/>
                <a:t>Feedback</a:t>
              </a:r>
            </a:p>
          </p:txBody>
        </p:sp>
        <p:cxnSp>
          <p:nvCxnSpPr>
            <p:cNvPr id="105" name="Straight Arrow Connector 104"/>
            <p:cNvCxnSpPr/>
            <p:nvPr/>
          </p:nvCxnSpPr>
          <p:spPr>
            <a:xfrm>
              <a:off x="8072438" y="4233862"/>
              <a:ext cx="428625" cy="1588"/>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06" name="TextBox 127"/>
            <p:cNvSpPr txBox="1">
              <a:spLocks noChangeArrowheads="1"/>
            </p:cNvSpPr>
            <p:nvPr/>
          </p:nvSpPr>
          <p:spPr bwMode="auto">
            <a:xfrm>
              <a:off x="8001000" y="3876675"/>
              <a:ext cx="92868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sz="1200" b="1"/>
                <a:t>Output</a:t>
              </a:r>
            </a:p>
          </p:txBody>
        </p:sp>
        <p:sp>
          <p:nvSpPr>
            <p:cNvPr id="115" name="TextBox 136"/>
            <p:cNvSpPr txBox="1">
              <a:spLocks noChangeArrowheads="1"/>
            </p:cNvSpPr>
            <p:nvPr/>
          </p:nvSpPr>
          <p:spPr bwMode="auto">
            <a:xfrm>
              <a:off x="7572375" y="5019675"/>
              <a:ext cx="214313"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a:t>1</a:t>
              </a:r>
            </a:p>
          </p:txBody>
        </p:sp>
        <p:sp>
          <p:nvSpPr>
            <p:cNvPr id="116" name="TextBox 137"/>
            <p:cNvSpPr txBox="1">
              <a:spLocks noChangeArrowheads="1"/>
            </p:cNvSpPr>
            <p:nvPr/>
          </p:nvSpPr>
          <p:spPr bwMode="auto">
            <a:xfrm>
              <a:off x="6143625" y="4948237"/>
              <a:ext cx="21431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a:t>1</a:t>
              </a:r>
            </a:p>
          </p:txBody>
        </p:sp>
        <p:sp>
          <p:nvSpPr>
            <p:cNvPr id="117" name="TextBox 138"/>
            <p:cNvSpPr txBox="1">
              <a:spLocks noChangeArrowheads="1"/>
            </p:cNvSpPr>
            <p:nvPr/>
          </p:nvSpPr>
          <p:spPr bwMode="auto">
            <a:xfrm>
              <a:off x="5286375" y="4948237"/>
              <a:ext cx="21431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a:t>1</a:t>
              </a:r>
            </a:p>
          </p:txBody>
        </p:sp>
        <p:sp>
          <p:nvSpPr>
            <p:cNvPr id="118" name="TextBox 139"/>
            <p:cNvSpPr txBox="1">
              <a:spLocks noChangeArrowheads="1"/>
            </p:cNvSpPr>
            <p:nvPr/>
          </p:nvSpPr>
          <p:spPr bwMode="auto">
            <a:xfrm>
              <a:off x="6572250" y="5305425"/>
              <a:ext cx="214313"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a:t>1</a:t>
              </a:r>
            </a:p>
          </p:txBody>
        </p:sp>
        <p:sp>
          <p:nvSpPr>
            <p:cNvPr id="119" name="TextBox 140"/>
            <p:cNvSpPr txBox="1">
              <a:spLocks noChangeArrowheads="1"/>
            </p:cNvSpPr>
            <p:nvPr/>
          </p:nvSpPr>
          <p:spPr bwMode="auto">
            <a:xfrm>
              <a:off x="7143750" y="4948237"/>
              <a:ext cx="21431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a:t>0</a:t>
              </a:r>
            </a:p>
          </p:txBody>
        </p:sp>
        <p:sp>
          <p:nvSpPr>
            <p:cNvPr id="120" name="TextBox 141"/>
            <p:cNvSpPr txBox="1">
              <a:spLocks noChangeArrowheads="1"/>
            </p:cNvSpPr>
            <p:nvPr/>
          </p:nvSpPr>
          <p:spPr bwMode="auto">
            <a:xfrm>
              <a:off x="5572125" y="5448300"/>
              <a:ext cx="214313"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a:t>0</a:t>
              </a:r>
            </a:p>
          </p:txBody>
        </p:sp>
        <p:sp>
          <p:nvSpPr>
            <p:cNvPr id="121" name="TextBox 142"/>
            <p:cNvSpPr txBox="1">
              <a:spLocks noChangeArrowheads="1"/>
            </p:cNvSpPr>
            <p:nvPr/>
          </p:nvSpPr>
          <p:spPr bwMode="auto">
            <a:xfrm>
              <a:off x="857250" y="4448175"/>
              <a:ext cx="214313"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a:t>1</a:t>
              </a:r>
            </a:p>
          </p:txBody>
        </p:sp>
        <p:sp>
          <p:nvSpPr>
            <p:cNvPr id="122" name="TextBox 143"/>
            <p:cNvSpPr txBox="1">
              <a:spLocks noChangeArrowheads="1"/>
            </p:cNvSpPr>
            <p:nvPr/>
          </p:nvSpPr>
          <p:spPr bwMode="auto">
            <a:xfrm>
              <a:off x="8286750" y="4376737"/>
              <a:ext cx="21431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dirty="0"/>
                <a:t>1</a:t>
              </a:r>
            </a:p>
          </p:txBody>
        </p:sp>
      </p:grpSp>
    </p:spTree>
    <p:extLst>
      <p:ext uri="{BB962C8B-B14F-4D97-AF65-F5344CB8AC3E}">
        <p14:creationId xmlns:p14="http://schemas.microsoft.com/office/powerpoint/2010/main" val="10262230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23"/>
                                        </p:tgtEl>
                                        <p:attrNameLst>
                                          <p:attrName>style.visibility</p:attrName>
                                        </p:attrNameLst>
                                      </p:cBhvr>
                                      <p:to>
                                        <p:strVal val="visible"/>
                                      </p:to>
                                    </p:set>
                                    <p:animEffect transition="in" filter="fade">
                                      <p:cBhvr>
                                        <p:cTn id="7" dur="500"/>
                                        <p:tgtEl>
                                          <p:spTgt spid="1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Modern Conventional </a:t>
            </a:r>
            <a:r>
              <a:rPr lang="en-GB" dirty="0" smtClean="0"/>
              <a:t>Encryption</a:t>
            </a:r>
            <a:br>
              <a:rPr lang="en-GB" dirty="0" smtClean="0"/>
            </a:br>
            <a:r>
              <a:rPr lang="en-US" dirty="0"/>
              <a:t>What do we need? (Review)</a:t>
            </a:r>
          </a:p>
        </p:txBody>
      </p:sp>
      <p:sp>
        <p:nvSpPr>
          <p:cNvPr id="3" name="Slide Number Placeholder 2"/>
          <p:cNvSpPr>
            <a:spLocks noGrp="1"/>
          </p:cNvSpPr>
          <p:nvPr>
            <p:ph type="sldNum" sz="quarter" idx="12"/>
          </p:nvPr>
        </p:nvSpPr>
        <p:spPr/>
        <p:txBody>
          <a:bodyPr/>
          <a:lstStyle/>
          <a:p>
            <a:fld id="{B6F15528-21DE-4FAA-801E-634DDDAF4B2B}" type="slidenum">
              <a:rPr lang="en-US" smtClean="0"/>
              <a:pPr/>
              <a:t>12</a:t>
            </a:fld>
            <a:endParaRPr lang="en-US"/>
          </a:p>
        </p:txBody>
      </p:sp>
      <p:sp>
        <p:nvSpPr>
          <p:cNvPr id="4" name="Content Placeholder 3"/>
          <p:cNvSpPr>
            <a:spLocks noGrp="1"/>
          </p:cNvSpPr>
          <p:nvPr>
            <p:ph sz="quarter" idx="1"/>
          </p:nvPr>
        </p:nvSpPr>
        <p:spPr/>
        <p:txBody>
          <a:bodyPr/>
          <a:lstStyle/>
          <a:p>
            <a:r>
              <a:rPr lang="en-US" dirty="0"/>
              <a:t>An encryption algorithm that either costs a lot to break or takes a lot of time to break</a:t>
            </a:r>
          </a:p>
          <a:p>
            <a:endParaRPr lang="en-US" dirty="0"/>
          </a:p>
          <a:p>
            <a:r>
              <a:rPr lang="en-US" dirty="0"/>
              <a:t>Computational security</a:t>
            </a:r>
          </a:p>
          <a:p>
            <a:pPr lvl="1"/>
            <a:r>
              <a:rPr lang="en-US" dirty="0"/>
              <a:t>The </a:t>
            </a:r>
            <a:r>
              <a:rPr lang="en-US" dirty="0">
                <a:solidFill>
                  <a:srgbClr val="FF0000"/>
                </a:solidFill>
              </a:rPr>
              <a:t>cost</a:t>
            </a:r>
            <a:r>
              <a:rPr lang="en-US" dirty="0"/>
              <a:t> of breaking the </a:t>
            </a:r>
            <a:r>
              <a:rPr lang="en-US" dirty="0" err="1"/>
              <a:t>ciphertext</a:t>
            </a:r>
            <a:r>
              <a:rPr lang="en-US" dirty="0"/>
              <a:t> exceeds the value of the encrypted information</a:t>
            </a:r>
          </a:p>
          <a:p>
            <a:pPr lvl="1"/>
            <a:r>
              <a:rPr lang="en-US" dirty="0"/>
              <a:t>The </a:t>
            </a:r>
            <a:r>
              <a:rPr lang="en-US" dirty="0">
                <a:solidFill>
                  <a:srgbClr val="FF0000"/>
                </a:solidFill>
              </a:rPr>
              <a:t>time</a:t>
            </a:r>
            <a:r>
              <a:rPr lang="en-US" dirty="0"/>
              <a:t> required to break the </a:t>
            </a:r>
            <a:r>
              <a:rPr lang="en-US" dirty="0" err="1"/>
              <a:t>ciphertext</a:t>
            </a:r>
            <a:r>
              <a:rPr lang="en-US" dirty="0"/>
              <a:t> exceeds the useful lifetime of the information</a:t>
            </a:r>
          </a:p>
          <a:p>
            <a:endParaRPr lang="en-US" dirty="0"/>
          </a:p>
        </p:txBody>
      </p:sp>
    </p:spTree>
    <p:extLst>
      <p:ext uri="{BB962C8B-B14F-4D97-AF65-F5344CB8AC3E}">
        <p14:creationId xmlns:p14="http://schemas.microsoft.com/office/powerpoint/2010/main" val="102622304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Goal of </a:t>
            </a:r>
            <a:r>
              <a:rPr lang="en-GB" dirty="0" smtClean="0"/>
              <a:t>Modern Encryption Schemes</a:t>
            </a:r>
            <a:endParaRPr lang="en-US" dirty="0"/>
          </a:p>
        </p:txBody>
      </p:sp>
      <p:sp>
        <p:nvSpPr>
          <p:cNvPr id="3" name="Slide Number Placeholder 2"/>
          <p:cNvSpPr>
            <a:spLocks noGrp="1"/>
          </p:cNvSpPr>
          <p:nvPr>
            <p:ph type="sldNum" sz="quarter" idx="12"/>
          </p:nvPr>
        </p:nvSpPr>
        <p:spPr/>
        <p:txBody>
          <a:bodyPr/>
          <a:lstStyle/>
          <a:p>
            <a:fld id="{B6F15528-21DE-4FAA-801E-634DDDAF4B2B}" type="slidenum">
              <a:rPr lang="en-US" smtClean="0"/>
              <a:pPr/>
              <a:t>13</a:t>
            </a:fld>
            <a:endParaRPr lang="en-US"/>
          </a:p>
        </p:txBody>
      </p:sp>
      <p:sp>
        <p:nvSpPr>
          <p:cNvPr id="4" name="Content Placeholder 3"/>
          <p:cNvSpPr>
            <a:spLocks noGrp="1"/>
          </p:cNvSpPr>
          <p:nvPr>
            <p:ph sz="quarter" idx="1"/>
          </p:nvPr>
        </p:nvSpPr>
        <p:spPr/>
        <p:txBody>
          <a:bodyPr/>
          <a:lstStyle/>
          <a:p>
            <a:pPr marL="341313" indent="-341313" defTabSz="457200">
              <a:lnSpc>
                <a:spcPct val="90000"/>
              </a:lnSpc>
              <a:spcBef>
                <a:spcPts val="7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800" dirty="0"/>
              <a:t>Oscar can recover the key to the encryption algorithm by brute force search alone and not by any shortcuts</a:t>
            </a:r>
          </a:p>
          <a:p>
            <a:pPr marL="341313" indent="-341313" defTabSz="457200">
              <a:lnSpc>
                <a:spcPct val="90000"/>
              </a:lnSpc>
              <a:spcBef>
                <a:spcPts val="700"/>
              </a:spcBef>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sz="2800" dirty="0"/>
          </a:p>
          <a:p>
            <a:pPr marL="341313" indent="-341313" defTabSz="457200">
              <a:lnSpc>
                <a:spcPct val="90000"/>
              </a:lnSpc>
              <a:spcBef>
                <a:spcPts val="7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800" dirty="0"/>
              <a:t>The number of possible keys to be tested should be so large as to make brute force search infeasible</a:t>
            </a:r>
          </a:p>
          <a:p>
            <a:pPr marL="341313" indent="-341313" defTabSz="457200">
              <a:lnSpc>
                <a:spcPct val="90000"/>
              </a:lnSpc>
              <a:spcBef>
                <a:spcPts val="700"/>
              </a:spcBef>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sz="2800" dirty="0"/>
          </a:p>
          <a:p>
            <a:pPr marL="341313" indent="-341313" defTabSz="457200">
              <a:lnSpc>
                <a:spcPct val="90000"/>
              </a:lnSpc>
              <a:spcBef>
                <a:spcPts val="7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800" dirty="0"/>
              <a:t>Example: Data Encryption Standard has 56 bit keys </a:t>
            </a:r>
            <a:r>
              <a:rPr lang="en-GB" sz="2800" dirty="0">
                <a:latin typeface="Wingdings" pitchFamily="2" charset="2"/>
              </a:rPr>
              <a:t></a:t>
            </a:r>
            <a:r>
              <a:rPr lang="en-GB" sz="2800" dirty="0"/>
              <a:t> 2</a:t>
            </a:r>
            <a:r>
              <a:rPr lang="en-GB" sz="2800" baseline="30000" dirty="0"/>
              <a:t>56</a:t>
            </a:r>
            <a:r>
              <a:rPr lang="en-GB" sz="2800" dirty="0"/>
              <a:t> possible keys = 7.2 x 10</a:t>
            </a:r>
            <a:r>
              <a:rPr lang="en-GB" sz="2800" baseline="30000" dirty="0"/>
              <a:t>16</a:t>
            </a:r>
            <a:r>
              <a:rPr lang="en-GB" sz="2800" dirty="0"/>
              <a:t> keys</a:t>
            </a:r>
          </a:p>
          <a:p>
            <a:pPr marL="741363" lvl="1" indent="-284163" defTabSz="457200">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200" dirty="0"/>
              <a:t>If each key attempt took 100ms, a worst case brute force attack would still take </a:t>
            </a:r>
            <a:r>
              <a:rPr lang="en-GB" sz="2200" b="1" i="1" dirty="0">
                <a:latin typeface="LucidaGrande"/>
              </a:rPr>
              <a:t>228,493,131 years.</a:t>
            </a:r>
          </a:p>
          <a:p>
            <a:endParaRPr lang="en-US" dirty="0"/>
          </a:p>
        </p:txBody>
      </p:sp>
    </p:spTree>
    <p:extLst>
      <p:ext uri="{BB962C8B-B14F-4D97-AF65-F5344CB8AC3E}">
        <p14:creationId xmlns:p14="http://schemas.microsoft.com/office/powerpoint/2010/main" val="10262230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Effect transition="in" filter="fade">
                                      <p:cBhvr>
                                        <p:cTn id="7" dur="500"/>
                                        <p:tgtEl>
                                          <p:spTgt spid="4">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4" end="4"/>
                                            </p:txEl>
                                          </p:spTgt>
                                        </p:tgtEl>
                                        <p:attrNameLst>
                                          <p:attrName>style.visibility</p:attrName>
                                        </p:attrNameLst>
                                      </p:cBhvr>
                                      <p:to>
                                        <p:strVal val="visible"/>
                                      </p:to>
                                    </p:set>
                                    <p:animEffect transition="in" filter="fade">
                                      <p:cBhvr>
                                        <p:cTn id="12" dur="500"/>
                                        <p:tgtEl>
                                          <p:spTgt spid="4">
                                            <p:txEl>
                                              <p:pRg st="4" end="4"/>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4">
                                            <p:txEl>
                                              <p:pRg st="5" end="5"/>
                                            </p:txEl>
                                          </p:spTgt>
                                        </p:tgtEl>
                                        <p:attrNameLst>
                                          <p:attrName>style.visibility</p:attrName>
                                        </p:attrNameLst>
                                      </p:cBhvr>
                                      <p:to>
                                        <p:strVal val="visible"/>
                                      </p:to>
                                    </p:set>
                                    <p:animEffect transition="in" filter="fade">
                                      <p:cBhvr>
                                        <p:cTn id="15" dur="500"/>
                                        <p:tgtEl>
                                          <p:spTgt spid="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Modern Block Ciphers</a:t>
            </a:r>
            <a:endParaRPr lang="en-US" dirty="0"/>
          </a:p>
        </p:txBody>
      </p:sp>
      <p:sp>
        <p:nvSpPr>
          <p:cNvPr id="3" name="Slide Number Placeholder 2"/>
          <p:cNvSpPr>
            <a:spLocks noGrp="1"/>
          </p:cNvSpPr>
          <p:nvPr>
            <p:ph type="sldNum" sz="quarter" idx="12"/>
          </p:nvPr>
        </p:nvSpPr>
        <p:spPr/>
        <p:txBody>
          <a:bodyPr/>
          <a:lstStyle/>
          <a:p>
            <a:fld id="{B6F15528-21DE-4FAA-801E-634DDDAF4B2B}" type="slidenum">
              <a:rPr lang="en-US" smtClean="0"/>
              <a:pPr/>
              <a:t>14</a:t>
            </a:fld>
            <a:endParaRPr lang="en-US"/>
          </a:p>
        </p:txBody>
      </p:sp>
      <p:sp>
        <p:nvSpPr>
          <p:cNvPr id="4" name="Content Placeholder 3"/>
          <p:cNvSpPr>
            <a:spLocks noGrp="1"/>
          </p:cNvSpPr>
          <p:nvPr>
            <p:ph sz="quarter" idx="1"/>
          </p:nvPr>
        </p:nvSpPr>
        <p:spPr/>
        <p:txBody>
          <a:bodyPr/>
          <a:lstStyle/>
          <a:p>
            <a:r>
              <a:rPr lang="en-AU" dirty="0"/>
              <a:t>One of the most widely used types of cryptographic algorithms </a:t>
            </a:r>
          </a:p>
          <a:p>
            <a:r>
              <a:rPr lang="en-AU" dirty="0"/>
              <a:t>Provide </a:t>
            </a:r>
            <a:r>
              <a:rPr lang="en-AU" dirty="0">
                <a:solidFill>
                  <a:srgbClr val="FF3300"/>
                </a:solidFill>
              </a:rPr>
              <a:t>secrecy/authentication</a:t>
            </a:r>
            <a:r>
              <a:rPr lang="en-AU" dirty="0"/>
              <a:t> services</a:t>
            </a:r>
          </a:p>
          <a:p>
            <a:r>
              <a:rPr lang="en-AU" dirty="0"/>
              <a:t>Focus on DES (Data Encryption Standard) to illustrate </a:t>
            </a:r>
            <a:r>
              <a:rPr lang="en-AU" dirty="0">
                <a:solidFill>
                  <a:srgbClr val="FF3300"/>
                </a:solidFill>
              </a:rPr>
              <a:t>block cipher</a:t>
            </a:r>
            <a:r>
              <a:rPr lang="en-AU" dirty="0"/>
              <a:t> design principles</a:t>
            </a:r>
          </a:p>
          <a:p>
            <a:endParaRPr lang="en-US" dirty="0"/>
          </a:p>
        </p:txBody>
      </p:sp>
    </p:spTree>
    <p:extLst>
      <p:ext uri="{BB962C8B-B14F-4D97-AF65-F5344CB8AC3E}">
        <p14:creationId xmlns:p14="http://schemas.microsoft.com/office/powerpoint/2010/main" val="102622304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Requirements of </a:t>
            </a:r>
            <a:r>
              <a:rPr lang="en-GB" dirty="0" smtClean="0"/>
              <a:t>Modern Block Ciphers</a:t>
            </a:r>
            <a:endParaRPr lang="en-US" dirty="0"/>
          </a:p>
        </p:txBody>
      </p:sp>
      <p:sp>
        <p:nvSpPr>
          <p:cNvPr id="3" name="Slide Number Placeholder 2"/>
          <p:cNvSpPr>
            <a:spLocks noGrp="1"/>
          </p:cNvSpPr>
          <p:nvPr>
            <p:ph type="sldNum" sz="quarter" idx="12"/>
          </p:nvPr>
        </p:nvSpPr>
        <p:spPr/>
        <p:txBody>
          <a:bodyPr/>
          <a:lstStyle/>
          <a:p>
            <a:fld id="{B6F15528-21DE-4FAA-801E-634DDDAF4B2B}" type="slidenum">
              <a:rPr lang="en-US" smtClean="0"/>
              <a:pPr/>
              <a:t>15</a:t>
            </a:fld>
            <a:endParaRPr lang="en-US"/>
          </a:p>
        </p:txBody>
      </p:sp>
      <p:sp>
        <p:nvSpPr>
          <p:cNvPr id="4" name="Content Placeholder 3"/>
          <p:cNvSpPr>
            <a:spLocks noGrp="1"/>
          </p:cNvSpPr>
          <p:nvPr>
            <p:ph sz="quarter" idx="1"/>
          </p:nvPr>
        </p:nvSpPr>
        <p:spPr/>
        <p:txBody>
          <a:bodyPr/>
          <a:lstStyle/>
          <a:p>
            <a:pPr>
              <a:lnSpc>
                <a:spcPct val="80000"/>
              </a:lnSpc>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800" dirty="0"/>
              <a:t>Reversible</a:t>
            </a:r>
          </a:p>
          <a:p>
            <a:pPr lvl="1">
              <a:lnSpc>
                <a:spcPct val="80000"/>
              </a:lnSpc>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Each </a:t>
            </a:r>
            <a:r>
              <a:rPr lang="en-GB" dirty="0" err="1"/>
              <a:t>ciphertext</a:t>
            </a:r>
            <a:r>
              <a:rPr lang="en-GB" dirty="0"/>
              <a:t> block should correspond to a unique plaintext block</a:t>
            </a:r>
          </a:p>
          <a:p>
            <a:pPr>
              <a:lnSpc>
                <a:spcPct val="80000"/>
              </a:lnSpc>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800" dirty="0"/>
              <a:t>Non-linear</a:t>
            </a:r>
          </a:p>
          <a:p>
            <a:pPr lvl="1">
              <a:lnSpc>
                <a:spcPct val="80000"/>
              </a:lnSpc>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Prevent linear analysis that was possible with LFSR</a:t>
            </a:r>
          </a:p>
          <a:p>
            <a:pPr>
              <a:lnSpc>
                <a:spcPct val="80000"/>
              </a:lnSpc>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800" dirty="0"/>
              <a:t>Key size</a:t>
            </a:r>
          </a:p>
          <a:p>
            <a:pPr lvl="1">
              <a:lnSpc>
                <a:spcPct val="80000"/>
              </a:lnSpc>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Should be of the same order as the plaintext block</a:t>
            </a:r>
          </a:p>
          <a:p>
            <a:pPr>
              <a:lnSpc>
                <a:spcPct val="80000"/>
              </a:lnSpc>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800" dirty="0"/>
              <a:t>Efficient</a:t>
            </a:r>
          </a:p>
          <a:p>
            <a:pPr lvl="1">
              <a:lnSpc>
                <a:spcPct val="80000"/>
              </a:lnSpc>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Easily implementable</a:t>
            </a:r>
          </a:p>
          <a:p>
            <a:pPr lvl="1">
              <a:lnSpc>
                <a:spcPct val="80000"/>
              </a:lnSpc>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Fast encryption and decryption</a:t>
            </a:r>
          </a:p>
          <a:p>
            <a:pPr>
              <a:lnSpc>
                <a:spcPct val="80000"/>
              </a:lnSpc>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800" dirty="0"/>
              <a:t>Output should be as random as possible to prevent statistical analysis</a:t>
            </a:r>
          </a:p>
          <a:p>
            <a:endParaRPr lang="en-US" dirty="0"/>
          </a:p>
        </p:txBody>
      </p:sp>
    </p:spTree>
    <p:extLst>
      <p:ext uri="{BB962C8B-B14F-4D97-AF65-F5344CB8AC3E}">
        <p14:creationId xmlns:p14="http://schemas.microsoft.com/office/powerpoint/2010/main" val="10262230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Effect transition="in" filter="fade">
                                      <p:cBhvr>
                                        <p:cTn id="7" dur="500"/>
                                        <p:tgtEl>
                                          <p:spTgt spid="4">
                                            <p:txEl>
                                              <p:pRg st="2" end="2"/>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4">
                                            <p:txEl>
                                              <p:pRg st="3" end="3"/>
                                            </p:txEl>
                                          </p:spTgt>
                                        </p:tgtEl>
                                        <p:attrNameLst>
                                          <p:attrName>style.visibility</p:attrName>
                                        </p:attrNameLst>
                                      </p:cBhvr>
                                      <p:to>
                                        <p:strVal val="visible"/>
                                      </p:to>
                                    </p:set>
                                    <p:animEffect transition="in" filter="fade">
                                      <p:cBhvr>
                                        <p:cTn id="10" dur="500"/>
                                        <p:tgtEl>
                                          <p:spTgt spid="4">
                                            <p:txEl>
                                              <p:pRg st="3" end="3"/>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4">
                                            <p:txEl>
                                              <p:pRg st="4" end="4"/>
                                            </p:txEl>
                                          </p:spTgt>
                                        </p:tgtEl>
                                        <p:attrNameLst>
                                          <p:attrName>style.visibility</p:attrName>
                                        </p:attrNameLst>
                                      </p:cBhvr>
                                      <p:to>
                                        <p:strVal val="visible"/>
                                      </p:to>
                                    </p:set>
                                    <p:animEffect transition="in" filter="fade">
                                      <p:cBhvr>
                                        <p:cTn id="15" dur="500"/>
                                        <p:tgtEl>
                                          <p:spTgt spid="4">
                                            <p:txEl>
                                              <p:pRg st="4" end="4"/>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4">
                                            <p:txEl>
                                              <p:pRg st="5" end="5"/>
                                            </p:txEl>
                                          </p:spTgt>
                                        </p:tgtEl>
                                        <p:attrNameLst>
                                          <p:attrName>style.visibility</p:attrName>
                                        </p:attrNameLst>
                                      </p:cBhvr>
                                      <p:to>
                                        <p:strVal val="visible"/>
                                      </p:to>
                                    </p:set>
                                    <p:animEffect transition="in" filter="fade">
                                      <p:cBhvr>
                                        <p:cTn id="18" dur="500"/>
                                        <p:tgtEl>
                                          <p:spTgt spid="4">
                                            <p:txEl>
                                              <p:pRg st="5" end="5"/>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4">
                                            <p:txEl>
                                              <p:pRg st="6" end="6"/>
                                            </p:txEl>
                                          </p:spTgt>
                                        </p:tgtEl>
                                        <p:attrNameLst>
                                          <p:attrName>style.visibility</p:attrName>
                                        </p:attrNameLst>
                                      </p:cBhvr>
                                      <p:to>
                                        <p:strVal val="visible"/>
                                      </p:to>
                                    </p:set>
                                    <p:animEffect transition="in" filter="fade">
                                      <p:cBhvr>
                                        <p:cTn id="23" dur="500"/>
                                        <p:tgtEl>
                                          <p:spTgt spid="4">
                                            <p:txEl>
                                              <p:pRg st="6" end="6"/>
                                            </p:txEl>
                                          </p:spTgt>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4">
                                            <p:txEl>
                                              <p:pRg st="7" end="7"/>
                                            </p:txEl>
                                          </p:spTgt>
                                        </p:tgtEl>
                                        <p:attrNameLst>
                                          <p:attrName>style.visibility</p:attrName>
                                        </p:attrNameLst>
                                      </p:cBhvr>
                                      <p:to>
                                        <p:strVal val="visible"/>
                                      </p:to>
                                    </p:set>
                                    <p:animEffect transition="in" filter="fade">
                                      <p:cBhvr>
                                        <p:cTn id="26" dur="500"/>
                                        <p:tgtEl>
                                          <p:spTgt spid="4">
                                            <p:txEl>
                                              <p:pRg st="7" end="7"/>
                                            </p:txEl>
                                          </p:spTgt>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4">
                                            <p:txEl>
                                              <p:pRg st="8" end="8"/>
                                            </p:txEl>
                                          </p:spTgt>
                                        </p:tgtEl>
                                        <p:attrNameLst>
                                          <p:attrName>style.visibility</p:attrName>
                                        </p:attrNameLst>
                                      </p:cBhvr>
                                      <p:to>
                                        <p:strVal val="visible"/>
                                      </p:to>
                                    </p:set>
                                    <p:animEffect transition="in" filter="fade">
                                      <p:cBhvr>
                                        <p:cTn id="29" dur="500"/>
                                        <p:tgtEl>
                                          <p:spTgt spid="4">
                                            <p:txEl>
                                              <p:pRg st="8" end="8"/>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grpId="0" nodeType="clickEffect">
                                  <p:stCondLst>
                                    <p:cond delay="0"/>
                                  </p:stCondLst>
                                  <p:childTnLst>
                                    <p:set>
                                      <p:cBhvr>
                                        <p:cTn id="33" dur="1" fill="hold">
                                          <p:stCondLst>
                                            <p:cond delay="0"/>
                                          </p:stCondLst>
                                        </p:cTn>
                                        <p:tgtEl>
                                          <p:spTgt spid="4">
                                            <p:txEl>
                                              <p:pRg st="9" end="9"/>
                                            </p:txEl>
                                          </p:spTgt>
                                        </p:tgtEl>
                                        <p:attrNameLst>
                                          <p:attrName>style.visibility</p:attrName>
                                        </p:attrNameLst>
                                      </p:cBhvr>
                                      <p:to>
                                        <p:strVal val="visible"/>
                                      </p:to>
                                    </p:set>
                                    <p:animEffect transition="in" filter="fade">
                                      <p:cBhvr>
                                        <p:cTn id="34" dur="500"/>
                                        <p:tgtEl>
                                          <p:spTgt spid="4">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Modern Block Ciphers</a:t>
            </a:r>
            <a:endParaRPr lang="en-US" dirty="0"/>
          </a:p>
        </p:txBody>
      </p:sp>
      <p:sp>
        <p:nvSpPr>
          <p:cNvPr id="3" name="Slide Number Placeholder 2"/>
          <p:cNvSpPr>
            <a:spLocks noGrp="1"/>
          </p:cNvSpPr>
          <p:nvPr>
            <p:ph type="sldNum" sz="quarter" idx="12"/>
          </p:nvPr>
        </p:nvSpPr>
        <p:spPr/>
        <p:txBody>
          <a:bodyPr/>
          <a:lstStyle/>
          <a:p>
            <a:fld id="{B6F15528-21DE-4FAA-801E-634DDDAF4B2B}" type="slidenum">
              <a:rPr lang="en-US" smtClean="0"/>
              <a:pPr/>
              <a:t>16</a:t>
            </a:fld>
            <a:endParaRPr lang="en-US"/>
          </a:p>
        </p:txBody>
      </p:sp>
      <p:sp>
        <p:nvSpPr>
          <p:cNvPr id="4" name="Content Placeholder 3"/>
          <p:cNvSpPr>
            <a:spLocks noGrp="1"/>
          </p:cNvSpPr>
          <p:nvPr>
            <p:ph sz="quarter" idx="1"/>
          </p:nvPr>
        </p:nvSpPr>
        <p:spPr>
          <a:xfrm>
            <a:off x="457200" y="4648200"/>
            <a:ext cx="8229600" cy="1508760"/>
          </a:xfrm>
        </p:spPr>
        <p:txBody>
          <a:bodyPr/>
          <a:lstStyle/>
          <a:p>
            <a:r>
              <a:rPr lang="en-US" sz="2400" dirty="0"/>
              <a:t>One pass through: one input bit affects eight output bits</a:t>
            </a:r>
          </a:p>
          <a:p>
            <a:r>
              <a:rPr lang="en-US" dirty="0"/>
              <a:t>Multiple passes: each input bit affects all output </a:t>
            </a:r>
            <a:r>
              <a:rPr lang="en-US" dirty="0" smtClean="0"/>
              <a:t>bits</a:t>
            </a:r>
            <a:endParaRPr lang="en-US" dirty="0"/>
          </a:p>
          <a:p>
            <a:r>
              <a:rPr lang="en-US" dirty="0"/>
              <a:t>Block ciphers: DES, 3DES, AES</a:t>
            </a:r>
          </a:p>
          <a:p>
            <a:endParaRPr lang="en-US" dirty="0"/>
          </a:p>
        </p:txBody>
      </p:sp>
      <p:grpSp>
        <p:nvGrpSpPr>
          <p:cNvPr id="92" name="Group 91"/>
          <p:cNvGrpSpPr/>
          <p:nvPr/>
        </p:nvGrpSpPr>
        <p:grpSpPr>
          <a:xfrm>
            <a:off x="1143000" y="1219200"/>
            <a:ext cx="6299200" cy="3333750"/>
            <a:chOff x="2392363" y="1157288"/>
            <a:chExt cx="6299200" cy="3333750"/>
          </a:xfrm>
        </p:grpSpPr>
        <p:sp>
          <p:nvSpPr>
            <p:cNvPr id="5" name="Rectangle 4"/>
            <p:cNvSpPr>
              <a:spLocks noChangeArrowheads="1"/>
            </p:cNvSpPr>
            <p:nvPr/>
          </p:nvSpPr>
          <p:spPr bwMode="auto">
            <a:xfrm>
              <a:off x="4400550" y="1157288"/>
              <a:ext cx="3532188" cy="242887"/>
            </a:xfrm>
            <a:prstGeom prst="rect">
              <a:avLst/>
            </a:prstGeom>
            <a:solidFill>
              <a:srgbClr val="CCFFFF"/>
            </a:solidFill>
            <a:ln w="9525">
              <a:solidFill>
                <a:schemeClr val="tx1"/>
              </a:solidFill>
              <a:miter lim="800000"/>
              <a:headEnd/>
              <a:tailEnd/>
            </a:ln>
          </p:spPr>
          <p:txBody>
            <a:bodyPr wrap="none" anchor="ctr"/>
            <a:lstStyle/>
            <a:p>
              <a:pPr algn="ctr" eaLnBrk="0" hangingPunct="0"/>
              <a:r>
                <a:rPr lang="en-US" sz="1600">
                  <a:latin typeface="Comic Sans MS" pitchFamily="66" charset="0"/>
                </a:rPr>
                <a:t>64-bit input</a:t>
              </a:r>
            </a:p>
          </p:txBody>
        </p:sp>
        <p:grpSp>
          <p:nvGrpSpPr>
            <p:cNvPr id="6" name="Group 5"/>
            <p:cNvGrpSpPr>
              <a:grpSpLocks/>
            </p:cNvGrpSpPr>
            <p:nvPr/>
          </p:nvGrpSpPr>
          <p:grpSpPr bwMode="auto">
            <a:xfrm>
              <a:off x="3736975" y="2178050"/>
              <a:ext cx="379413" cy="357188"/>
              <a:chOff x="2276" y="1978"/>
              <a:chExt cx="239" cy="225"/>
            </a:xfrm>
          </p:grpSpPr>
          <p:sp>
            <p:nvSpPr>
              <p:cNvPr id="7" name="Oval 6"/>
              <p:cNvSpPr>
                <a:spLocks noChangeArrowheads="1"/>
              </p:cNvSpPr>
              <p:nvPr/>
            </p:nvSpPr>
            <p:spPr bwMode="auto">
              <a:xfrm>
                <a:off x="2276" y="1978"/>
                <a:ext cx="232" cy="225"/>
              </a:xfrm>
              <a:prstGeom prst="ellipse">
                <a:avLst/>
              </a:prstGeom>
              <a:solidFill>
                <a:srgbClr val="FFFF00"/>
              </a:solidFill>
              <a:ln w="9525">
                <a:solidFill>
                  <a:schemeClr val="tx1"/>
                </a:solidFill>
                <a:round/>
                <a:headEnd/>
                <a:tailEnd/>
              </a:ln>
            </p:spPr>
            <p:txBody>
              <a:bodyPr wrap="none" anchor="ctr"/>
              <a:lstStyle/>
              <a:p>
                <a:endParaRPr lang="en-US"/>
              </a:p>
            </p:txBody>
          </p:sp>
          <p:sp>
            <p:nvSpPr>
              <p:cNvPr id="8" name="Text Box 7"/>
              <p:cNvSpPr txBox="1">
                <a:spLocks noChangeArrowheads="1"/>
              </p:cNvSpPr>
              <p:nvPr/>
            </p:nvSpPr>
            <p:spPr bwMode="auto">
              <a:xfrm>
                <a:off x="2279" y="2000"/>
                <a:ext cx="236"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r>
                  <a:rPr lang="en-US" sz="1400">
                    <a:latin typeface="Comic Sans MS" pitchFamily="66" charset="0"/>
                  </a:rPr>
                  <a:t>T</a:t>
                </a:r>
                <a:r>
                  <a:rPr lang="en-US" sz="1400" baseline="-25000">
                    <a:latin typeface="Comic Sans MS" pitchFamily="66" charset="0"/>
                  </a:rPr>
                  <a:t>1</a:t>
                </a:r>
              </a:p>
            </p:txBody>
          </p:sp>
        </p:grpSp>
        <p:sp>
          <p:nvSpPr>
            <p:cNvPr id="9" name="Rectangle 8"/>
            <p:cNvSpPr>
              <a:spLocks noChangeArrowheads="1"/>
            </p:cNvSpPr>
            <p:nvPr/>
          </p:nvSpPr>
          <p:spPr bwMode="auto">
            <a:xfrm>
              <a:off x="3671888" y="1690688"/>
              <a:ext cx="506412" cy="242887"/>
            </a:xfrm>
            <a:prstGeom prst="rect">
              <a:avLst/>
            </a:prstGeom>
            <a:solidFill>
              <a:srgbClr val="FFFF00"/>
            </a:solidFill>
            <a:ln w="9525">
              <a:solidFill>
                <a:schemeClr val="tx1"/>
              </a:solidFill>
              <a:miter lim="800000"/>
              <a:headEnd/>
              <a:tailEnd/>
            </a:ln>
          </p:spPr>
          <p:txBody>
            <a:bodyPr wrap="none" anchor="ctr"/>
            <a:lstStyle/>
            <a:p>
              <a:pPr algn="ctr" eaLnBrk="0" hangingPunct="0"/>
              <a:r>
                <a:rPr lang="en-US" sz="1400">
                  <a:latin typeface="Comic Sans MS" pitchFamily="66" charset="0"/>
                </a:rPr>
                <a:t>8bits</a:t>
              </a:r>
            </a:p>
          </p:txBody>
        </p:sp>
        <p:sp>
          <p:nvSpPr>
            <p:cNvPr id="10" name="Rectangle 9"/>
            <p:cNvSpPr>
              <a:spLocks noChangeArrowheads="1"/>
            </p:cNvSpPr>
            <p:nvPr/>
          </p:nvSpPr>
          <p:spPr bwMode="auto">
            <a:xfrm>
              <a:off x="3663950" y="2781300"/>
              <a:ext cx="506413" cy="242888"/>
            </a:xfrm>
            <a:prstGeom prst="rect">
              <a:avLst/>
            </a:prstGeom>
            <a:solidFill>
              <a:srgbClr val="FFFF00"/>
            </a:solidFill>
            <a:ln w="9525">
              <a:solidFill>
                <a:schemeClr val="tx1"/>
              </a:solidFill>
              <a:miter lim="800000"/>
              <a:headEnd/>
              <a:tailEnd/>
            </a:ln>
          </p:spPr>
          <p:txBody>
            <a:bodyPr wrap="none" anchor="ctr"/>
            <a:lstStyle/>
            <a:p>
              <a:pPr algn="ctr" eaLnBrk="0" hangingPunct="0"/>
              <a:r>
                <a:rPr lang="en-US" sz="1400">
                  <a:latin typeface="Comic Sans MS" pitchFamily="66" charset="0"/>
                </a:rPr>
                <a:t>8 bits</a:t>
              </a:r>
            </a:p>
          </p:txBody>
        </p:sp>
        <p:sp>
          <p:nvSpPr>
            <p:cNvPr id="11" name="Line 10"/>
            <p:cNvSpPr>
              <a:spLocks noChangeShapeType="1"/>
            </p:cNvSpPr>
            <p:nvPr/>
          </p:nvSpPr>
          <p:spPr bwMode="auto">
            <a:xfrm>
              <a:off x="3910013" y="1931988"/>
              <a:ext cx="0" cy="2286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2" name="Line 11"/>
            <p:cNvSpPr>
              <a:spLocks noChangeShapeType="1"/>
            </p:cNvSpPr>
            <p:nvPr/>
          </p:nvSpPr>
          <p:spPr bwMode="auto">
            <a:xfrm>
              <a:off x="3908425" y="2551113"/>
              <a:ext cx="0" cy="2286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3" name="Rectangle 12"/>
            <p:cNvSpPr>
              <a:spLocks noChangeArrowheads="1"/>
            </p:cNvSpPr>
            <p:nvPr/>
          </p:nvSpPr>
          <p:spPr bwMode="auto">
            <a:xfrm>
              <a:off x="4359275" y="1690688"/>
              <a:ext cx="506413" cy="242887"/>
            </a:xfrm>
            <a:prstGeom prst="rect">
              <a:avLst/>
            </a:prstGeom>
            <a:solidFill>
              <a:srgbClr val="FFFF00"/>
            </a:solidFill>
            <a:ln w="9525">
              <a:solidFill>
                <a:schemeClr val="tx1"/>
              </a:solidFill>
              <a:miter lim="800000"/>
              <a:headEnd/>
              <a:tailEnd/>
            </a:ln>
          </p:spPr>
          <p:txBody>
            <a:bodyPr wrap="none" anchor="ctr"/>
            <a:lstStyle/>
            <a:p>
              <a:pPr algn="ctr" eaLnBrk="0" hangingPunct="0"/>
              <a:r>
                <a:rPr lang="en-US" sz="1400">
                  <a:latin typeface="Comic Sans MS" pitchFamily="66" charset="0"/>
                </a:rPr>
                <a:t>8bits</a:t>
              </a:r>
            </a:p>
          </p:txBody>
        </p:sp>
        <p:sp>
          <p:nvSpPr>
            <p:cNvPr id="14" name="Rectangle 13"/>
            <p:cNvSpPr>
              <a:spLocks noChangeArrowheads="1"/>
            </p:cNvSpPr>
            <p:nvPr/>
          </p:nvSpPr>
          <p:spPr bwMode="auto">
            <a:xfrm>
              <a:off x="4351338" y="2781300"/>
              <a:ext cx="506412" cy="242888"/>
            </a:xfrm>
            <a:prstGeom prst="rect">
              <a:avLst/>
            </a:prstGeom>
            <a:solidFill>
              <a:srgbClr val="FFFF00"/>
            </a:solidFill>
            <a:ln w="9525">
              <a:solidFill>
                <a:schemeClr val="tx1"/>
              </a:solidFill>
              <a:miter lim="800000"/>
              <a:headEnd/>
              <a:tailEnd/>
            </a:ln>
          </p:spPr>
          <p:txBody>
            <a:bodyPr wrap="none" anchor="ctr"/>
            <a:lstStyle/>
            <a:p>
              <a:pPr algn="ctr" eaLnBrk="0" hangingPunct="0"/>
              <a:r>
                <a:rPr lang="en-US" sz="1400">
                  <a:latin typeface="Comic Sans MS" pitchFamily="66" charset="0"/>
                </a:rPr>
                <a:t>8 bits</a:t>
              </a:r>
            </a:p>
          </p:txBody>
        </p:sp>
        <p:sp>
          <p:nvSpPr>
            <p:cNvPr id="15" name="Line 14"/>
            <p:cNvSpPr>
              <a:spLocks noChangeShapeType="1"/>
            </p:cNvSpPr>
            <p:nvPr/>
          </p:nvSpPr>
          <p:spPr bwMode="auto">
            <a:xfrm>
              <a:off x="4597400" y="1931988"/>
              <a:ext cx="0" cy="2286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6" name="Line 15"/>
            <p:cNvSpPr>
              <a:spLocks noChangeShapeType="1"/>
            </p:cNvSpPr>
            <p:nvPr/>
          </p:nvSpPr>
          <p:spPr bwMode="auto">
            <a:xfrm>
              <a:off x="4595813" y="2551113"/>
              <a:ext cx="0" cy="2286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7" name="Rectangle 16"/>
            <p:cNvSpPr>
              <a:spLocks noChangeArrowheads="1"/>
            </p:cNvSpPr>
            <p:nvPr/>
          </p:nvSpPr>
          <p:spPr bwMode="auto">
            <a:xfrm>
              <a:off x="4997450" y="1690688"/>
              <a:ext cx="504825" cy="242887"/>
            </a:xfrm>
            <a:prstGeom prst="rect">
              <a:avLst/>
            </a:prstGeom>
            <a:solidFill>
              <a:srgbClr val="FFFF00"/>
            </a:solidFill>
            <a:ln w="9525">
              <a:solidFill>
                <a:schemeClr val="tx1"/>
              </a:solidFill>
              <a:miter lim="800000"/>
              <a:headEnd/>
              <a:tailEnd/>
            </a:ln>
          </p:spPr>
          <p:txBody>
            <a:bodyPr wrap="none" anchor="ctr"/>
            <a:lstStyle/>
            <a:p>
              <a:pPr algn="ctr" eaLnBrk="0" hangingPunct="0"/>
              <a:r>
                <a:rPr lang="en-US" sz="1400">
                  <a:latin typeface="Comic Sans MS" pitchFamily="66" charset="0"/>
                </a:rPr>
                <a:t>8bits</a:t>
              </a:r>
            </a:p>
          </p:txBody>
        </p:sp>
        <p:sp>
          <p:nvSpPr>
            <p:cNvPr id="18" name="Rectangle 17"/>
            <p:cNvSpPr>
              <a:spLocks noChangeArrowheads="1"/>
            </p:cNvSpPr>
            <p:nvPr/>
          </p:nvSpPr>
          <p:spPr bwMode="auto">
            <a:xfrm>
              <a:off x="4989513" y="2781300"/>
              <a:ext cx="504825" cy="242888"/>
            </a:xfrm>
            <a:prstGeom prst="rect">
              <a:avLst/>
            </a:prstGeom>
            <a:solidFill>
              <a:srgbClr val="FFFF00"/>
            </a:solidFill>
            <a:ln w="9525">
              <a:solidFill>
                <a:schemeClr val="tx1"/>
              </a:solidFill>
              <a:miter lim="800000"/>
              <a:headEnd/>
              <a:tailEnd/>
            </a:ln>
          </p:spPr>
          <p:txBody>
            <a:bodyPr wrap="none" anchor="ctr"/>
            <a:lstStyle/>
            <a:p>
              <a:pPr algn="ctr" eaLnBrk="0" hangingPunct="0"/>
              <a:r>
                <a:rPr lang="en-US" sz="1400">
                  <a:latin typeface="Comic Sans MS" pitchFamily="66" charset="0"/>
                </a:rPr>
                <a:t>8 bits</a:t>
              </a:r>
            </a:p>
          </p:txBody>
        </p:sp>
        <p:sp>
          <p:nvSpPr>
            <p:cNvPr id="19" name="Line 18"/>
            <p:cNvSpPr>
              <a:spLocks noChangeShapeType="1"/>
            </p:cNvSpPr>
            <p:nvPr/>
          </p:nvSpPr>
          <p:spPr bwMode="auto">
            <a:xfrm>
              <a:off x="5233988" y="1931988"/>
              <a:ext cx="0" cy="2286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0" name="Line 19"/>
            <p:cNvSpPr>
              <a:spLocks noChangeShapeType="1"/>
            </p:cNvSpPr>
            <p:nvPr/>
          </p:nvSpPr>
          <p:spPr bwMode="auto">
            <a:xfrm>
              <a:off x="5232400" y="2551113"/>
              <a:ext cx="0" cy="2286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1" name="Rectangle 20"/>
            <p:cNvSpPr>
              <a:spLocks noChangeArrowheads="1"/>
            </p:cNvSpPr>
            <p:nvPr/>
          </p:nvSpPr>
          <p:spPr bwMode="auto">
            <a:xfrm>
              <a:off x="5634038" y="1690688"/>
              <a:ext cx="506412" cy="242887"/>
            </a:xfrm>
            <a:prstGeom prst="rect">
              <a:avLst/>
            </a:prstGeom>
            <a:solidFill>
              <a:srgbClr val="FFFF00"/>
            </a:solidFill>
            <a:ln w="9525">
              <a:solidFill>
                <a:schemeClr val="tx1"/>
              </a:solidFill>
              <a:miter lim="800000"/>
              <a:headEnd/>
              <a:tailEnd/>
            </a:ln>
          </p:spPr>
          <p:txBody>
            <a:bodyPr wrap="none" anchor="ctr"/>
            <a:lstStyle/>
            <a:p>
              <a:pPr algn="ctr" eaLnBrk="0" hangingPunct="0"/>
              <a:r>
                <a:rPr lang="en-US" sz="1400">
                  <a:latin typeface="Comic Sans MS" pitchFamily="66" charset="0"/>
                </a:rPr>
                <a:t>8bits</a:t>
              </a:r>
            </a:p>
          </p:txBody>
        </p:sp>
        <p:sp>
          <p:nvSpPr>
            <p:cNvPr id="22" name="Rectangle 21"/>
            <p:cNvSpPr>
              <a:spLocks noChangeArrowheads="1"/>
            </p:cNvSpPr>
            <p:nvPr/>
          </p:nvSpPr>
          <p:spPr bwMode="auto">
            <a:xfrm>
              <a:off x="5626100" y="2781300"/>
              <a:ext cx="506413" cy="242888"/>
            </a:xfrm>
            <a:prstGeom prst="rect">
              <a:avLst/>
            </a:prstGeom>
            <a:solidFill>
              <a:srgbClr val="FFFF00"/>
            </a:solidFill>
            <a:ln w="9525">
              <a:solidFill>
                <a:schemeClr val="tx1"/>
              </a:solidFill>
              <a:miter lim="800000"/>
              <a:headEnd/>
              <a:tailEnd/>
            </a:ln>
          </p:spPr>
          <p:txBody>
            <a:bodyPr wrap="none" anchor="ctr"/>
            <a:lstStyle/>
            <a:p>
              <a:pPr algn="ctr" eaLnBrk="0" hangingPunct="0"/>
              <a:r>
                <a:rPr lang="en-US" sz="1400">
                  <a:latin typeface="Comic Sans MS" pitchFamily="66" charset="0"/>
                </a:rPr>
                <a:t>8 bits</a:t>
              </a:r>
            </a:p>
          </p:txBody>
        </p:sp>
        <p:sp>
          <p:nvSpPr>
            <p:cNvPr id="23" name="Line 22"/>
            <p:cNvSpPr>
              <a:spLocks noChangeShapeType="1"/>
            </p:cNvSpPr>
            <p:nvPr/>
          </p:nvSpPr>
          <p:spPr bwMode="auto">
            <a:xfrm>
              <a:off x="5872163" y="1931988"/>
              <a:ext cx="0" cy="2286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4" name="Line 23"/>
            <p:cNvSpPr>
              <a:spLocks noChangeShapeType="1"/>
            </p:cNvSpPr>
            <p:nvPr/>
          </p:nvSpPr>
          <p:spPr bwMode="auto">
            <a:xfrm>
              <a:off x="5870575" y="2551113"/>
              <a:ext cx="0" cy="2286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5" name="Rectangle 24"/>
            <p:cNvSpPr>
              <a:spLocks noChangeArrowheads="1"/>
            </p:cNvSpPr>
            <p:nvPr/>
          </p:nvSpPr>
          <p:spPr bwMode="auto">
            <a:xfrm>
              <a:off x="7546975" y="1690688"/>
              <a:ext cx="506413" cy="242887"/>
            </a:xfrm>
            <a:prstGeom prst="rect">
              <a:avLst/>
            </a:prstGeom>
            <a:solidFill>
              <a:srgbClr val="FFFF00"/>
            </a:solidFill>
            <a:ln w="9525">
              <a:solidFill>
                <a:schemeClr val="tx1"/>
              </a:solidFill>
              <a:miter lim="800000"/>
              <a:headEnd/>
              <a:tailEnd/>
            </a:ln>
          </p:spPr>
          <p:txBody>
            <a:bodyPr wrap="none" anchor="ctr"/>
            <a:lstStyle/>
            <a:p>
              <a:pPr algn="ctr" eaLnBrk="0" hangingPunct="0"/>
              <a:r>
                <a:rPr lang="en-US" sz="1400">
                  <a:latin typeface="Comic Sans MS" pitchFamily="66" charset="0"/>
                </a:rPr>
                <a:t>8bits</a:t>
              </a:r>
            </a:p>
          </p:txBody>
        </p:sp>
        <p:sp>
          <p:nvSpPr>
            <p:cNvPr id="26" name="Rectangle 25"/>
            <p:cNvSpPr>
              <a:spLocks noChangeArrowheads="1"/>
            </p:cNvSpPr>
            <p:nvPr/>
          </p:nvSpPr>
          <p:spPr bwMode="auto">
            <a:xfrm>
              <a:off x="7539038" y="2781300"/>
              <a:ext cx="506412" cy="242888"/>
            </a:xfrm>
            <a:prstGeom prst="rect">
              <a:avLst/>
            </a:prstGeom>
            <a:solidFill>
              <a:srgbClr val="FFFF00"/>
            </a:solidFill>
            <a:ln w="9525">
              <a:solidFill>
                <a:schemeClr val="tx1"/>
              </a:solidFill>
              <a:miter lim="800000"/>
              <a:headEnd/>
              <a:tailEnd/>
            </a:ln>
          </p:spPr>
          <p:txBody>
            <a:bodyPr wrap="none" anchor="ctr"/>
            <a:lstStyle/>
            <a:p>
              <a:pPr algn="ctr" eaLnBrk="0" hangingPunct="0"/>
              <a:r>
                <a:rPr lang="en-US" sz="1400">
                  <a:latin typeface="Comic Sans MS" pitchFamily="66" charset="0"/>
                </a:rPr>
                <a:t>8 bits</a:t>
              </a:r>
            </a:p>
          </p:txBody>
        </p:sp>
        <p:sp>
          <p:nvSpPr>
            <p:cNvPr id="27" name="Line 26"/>
            <p:cNvSpPr>
              <a:spLocks noChangeShapeType="1"/>
            </p:cNvSpPr>
            <p:nvPr/>
          </p:nvSpPr>
          <p:spPr bwMode="auto">
            <a:xfrm>
              <a:off x="7785100" y="1931988"/>
              <a:ext cx="0" cy="2286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8" name="Line 27"/>
            <p:cNvSpPr>
              <a:spLocks noChangeShapeType="1"/>
            </p:cNvSpPr>
            <p:nvPr/>
          </p:nvSpPr>
          <p:spPr bwMode="auto">
            <a:xfrm>
              <a:off x="7783513" y="2551113"/>
              <a:ext cx="0" cy="2286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9" name="Rectangle 28"/>
            <p:cNvSpPr>
              <a:spLocks noChangeArrowheads="1"/>
            </p:cNvSpPr>
            <p:nvPr/>
          </p:nvSpPr>
          <p:spPr bwMode="auto">
            <a:xfrm>
              <a:off x="6910388" y="1690688"/>
              <a:ext cx="506412" cy="242887"/>
            </a:xfrm>
            <a:prstGeom prst="rect">
              <a:avLst/>
            </a:prstGeom>
            <a:solidFill>
              <a:srgbClr val="FFFF00"/>
            </a:solidFill>
            <a:ln w="9525">
              <a:solidFill>
                <a:schemeClr val="tx1"/>
              </a:solidFill>
              <a:miter lim="800000"/>
              <a:headEnd/>
              <a:tailEnd/>
            </a:ln>
          </p:spPr>
          <p:txBody>
            <a:bodyPr wrap="none" anchor="ctr"/>
            <a:lstStyle/>
            <a:p>
              <a:pPr algn="ctr" eaLnBrk="0" hangingPunct="0"/>
              <a:r>
                <a:rPr lang="en-US" sz="1400">
                  <a:latin typeface="Comic Sans MS" pitchFamily="66" charset="0"/>
                </a:rPr>
                <a:t>8bits</a:t>
              </a:r>
            </a:p>
          </p:txBody>
        </p:sp>
        <p:sp>
          <p:nvSpPr>
            <p:cNvPr id="30" name="Rectangle 29"/>
            <p:cNvSpPr>
              <a:spLocks noChangeArrowheads="1"/>
            </p:cNvSpPr>
            <p:nvPr/>
          </p:nvSpPr>
          <p:spPr bwMode="auto">
            <a:xfrm>
              <a:off x="6902450" y="2781300"/>
              <a:ext cx="506413" cy="242888"/>
            </a:xfrm>
            <a:prstGeom prst="rect">
              <a:avLst/>
            </a:prstGeom>
            <a:solidFill>
              <a:srgbClr val="FFFF00"/>
            </a:solidFill>
            <a:ln w="9525">
              <a:solidFill>
                <a:schemeClr val="tx1"/>
              </a:solidFill>
              <a:miter lim="800000"/>
              <a:headEnd/>
              <a:tailEnd/>
            </a:ln>
          </p:spPr>
          <p:txBody>
            <a:bodyPr wrap="none" anchor="ctr"/>
            <a:lstStyle/>
            <a:p>
              <a:pPr algn="ctr" eaLnBrk="0" hangingPunct="0"/>
              <a:r>
                <a:rPr lang="en-US" sz="1400">
                  <a:latin typeface="Comic Sans MS" pitchFamily="66" charset="0"/>
                </a:rPr>
                <a:t>8 bits</a:t>
              </a:r>
            </a:p>
          </p:txBody>
        </p:sp>
        <p:sp>
          <p:nvSpPr>
            <p:cNvPr id="31" name="Line 30"/>
            <p:cNvSpPr>
              <a:spLocks noChangeShapeType="1"/>
            </p:cNvSpPr>
            <p:nvPr/>
          </p:nvSpPr>
          <p:spPr bwMode="auto">
            <a:xfrm>
              <a:off x="7148513" y="1931988"/>
              <a:ext cx="0" cy="2286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2" name="Line 31"/>
            <p:cNvSpPr>
              <a:spLocks noChangeShapeType="1"/>
            </p:cNvSpPr>
            <p:nvPr/>
          </p:nvSpPr>
          <p:spPr bwMode="auto">
            <a:xfrm>
              <a:off x="7146925" y="2551113"/>
              <a:ext cx="0" cy="2286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3" name="Rectangle 32"/>
            <p:cNvSpPr>
              <a:spLocks noChangeArrowheads="1"/>
            </p:cNvSpPr>
            <p:nvPr/>
          </p:nvSpPr>
          <p:spPr bwMode="auto">
            <a:xfrm>
              <a:off x="6272213" y="1690688"/>
              <a:ext cx="506412" cy="242887"/>
            </a:xfrm>
            <a:prstGeom prst="rect">
              <a:avLst/>
            </a:prstGeom>
            <a:solidFill>
              <a:srgbClr val="FFFF00"/>
            </a:solidFill>
            <a:ln w="9525">
              <a:solidFill>
                <a:schemeClr val="tx1"/>
              </a:solidFill>
              <a:miter lim="800000"/>
              <a:headEnd/>
              <a:tailEnd/>
            </a:ln>
          </p:spPr>
          <p:txBody>
            <a:bodyPr wrap="none" anchor="ctr"/>
            <a:lstStyle/>
            <a:p>
              <a:pPr algn="ctr" eaLnBrk="0" hangingPunct="0"/>
              <a:r>
                <a:rPr lang="en-US" sz="1400">
                  <a:latin typeface="Comic Sans MS" pitchFamily="66" charset="0"/>
                </a:rPr>
                <a:t>8bits</a:t>
              </a:r>
            </a:p>
          </p:txBody>
        </p:sp>
        <p:sp>
          <p:nvSpPr>
            <p:cNvPr id="34" name="Rectangle 33"/>
            <p:cNvSpPr>
              <a:spLocks noChangeArrowheads="1"/>
            </p:cNvSpPr>
            <p:nvPr/>
          </p:nvSpPr>
          <p:spPr bwMode="auto">
            <a:xfrm>
              <a:off x="6264275" y="2781300"/>
              <a:ext cx="506413" cy="242888"/>
            </a:xfrm>
            <a:prstGeom prst="rect">
              <a:avLst/>
            </a:prstGeom>
            <a:solidFill>
              <a:srgbClr val="FFFF00"/>
            </a:solidFill>
            <a:ln w="9525">
              <a:solidFill>
                <a:schemeClr val="tx1"/>
              </a:solidFill>
              <a:miter lim="800000"/>
              <a:headEnd/>
              <a:tailEnd/>
            </a:ln>
          </p:spPr>
          <p:txBody>
            <a:bodyPr wrap="none" anchor="ctr"/>
            <a:lstStyle/>
            <a:p>
              <a:pPr algn="ctr" eaLnBrk="0" hangingPunct="0"/>
              <a:r>
                <a:rPr lang="en-US" sz="1400">
                  <a:latin typeface="Comic Sans MS" pitchFamily="66" charset="0"/>
                </a:rPr>
                <a:t>8 bits</a:t>
              </a:r>
            </a:p>
          </p:txBody>
        </p:sp>
        <p:sp>
          <p:nvSpPr>
            <p:cNvPr id="35" name="Line 34"/>
            <p:cNvSpPr>
              <a:spLocks noChangeShapeType="1"/>
            </p:cNvSpPr>
            <p:nvPr/>
          </p:nvSpPr>
          <p:spPr bwMode="auto">
            <a:xfrm>
              <a:off x="6510338" y="1931988"/>
              <a:ext cx="0" cy="2286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6" name="Line 35"/>
            <p:cNvSpPr>
              <a:spLocks noChangeShapeType="1"/>
            </p:cNvSpPr>
            <p:nvPr/>
          </p:nvSpPr>
          <p:spPr bwMode="auto">
            <a:xfrm>
              <a:off x="6508750" y="2551113"/>
              <a:ext cx="0" cy="2286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7" name="Rectangle 36"/>
            <p:cNvSpPr>
              <a:spLocks noChangeArrowheads="1"/>
            </p:cNvSpPr>
            <p:nvPr/>
          </p:nvSpPr>
          <p:spPr bwMode="auto">
            <a:xfrm>
              <a:off x="8185150" y="1690688"/>
              <a:ext cx="506413" cy="242887"/>
            </a:xfrm>
            <a:prstGeom prst="rect">
              <a:avLst/>
            </a:prstGeom>
            <a:solidFill>
              <a:srgbClr val="FFFF00"/>
            </a:solidFill>
            <a:ln w="9525">
              <a:solidFill>
                <a:schemeClr val="tx1"/>
              </a:solidFill>
              <a:miter lim="800000"/>
              <a:headEnd/>
              <a:tailEnd/>
            </a:ln>
          </p:spPr>
          <p:txBody>
            <a:bodyPr wrap="none" anchor="ctr"/>
            <a:lstStyle/>
            <a:p>
              <a:pPr algn="ctr" eaLnBrk="0" hangingPunct="0"/>
              <a:r>
                <a:rPr lang="en-US" sz="1400">
                  <a:latin typeface="Comic Sans MS" pitchFamily="66" charset="0"/>
                </a:rPr>
                <a:t>8bits</a:t>
              </a:r>
            </a:p>
          </p:txBody>
        </p:sp>
        <p:sp>
          <p:nvSpPr>
            <p:cNvPr id="38" name="Rectangle 37"/>
            <p:cNvSpPr>
              <a:spLocks noChangeArrowheads="1"/>
            </p:cNvSpPr>
            <p:nvPr/>
          </p:nvSpPr>
          <p:spPr bwMode="auto">
            <a:xfrm>
              <a:off x="8177213" y="2781300"/>
              <a:ext cx="506412" cy="242888"/>
            </a:xfrm>
            <a:prstGeom prst="rect">
              <a:avLst/>
            </a:prstGeom>
            <a:solidFill>
              <a:srgbClr val="FFFF00"/>
            </a:solidFill>
            <a:ln w="9525">
              <a:solidFill>
                <a:schemeClr val="tx1"/>
              </a:solidFill>
              <a:miter lim="800000"/>
              <a:headEnd/>
              <a:tailEnd/>
            </a:ln>
          </p:spPr>
          <p:txBody>
            <a:bodyPr wrap="none" anchor="ctr"/>
            <a:lstStyle/>
            <a:p>
              <a:pPr algn="ctr" eaLnBrk="0" hangingPunct="0"/>
              <a:r>
                <a:rPr lang="en-US" sz="1400">
                  <a:latin typeface="Comic Sans MS" pitchFamily="66" charset="0"/>
                </a:rPr>
                <a:t>8 bits</a:t>
              </a:r>
            </a:p>
          </p:txBody>
        </p:sp>
        <p:sp>
          <p:nvSpPr>
            <p:cNvPr id="39" name="Line 38"/>
            <p:cNvSpPr>
              <a:spLocks noChangeShapeType="1"/>
            </p:cNvSpPr>
            <p:nvPr/>
          </p:nvSpPr>
          <p:spPr bwMode="auto">
            <a:xfrm>
              <a:off x="8423275" y="1931988"/>
              <a:ext cx="0" cy="2286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0" name="Line 39"/>
            <p:cNvSpPr>
              <a:spLocks noChangeShapeType="1"/>
            </p:cNvSpPr>
            <p:nvPr/>
          </p:nvSpPr>
          <p:spPr bwMode="auto">
            <a:xfrm>
              <a:off x="8421688" y="2551113"/>
              <a:ext cx="0" cy="2286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1" name="Rectangle 40"/>
            <p:cNvSpPr>
              <a:spLocks noChangeArrowheads="1"/>
            </p:cNvSpPr>
            <p:nvPr/>
          </p:nvSpPr>
          <p:spPr bwMode="auto">
            <a:xfrm>
              <a:off x="4449763" y="3341688"/>
              <a:ext cx="3532187" cy="242887"/>
            </a:xfrm>
            <a:prstGeom prst="rect">
              <a:avLst/>
            </a:prstGeom>
            <a:solidFill>
              <a:srgbClr val="FFFF00"/>
            </a:solidFill>
            <a:ln w="9525">
              <a:solidFill>
                <a:schemeClr val="tx1"/>
              </a:solidFill>
              <a:miter lim="800000"/>
              <a:headEnd/>
              <a:tailEnd/>
            </a:ln>
          </p:spPr>
          <p:txBody>
            <a:bodyPr wrap="none" anchor="ctr"/>
            <a:lstStyle/>
            <a:p>
              <a:pPr algn="ctr" eaLnBrk="0" hangingPunct="0"/>
              <a:r>
                <a:rPr lang="en-US" sz="1600">
                  <a:latin typeface="Comic Sans MS" pitchFamily="66" charset="0"/>
                </a:rPr>
                <a:t>64-bit scrambler</a:t>
              </a:r>
            </a:p>
          </p:txBody>
        </p:sp>
        <p:sp>
          <p:nvSpPr>
            <p:cNvPr id="42" name="Rectangle 41"/>
            <p:cNvSpPr>
              <a:spLocks noChangeArrowheads="1"/>
            </p:cNvSpPr>
            <p:nvPr/>
          </p:nvSpPr>
          <p:spPr bwMode="auto">
            <a:xfrm>
              <a:off x="4449763" y="4246563"/>
              <a:ext cx="3532187" cy="244475"/>
            </a:xfrm>
            <a:prstGeom prst="rect">
              <a:avLst/>
            </a:prstGeom>
            <a:solidFill>
              <a:srgbClr val="FFCCFF"/>
            </a:solidFill>
            <a:ln w="9525">
              <a:solidFill>
                <a:schemeClr val="tx1"/>
              </a:solidFill>
              <a:miter lim="800000"/>
              <a:headEnd/>
              <a:tailEnd/>
            </a:ln>
          </p:spPr>
          <p:txBody>
            <a:bodyPr wrap="none" anchor="ctr"/>
            <a:lstStyle/>
            <a:p>
              <a:pPr algn="ctr" eaLnBrk="0" hangingPunct="0"/>
              <a:r>
                <a:rPr lang="en-US" sz="1600">
                  <a:latin typeface="Comic Sans MS" pitchFamily="66" charset="0"/>
                </a:rPr>
                <a:t>64-bit output</a:t>
              </a:r>
            </a:p>
          </p:txBody>
        </p:sp>
        <p:sp>
          <p:nvSpPr>
            <p:cNvPr id="43" name="Line 42"/>
            <p:cNvSpPr>
              <a:spLocks noChangeShapeType="1"/>
            </p:cNvSpPr>
            <p:nvPr/>
          </p:nvSpPr>
          <p:spPr bwMode="auto">
            <a:xfrm>
              <a:off x="4743450" y="3608388"/>
              <a:ext cx="196850" cy="638175"/>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4" name="Line 43"/>
            <p:cNvSpPr>
              <a:spLocks noChangeShapeType="1"/>
            </p:cNvSpPr>
            <p:nvPr/>
          </p:nvSpPr>
          <p:spPr bwMode="auto">
            <a:xfrm flipH="1">
              <a:off x="4743450" y="3608388"/>
              <a:ext cx="539750" cy="638175"/>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5" name="Line 44"/>
            <p:cNvSpPr>
              <a:spLocks noChangeShapeType="1"/>
            </p:cNvSpPr>
            <p:nvPr/>
          </p:nvSpPr>
          <p:spPr bwMode="auto">
            <a:xfrm flipH="1">
              <a:off x="5086350" y="3608388"/>
              <a:ext cx="588963" cy="638175"/>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6" name="Line 45"/>
            <p:cNvSpPr>
              <a:spLocks noChangeShapeType="1"/>
            </p:cNvSpPr>
            <p:nvPr/>
          </p:nvSpPr>
          <p:spPr bwMode="auto">
            <a:xfrm>
              <a:off x="5480050" y="3608388"/>
              <a:ext cx="146050" cy="638175"/>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7" name="Line 46"/>
            <p:cNvSpPr>
              <a:spLocks noChangeShapeType="1"/>
            </p:cNvSpPr>
            <p:nvPr/>
          </p:nvSpPr>
          <p:spPr bwMode="auto">
            <a:xfrm flipH="1">
              <a:off x="5822950" y="3608388"/>
              <a:ext cx="196850" cy="638175"/>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8" name="Line 47"/>
            <p:cNvSpPr>
              <a:spLocks noChangeShapeType="1"/>
            </p:cNvSpPr>
            <p:nvPr/>
          </p:nvSpPr>
          <p:spPr bwMode="auto">
            <a:xfrm>
              <a:off x="5921375" y="3608388"/>
              <a:ext cx="833438" cy="638175"/>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9" name="Line 48"/>
            <p:cNvSpPr>
              <a:spLocks noChangeShapeType="1"/>
            </p:cNvSpPr>
            <p:nvPr/>
          </p:nvSpPr>
          <p:spPr bwMode="auto">
            <a:xfrm>
              <a:off x="6362700" y="3608388"/>
              <a:ext cx="1520825" cy="638175"/>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50" name="Line 49"/>
            <p:cNvSpPr>
              <a:spLocks noChangeShapeType="1"/>
            </p:cNvSpPr>
            <p:nvPr/>
          </p:nvSpPr>
          <p:spPr bwMode="auto">
            <a:xfrm flipH="1">
              <a:off x="6116638" y="3608388"/>
              <a:ext cx="1619250" cy="638175"/>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51" name="Line 50"/>
            <p:cNvSpPr>
              <a:spLocks noChangeShapeType="1"/>
            </p:cNvSpPr>
            <p:nvPr/>
          </p:nvSpPr>
          <p:spPr bwMode="auto">
            <a:xfrm>
              <a:off x="7000875" y="3608388"/>
              <a:ext cx="244475" cy="638175"/>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52" name="Line 51"/>
            <p:cNvSpPr>
              <a:spLocks noChangeShapeType="1"/>
            </p:cNvSpPr>
            <p:nvPr/>
          </p:nvSpPr>
          <p:spPr bwMode="auto">
            <a:xfrm flipH="1">
              <a:off x="3959225" y="1423988"/>
              <a:ext cx="636588" cy="2667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53" name="Line 52"/>
            <p:cNvSpPr>
              <a:spLocks noChangeShapeType="1"/>
            </p:cNvSpPr>
            <p:nvPr/>
          </p:nvSpPr>
          <p:spPr bwMode="auto">
            <a:xfrm flipH="1">
              <a:off x="4645025" y="1423988"/>
              <a:ext cx="344488" cy="2667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54" name="Line 53"/>
            <p:cNvSpPr>
              <a:spLocks noChangeShapeType="1"/>
            </p:cNvSpPr>
            <p:nvPr/>
          </p:nvSpPr>
          <p:spPr bwMode="auto">
            <a:xfrm flipH="1">
              <a:off x="5283200" y="1423988"/>
              <a:ext cx="147638" cy="2667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55" name="Line 54"/>
            <p:cNvSpPr>
              <a:spLocks noChangeShapeType="1"/>
            </p:cNvSpPr>
            <p:nvPr/>
          </p:nvSpPr>
          <p:spPr bwMode="auto">
            <a:xfrm flipH="1">
              <a:off x="5872163" y="1423988"/>
              <a:ext cx="49212" cy="2667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56" name="Line 55"/>
            <p:cNvSpPr>
              <a:spLocks noChangeShapeType="1"/>
            </p:cNvSpPr>
            <p:nvPr/>
          </p:nvSpPr>
          <p:spPr bwMode="auto">
            <a:xfrm>
              <a:off x="6461125" y="1423988"/>
              <a:ext cx="49213" cy="2667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57" name="Line 56"/>
            <p:cNvSpPr>
              <a:spLocks noChangeShapeType="1"/>
            </p:cNvSpPr>
            <p:nvPr/>
          </p:nvSpPr>
          <p:spPr bwMode="auto">
            <a:xfrm>
              <a:off x="7097713" y="1370013"/>
              <a:ext cx="49212" cy="320675"/>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58" name="Line 57"/>
            <p:cNvSpPr>
              <a:spLocks noChangeShapeType="1"/>
            </p:cNvSpPr>
            <p:nvPr/>
          </p:nvSpPr>
          <p:spPr bwMode="auto">
            <a:xfrm>
              <a:off x="7588250" y="1423988"/>
              <a:ext cx="147638" cy="2667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59" name="Line 58"/>
            <p:cNvSpPr>
              <a:spLocks noChangeShapeType="1"/>
            </p:cNvSpPr>
            <p:nvPr/>
          </p:nvSpPr>
          <p:spPr bwMode="auto">
            <a:xfrm>
              <a:off x="7834313" y="1370013"/>
              <a:ext cx="539750" cy="320675"/>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60" name="Line 59"/>
            <p:cNvSpPr>
              <a:spLocks noChangeShapeType="1"/>
            </p:cNvSpPr>
            <p:nvPr/>
          </p:nvSpPr>
          <p:spPr bwMode="auto">
            <a:xfrm>
              <a:off x="3910013" y="3022600"/>
              <a:ext cx="685800" cy="319088"/>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61" name="Line 60"/>
            <p:cNvSpPr>
              <a:spLocks noChangeShapeType="1"/>
            </p:cNvSpPr>
            <p:nvPr/>
          </p:nvSpPr>
          <p:spPr bwMode="auto">
            <a:xfrm>
              <a:off x="4595813" y="3022600"/>
              <a:ext cx="344487" cy="319088"/>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62" name="Line 61"/>
            <p:cNvSpPr>
              <a:spLocks noChangeShapeType="1"/>
            </p:cNvSpPr>
            <p:nvPr/>
          </p:nvSpPr>
          <p:spPr bwMode="auto">
            <a:xfrm>
              <a:off x="5233988" y="3022600"/>
              <a:ext cx="98425" cy="319088"/>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63" name="Line 62"/>
            <p:cNvSpPr>
              <a:spLocks noChangeShapeType="1"/>
            </p:cNvSpPr>
            <p:nvPr/>
          </p:nvSpPr>
          <p:spPr bwMode="auto">
            <a:xfrm>
              <a:off x="5872163" y="3022600"/>
              <a:ext cx="49212" cy="319088"/>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64" name="Line 63"/>
            <p:cNvSpPr>
              <a:spLocks noChangeShapeType="1"/>
            </p:cNvSpPr>
            <p:nvPr/>
          </p:nvSpPr>
          <p:spPr bwMode="auto">
            <a:xfrm flipH="1">
              <a:off x="6411913" y="3022600"/>
              <a:ext cx="98425" cy="319088"/>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65" name="Line 64"/>
            <p:cNvSpPr>
              <a:spLocks noChangeShapeType="1"/>
            </p:cNvSpPr>
            <p:nvPr/>
          </p:nvSpPr>
          <p:spPr bwMode="auto">
            <a:xfrm flipH="1">
              <a:off x="6951663" y="3022600"/>
              <a:ext cx="195262" cy="319088"/>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66" name="Line 65"/>
            <p:cNvSpPr>
              <a:spLocks noChangeShapeType="1"/>
            </p:cNvSpPr>
            <p:nvPr/>
          </p:nvSpPr>
          <p:spPr bwMode="auto">
            <a:xfrm flipH="1">
              <a:off x="7392988" y="3022600"/>
              <a:ext cx="392112" cy="319088"/>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67" name="Line 66"/>
            <p:cNvSpPr>
              <a:spLocks noChangeShapeType="1"/>
            </p:cNvSpPr>
            <p:nvPr/>
          </p:nvSpPr>
          <p:spPr bwMode="auto">
            <a:xfrm flipH="1">
              <a:off x="7834313" y="3022600"/>
              <a:ext cx="588962" cy="319088"/>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68" name="Text Box 67"/>
            <p:cNvSpPr txBox="1">
              <a:spLocks noChangeArrowheads="1"/>
            </p:cNvSpPr>
            <p:nvPr/>
          </p:nvSpPr>
          <p:spPr bwMode="auto">
            <a:xfrm>
              <a:off x="4846638" y="3406775"/>
              <a:ext cx="1841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endParaRPr lang="en-US" sz="2000">
                <a:latin typeface="Comic Sans MS" pitchFamily="66" charset="0"/>
              </a:endParaRPr>
            </a:p>
          </p:txBody>
        </p:sp>
        <p:sp>
          <p:nvSpPr>
            <p:cNvPr id="69" name="Text Box 68"/>
            <p:cNvSpPr txBox="1">
              <a:spLocks noChangeArrowheads="1"/>
            </p:cNvSpPr>
            <p:nvPr/>
          </p:nvSpPr>
          <p:spPr bwMode="auto">
            <a:xfrm>
              <a:off x="2392363" y="1776413"/>
              <a:ext cx="1651000"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r>
                <a:rPr lang="en-US" sz="1600" dirty="0">
                  <a:latin typeface="Comic Sans MS" pitchFamily="66" charset="0"/>
                </a:rPr>
                <a:t>loop for </a:t>
              </a:r>
              <a:br>
                <a:rPr lang="en-US" sz="1600" dirty="0">
                  <a:latin typeface="Comic Sans MS" pitchFamily="66" charset="0"/>
                </a:rPr>
              </a:br>
              <a:r>
                <a:rPr lang="en-US" sz="1600" dirty="0">
                  <a:latin typeface="Comic Sans MS" pitchFamily="66" charset="0"/>
                </a:rPr>
                <a:t>n rounds</a:t>
              </a:r>
            </a:p>
          </p:txBody>
        </p:sp>
        <p:grpSp>
          <p:nvGrpSpPr>
            <p:cNvPr id="70" name="Group 69"/>
            <p:cNvGrpSpPr>
              <a:grpSpLocks/>
            </p:cNvGrpSpPr>
            <p:nvPr/>
          </p:nvGrpSpPr>
          <p:grpSpPr bwMode="auto">
            <a:xfrm>
              <a:off x="4413250" y="2159000"/>
              <a:ext cx="444500" cy="357188"/>
              <a:chOff x="2276" y="1978"/>
              <a:chExt cx="280" cy="225"/>
            </a:xfrm>
          </p:grpSpPr>
          <p:sp>
            <p:nvSpPr>
              <p:cNvPr id="71" name="Oval 70"/>
              <p:cNvSpPr>
                <a:spLocks noChangeArrowheads="1"/>
              </p:cNvSpPr>
              <p:nvPr/>
            </p:nvSpPr>
            <p:spPr bwMode="auto">
              <a:xfrm>
                <a:off x="2276" y="1978"/>
                <a:ext cx="232" cy="225"/>
              </a:xfrm>
              <a:prstGeom prst="ellipse">
                <a:avLst/>
              </a:prstGeom>
              <a:solidFill>
                <a:srgbClr val="FFFF00"/>
              </a:solidFill>
              <a:ln w="9525">
                <a:solidFill>
                  <a:schemeClr val="tx1"/>
                </a:solidFill>
                <a:round/>
                <a:headEnd/>
                <a:tailEnd/>
              </a:ln>
            </p:spPr>
            <p:txBody>
              <a:bodyPr wrap="none" anchor="ctr"/>
              <a:lstStyle/>
              <a:p>
                <a:endParaRPr lang="en-US"/>
              </a:p>
            </p:txBody>
          </p:sp>
          <p:sp>
            <p:nvSpPr>
              <p:cNvPr id="72" name="Text Box 71"/>
              <p:cNvSpPr txBox="1">
                <a:spLocks noChangeArrowheads="1"/>
              </p:cNvSpPr>
              <p:nvPr/>
            </p:nvSpPr>
            <p:spPr bwMode="auto">
              <a:xfrm>
                <a:off x="2279" y="2000"/>
                <a:ext cx="277" cy="1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r>
                  <a:rPr lang="en-US" sz="1400">
                    <a:latin typeface="Comic Sans MS" pitchFamily="66" charset="0"/>
                  </a:rPr>
                  <a:t>T</a:t>
                </a:r>
                <a:r>
                  <a:rPr lang="en-US" sz="1400" baseline="-25000">
                    <a:latin typeface="Comic Sans MS" pitchFamily="66" charset="0"/>
                  </a:rPr>
                  <a:t>2</a:t>
                </a:r>
              </a:p>
            </p:txBody>
          </p:sp>
        </p:grpSp>
        <p:grpSp>
          <p:nvGrpSpPr>
            <p:cNvPr id="73" name="Group 72"/>
            <p:cNvGrpSpPr>
              <a:grpSpLocks/>
            </p:cNvGrpSpPr>
            <p:nvPr/>
          </p:nvGrpSpPr>
          <p:grpSpPr bwMode="auto">
            <a:xfrm>
              <a:off x="5051425" y="2159000"/>
              <a:ext cx="449263" cy="357188"/>
              <a:chOff x="2276" y="1978"/>
              <a:chExt cx="283" cy="225"/>
            </a:xfrm>
          </p:grpSpPr>
          <p:sp>
            <p:nvSpPr>
              <p:cNvPr id="74" name="Oval 73"/>
              <p:cNvSpPr>
                <a:spLocks noChangeArrowheads="1"/>
              </p:cNvSpPr>
              <p:nvPr/>
            </p:nvSpPr>
            <p:spPr bwMode="auto">
              <a:xfrm>
                <a:off x="2276" y="1978"/>
                <a:ext cx="232" cy="225"/>
              </a:xfrm>
              <a:prstGeom prst="ellipse">
                <a:avLst/>
              </a:prstGeom>
              <a:solidFill>
                <a:srgbClr val="FFFF00"/>
              </a:solidFill>
              <a:ln w="9525">
                <a:solidFill>
                  <a:schemeClr val="tx1"/>
                </a:solidFill>
                <a:round/>
                <a:headEnd/>
                <a:tailEnd/>
              </a:ln>
            </p:spPr>
            <p:txBody>
              <a:bodyPr wrap="none" anchor="ctr"/>
              <a:lstStyle/>
              <a:p>
                <a:endParaRPr lang="en-US"/>
              </a:p>
            </p:txBody>
          </p:sp>
          <p:sp>
            <p:nvSpPr>
              <p:cNvPr id="75" name="Text Box 74"/>
              <p:cNvSpPr txBox="1">
                <a:spLocks noChangeArrowheads="1"/>
              </p:cNvSpPr>
              <p:nvPr/>
            </p:nvSpPr>
            <p:spPr bwMode="auto">
              <a:xfrm>
                <a:off x="2279" y="2000"/>
                <a:ext cx="280"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r>
                  <a:rPr lang="en-US" sz="1400">
                    <a:latin typeface="Comic Sans MS" pitchFamily="66" charset="0"/>
                  </a:rPr>
                  <a:t>T</a:t>
                </a:r>
                <a:r>
                  <a:rPr lang="en-US" sz="1400" baseline="-25000">
                    <a:latin typeface="Comic Sans MS" pitchFamily="66" charset="0"/>
                  </a:rPr>
                  <a:t>3</a:t>
                </a:r>
              </a:p>
            </p:txBody>
          </p:sp>
        </p:grpSp>
        <p:grpSp>
          <p:nvGrpSpPr>
            <p:cNvPr id="76" name="Group 75"/>
            <p:cNvGrpSpPr>
              <a:grpSpLocks/>
            </p:cNvGrpSpPr>
            <p:nvPr/>
          </p:nvGrpSpPr>
          <p:grpSpPr bwMode="auto">
            <a:xfrm>
              <a:off x="5708650" y="2178050"/>
              <a:ext cx="434975" cy="357188"/>
              <a:chOff x="2276" y="1978"/>
              <a:chExt cx="274" cy="225"/>
            </a:xfrm>
          </p:grpSpPr>
          <p:sp>
            <p:nvSpPr>
              <p:cNvPr id="77" name="Oval 76"/>
              <p:cNvSpPr>
                <a:spLocks noChangeArrowheads="1"/>
              </p:cNvSpPr>
              <p:nvPr/>
            </p:nvSpPr>
            <p:spPr bwMode="auto">
              <a:xfrm>
                <a:off x="2276" y="1978"/>
                <a:ext cx="232" cy="225"/>
              </a:xfrm>
              <a:prstGeom prst="ellipse">
                <a:avLst/>
              </a:prstGeom>
              <a:solidFill>
                <a:srgbClr val="FFFF00"/>
              </a:solidFill>
              <a:ln w="9525">
                <a:solidFill>
                  <a:schemeClr val="tx1"/>
                </a:solidFill>
                <a:round/>
                <a:headEnd/>
                <a:tailEnd/>
              </a:ln>
            </p:spPr>
            <p:txBody>
              <a:bodyPr wrap="none" anchor="ctr"/>
              <a:lstStyle/>
              <a:p>
                <a:endParaRPr lang="en-US"/>
              </a:p>
            </p:txBody>
          </p:sp>
          <p:sp>
            <p:nvSpPr>
              <p:cNvPr id="78" name="Text Box 77"/>
              <p:cNvSpPr txBox="1">
                <a:spLocks noChangeArrowheads="1"/>
              </p:cNvSpPr>
              <p:nvPr/>
            </p:nvSpPr>
            <p:spPr bwMode="auto">
              <a:xfrm>
                <a:off x="2279" y="2000"/>
                <a:ext cx="271"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r>
                  <a:rPr lang="en-US" sz="1400">
                    <a:latin typeface="Comic Sans MS" pitchFamily="66" charset="0"/>
                  </a:rPr>
                  <a:t>T</a:t>
                </a:r>
                <a:r>
                  <a:rPr lang="en-US" sz="1400" baseline="-25000">
                    <a:latin typeface="Comic Sans MS" pitchFamily="66" charset="0"/>
                  </a:rPr>
                  <a:t>4</a:t>
                </a:r>
              </a:p>
            </p:txBody>
          </p:sp>
        </p:grpSp>
        <p:grpSp>
          <p:nvGrpSpPr>
            <p:cNvPr id="79" name="Group 78"/>
            <p:cNvGrpSpPr>
              <a:grpSpLocks/>
            </p:cNvGrpSpPr>
            <p:nvPr/>
          </p:nvGrpSpPr>
          <p:grpSpPr bwMode="auto">
            <a:xfrm>
              <a:off x="6975475" y="2168525"/>
              <a:ext cx="454025" cy="357188"/>
              <a:chOff x="2276" y="1978"/>
              <a:chExt cx="286" cy="225"/>
            </a:xfrm>
          </p:grpSpPr>
          <p:sp>
            <p:nvSpPr>
              <p:cNvPr id="80" name="Oval 79"/>
              <p:cNvSpPr>
                <a:spLocks noChangeArrowheads="1"/>
              </p:cNvSpPr>
              <p:nvPr/>
            </p:nvSpPr>
            <p:spPr bwMode="auto">
              <a:xfrm>
                <a:off x="2276" y="1978"/>
                <a:ext cx="232" cy="225"/>
              </a:xfrm>
              <a:prstGeom prst="ellipse">
                <a:avLst/>
              </a:prstGeom>
              <a:solidFill>
                <a:srgbClr val="FFFF00"/>
              </a:solidFill>
              <a:ln w="9525">
                <a:solidFill>
                  <a:schemeClr val="tx1"/>
                </a:solidFill>
                <a:round/>
                <a:headEnd/>
                <a:tailEnd/>
              </a:ln>
            </p:spPr>
            <p:txBody>
              <a:bodyPr wrap="none" anchor="ctr"/>
              <a:lstStyle/>
              <a:p>
                <a:endParaRPr lang="en-US"/>
              </a:p>
            </p:txBody>
          </p:sp>
          <p:sp>
            <p:nvSpPr>
              <p:cNvPr id="81" name="Text Box 80"/>
              <p:cNvSpPr txBox="1">
                <a:spLocks noChangeArrowheads="1"/>
              </p:cNvSpPr>
              <p:nvPr/>
            </p:nvSpPr>
            <p:spPr bwMode="auto">
              <a:xfrm>
                <a:off x="2279" y="2000"/>
                <a:ext cx="283"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r>
                  <a:rPr lang="en-US" sz="1400">
                    <a:latin typeface="Comic Sans MS" pitchFamily="66" charset="0"/>
                  </a:rPr>
                  <a:t>T</a:t>
                </a:r>
                <a:r>
                  <a:rPr lang="en-US" sz="1400" baseline="-25000">
                    <a:latin typeface="Comic Sans MS" pitchFamily="66" charset="0"/>
                  </a:rPr>
                  <a:t>6</a:t>
                </a:r>
              </a:p>
            </p:txBody>
          </p:sp>
        </p:grpSp>
        <p:grpSp>
          <p:nvGrpSpPr>
            <p:cNvPr id="82" name="Group 81"/>
            <p:cNvGrpSpPr>
              <a:grpSpLocks/>
            </p:cNvGrpSpPr>
            <p:nvPr/>
          </p:nvGrpSpPr>
          <p:grpSpPr bwMode="auto">
            <a:xfrm>
              <a:off x="6337300" y="2197100"/>
              <a:ext cx="520700" cy="357188"/>
              <a:chOff x="2276" y="1978"/>
              <a:chExt cx="328" cy="225"/>
            </a:xfrm>
          </p:grpSpPr>
          <p:sp>
            <p:nvSpPr>
              <p:cNvPr id="83" name="Oval 82"/>
              <p:cNvSpPr>
                <a:spLocks noChangeArrowheads="1"/>
              </p:cNvSpPr>
              <p:nvPr/>
            </p:nvSpPr>
            <p:spPr bwMode="auto">
              <a:xfrm>
                <a:off x="2276" y="1978"/>
                <a:ext cx="232" cy="225"/>
              </a:xfrm>
              <a:prstGeom prst="ellipse">
                <a:avLst/>
              </a:prstGeom>
              <a:solidFill>
                <a:srgbClr val="FFFF00"/>
              </a:solidFill>
              <a:ln w="9525">
                <a:solidFill>
                  <a:schemeClr val="tx1"/>
                </a:solidFill>
                <a:round/>
                <a:headEnd/>
                <a:tailEnd/>
              </a:ln>
            </p:spPr>
            <p:txBody>
              <a:bodyPr wrap="none" anchor="ctr"/>
              <a:lstStyle/>
              <a:p>
                <a:endParaRPr lang="en-US"/>
              </a:p>
            </p:txBody>
          </p:sp>
          <p:sp>
            <p:nvSpPr>
              <p:cNvPr id="84" name="Text Box 83"/>
              <p:cNvSpPr txBox="1">
                <a:spLocks noChangeArrowheads="1"/>
              </p:cNvSpPr>
              <p:nvPr/>
            </p:nvSpPr>
            <p:spPr bwMode="auto">
              <a:xfrm>
                <a:off x="2279" y="2000"/>
                <a:ext cx="325" cy="1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r>
                  <a:rPr lang="en-US" sz="1400">
                    <a:latin typeface="Comic Sans MS" pitchFamily="66" charset="0"/>
                  </a:rPr>
                  <a:t>T</a:t>
                </a:r>
                <a:r>
                  <a:rPr lang="en-US" sz="1400" baseline="-25000">
                    <a:latin typeface="Comic Sans MS" pitchFamily="66" charset="0"/>
                  </a:rPr>
                  <a:t>5</a:t>
                </a:r>
              </a:p>
            </p:txBody>
          </p:sp>
        </p:grpSp>
        <p:grpSp>
          <p:nvGrpSpPr>
            <p:cNvPr id="85" name="Group 84"/>
            <p:cNvGrpSpPr>
              <a:grpSpLocks/>
            </p:cNvGrpSpPr>
            <p:nvPr/>
          </p:nvGrpSpPr>
          <p:grpSpPr bwMode="auto">
            <a:xfrm>
              <a:off x="7594600" y="2168525"/>
              <a:ext cx="477838" cy="357188"/>
              <a:chOff x="2276" y="1978"/>
              <a:chExt cx="301" cy="225"/>
            </a:xfrm>
          </p:grpSpPr>
          <p:sp>
            <p:nvSpPr>
              <p:cNvPr id="86" name="Oval 85"/>
              <p:cNvSpPr>
                <a:spLocks noChangeArrowheads="1"/>
              </p:cNvSpPr>
              <p:nvPr/>
            </p:nvSpPr>
            <p:spPr bwMode="auto">
              <a:xfrm>
                <a:off x="2276" y="1978"/>
                <a:ext cx="232" cy="225"/>
              </a:xfrm>
              <a:prstGeom prst="ellipse">
                <a:avLst/>
              </a:prstGeom>
              <a:solidFill>
                <a:srgbClr val="FFFF00"/>
              </a:solidFill>
              <a:ln w="9525">
                <a:solidFill>
                  <a:schemeClr val="tx1"/>
                </a:solidFill>
                <a:round/>
                <a:headEnd/>
                <a:tailEnd/>
              </a:ln>
            </p:spPr>
            <p:txBody>
              <a:bodyPr wrap="none" anchor="ctr"/>
              <a:lstStyle/>
              <a:p>
                <a:endParaRPr lang="en-US"/>
              </a:p>
            </p:txBody>
          </p:sp>
          <p:sp>
            <p:nvSpPr>
              <p:cNvPr id="87" name="Text Box 86"/>
              <p:cNvSpPr txBox="1">
                <a:spLocks noChangeArrowheads="1"/>
              </p:cNvSpPr>
              <p:nvPr/>
            </p:nvSpPr>
            <p:spPr bwMode="auto">
              <a:xfrm>
                <a:off x="2279" y="2000"/>
                <a:ext cx="298"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r>
                  <a:rPr lang="en-US" sz="1400">
                    <a:latin typeface="Comic Sans MS" pitchFamily="66" charset="0"/>
                  </a:rPr>
                  <a:t>T</a:t>
                </a:r>
                <a:r>
                  <a:rPr lang="en-US" sz="1400" baseline="-25000">
                    <a:latin typeface="Comic Sans MS" pitchFamily="66" charset="0"/>
                  </a:rPr>
                  <a:t>7</a:t>
                </a:r>
              </a:p>
            </p:txBody>
          </p:sp>
        </p:grpSp>
        <p:grpSp>
          <p:nvGrpSpPr>
            <p:cNvPr id="88" name="Group 87"/>
            <p:cNvGrpSpPr>
              <a:grpSpLocks/>
            </p:cNvGrpSpPr>
            <p:nvPr/>
          </p:nvGrpSpPr>
          <p:grpSpPr bwMode="auto">
            <a:xfrm>
              <a:off x="8223250" y="2149475"/>
              <a:ext cx="420688" cy="357188"/>
              <a:chOff x="2276" y="1978"/>
              <a:chExt cx="265" cy="225"/>
            </a:xfrm>
          </p:grpSpPr>
          <p:sp>
            <p:nvSpPr>
              <p:cNvPr id="89" name="Oval 88"/>
              <p:cNvSpPr>
                <a:spLocks noChangeArrowheads="1"/>
              </p:cNvSpPr>
              <p:nvPr/>
            </p:nvSpPr>
            <p:spPr bwMode="auto">
              <a:xfrm>
                <a:off x="2276" y="1978"/>
                <a:ext cx="232" cy="225"/>
              </a:xfrm>
              <a:prstGeom prst="ellipse">
                <a:avLst/>
              </a:prstGeom>
              <a:solidFill>
                <a:srgbClr val="FFFF00"/>
              </a:solidFill>
              <a:ln w="9525">
                <a:solidFill>
                  <a:schemeClr val="tx1"/>
                </a:solidFill>
                <a:round/>
                <a:headEnd/>
                <a:tailEnd/>
              </a:ln>
            </p:spPr>
            <p:txBody>
              <a:bodyPr wrap="none" anchor="ctr"/>
              <a:lstStyle/>
              <a:p>
                <a:endParaRPr lang="en-US"/>
              </a:p>
            </p:txBody>
          </p:sp>
          <p:sp>
            <p:nvSpPr>
              <p:cNvPr id="90" name="Text Box 89"/>
              <p:cNvSpPr txBox="1">
                <a:spLocks noChangeArrowheads="1"/>
              </p:cNvSpPr>
              <p:nvPr/>
            </p:nvSpPr>
            <p:spPr bwMode="auto">
              <a:xfrm>
                <a:off x="2279" y="2000"/>
                <a:ext cx="262"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r>
                  <a:rPr lang="en-US" sz="1400">
                    <a:latin typeface="Comic Sans MS" pitchFamily="66" charset="0"/>
                  </a:rPr>
                  <a:t>T</a:t>
                </a:r>
                <a:r>
                  <a:rPr lang="en-US" sz="1400" baseline="-25000">
                    <a:latin typeface="Comic Sans MS" pitchFamily="66" charset="0"/>
                  </a:rPr>
                  <a:t>8</a:t>
                </a:r>
              </a:p>
            </p:txBody>
          </p:sp>
        </p:grpSp>
        <p:sp>
          <p:nvSpPr>
            <p:cNvPr id="91" name="Freeform 90"/>
            <p:cNvSpPr>
              <a:spLocks/>
            </p:cNvSpPr>
            <p:nvPr/>
          </p:nvSpPr>
          <p:spPr bwMode="auto">
            <a:xfrm>
              <a:off x="3533775" y="1266825"/>
              <a:ext cx="904875" cy="3095625"/>
            </a:xfrm>
            <a:custGeom>
              <a:avLst/>
              <a:gdLst>
                <a:gd name="T0" fmla="*/ 2147483647 w 498"/>
                <a:gd name="T1" fmla="*/ 2147483647 h 1950"/>
                <a:gd name="T2" fmla="*/ 0 w 498"/>
                <a:gd name="T3" fmla="*/ 2147483647 h 1950"/>
                <a:gd name="T4" fmla="*/ 0 w 498"/>
                <a:gd name="T5" fmla="*/ 0 h 1950"/>
                <a:gd name="T6" fmla="*/ 2147483647 w 498"/>
                <a:gd name="T7" fmla="*/ 0 h 1950"/>
                <a:gd name="T8" fmla="*/ 0 60000 65536"/>
                <a:gd name="T9" fmla="*/ 0 60000 65536"/>
                <a:gd name="T10" fmla="*/ 0 60000 65536"/>
                <a:gd name="T11" fmla="*/ 0 60000 65536"/>
                <a:gd name="T12" fmla="*/ 0 w 498"/>
                <a:gd name="T13" fmla="*/ 0 h 1950"/>
                <a:gd name="T14" fmla="*/ 498 w 498"/>
                <a:gd name="T15" fmla="*/ 1950 h 1950"/>
              </a:gdLst>
              <a:ahLst/>
              <a:cxnLst>
                <a:cxn ang="T8">
                  <a:pos x="T0" y="T1"/>
                </a:cxn>
                <a:cxn ang="T9">
                  <a:pos x="T2" y="T3"/>
                </a:cxn>
                <a:cxn ang="T10">
                  <a:pos x="T4" y="T5"/>
                </a:cxn>
                <a:cxn ang="T11">
                  <a:pos x="T6" y="T7"/>
                </a:cxn>
              </a:cxnLst>
              <a:rect l="T12" t="T13" r="T14" b="T15"/>
              <a:pathLst>
                <a:path w="498" h="1950">
                  <a:moveTo>
                    <a:pt x="498" y="1950"/>
                  </a:moveTo>
                  <a:lnTo>
                    <a:pt x="0" y="1950"/>
                  </a:lnTo>
                  <a:lnTo>
                    <a:pt x="0" y="0"/>
                  </a:lnTo>
                  <a:lnTo>
                    <a:pt x="444" y="0"/>
                  </a:lnTo>
                </a:path>
              </a:pathLst>
            </a:custGeom>
            <a:noFill/>
            <a:ln w="57150">
              <a:solidFill>
                <a:schemeClr val="tx1"/>
              </a:solidFill>
              <a:round/>
              <a:headEnd/>
              <a:tailEnd type="triangle" w="med" len="med"/>
            </a:ln>
            <a:extLst>
              <a:ext uri="{909E8E84-426E-40DD-AFC4-6F175D3DCCD1}">
                <a14:hiddenFill xmlns:a14="http://schemas.microsoft.com/office/drawing/2010/main">
                  <a:solidFill>
                    <a:srgbClr val="FFFFFF"/>
                  </a:solidFill>
                </a14:hiddenFill>
              </a:ext>
            </a:extLst>
          </p:spPr>
          <p:txBody>
            <a:bodyPr/>
            <a:lstStyle/>
            <a:p>
              <a:endParaRPr lang="en-US"/>
            </a:p>
          </p:txBody>
        </p:sp>
      </p:grpSp>
    </p:spTree>
    <p:extLst>
      <p:ext uri="{BB962C8B-B14F-4D97-AF65-F5344CB8AC3E}">
        <p14:creationId xmlns:p14="http://schemas.microsoft.com/office/powerpoint/2010/main" val="102622304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Data Encryption Standard (DES)</a:t>
            </a:r>
            <a:endParaRPr lang="en-US" dirty="0"/>
          </a:p>
        </p:txBody>
      </p:sp>
      <p:sp>
        <p:nvSpPr>
          <p:cNvPr id="3" name="Slide Number Placeholder 2"/>
          <p:cNvSpPr>
            <a:spLocks noGrp="1"/>
          </p:cNvSpPr>
          <p:nvPr>
            <p:ph type="sldNum" sz="quarter" idx="12"/>
          </p:nvPr>
        </p:nvSpPr>
        <p:spPr/>
        <p:txBody>
          <a:bodyPr/>
          <a:lstStyle/>
          <a:p>
            <a:fld id="{B6F15528-21DE-4FAA-801E-634DDDAF4B2B}" type="slidenum">
              <a:rPr lang="en-US" smtClean="0"/>
              <a:pPr/>
              <a:t>17</a:t>
            </a:fld>
            <a:endParaRPr lang="en-US"/>
          </a:p>
        </p:txBody>
      </p:sp>
      <p:sp>
        <p:nvSpPr>
          <p:cNvPr id="4" name="Content Placeholder 3"/>
          <p:cNvSpPr>
            <a:spLocks noGrp="1"/>
          </p:cNvSpPr>
          <p:nvPr>
            <p:ph sz="quarter" idx="1"/>
          </p:nvPr>
        </p:nvSpPr>
        <p:spPr/>
        <p:txBody>
          <a:bodyPr/>
          <a:lstStyle/>
          <a:p>
            <a:pPr>
              <a:lnSpc>
                <a:spcPct val="90000"/>
              </a:lnSpc>
            </a:pPr>
            <a:r>
              <a:rPr lang="en-AU" sz="2800" dirty="0"/>
              <a:t>Most widely used private key block cipher in the world </a:t>
            </a:r>
          </a:p>
          <a:p>
            <a:pPr>
              <a:lnSpc>
                <a:spcPct val="90000"/>
              </a:lnSpc>
            </a:pPr>
            <a:r>
              <a:rPr lang="en-AU" sz="2800" dirty="0"/>
              <a:t>Adopted in 1977 by NBS (now NIST)</a:t>
            </a:r>
          </a:p>
          <a:p>
            <a:pPr lvl="1">
              <a:lnSpc>
                <a:spcPct val="90000"/>
              </a:lnSpc>
            </a:pPr>
            <a:r>
              <a:rPr lang="en-US" sz="2800" dirty="0"/>
              <a:t>as FIPS PUB 46</a:t>
            </a:r>
            <a:endParaRPr lang="en-AU" sz="2800" dirty="0"/>
          </a:p>
          <a:p>
            <a:pPr>
              <a:lnSpc>
                <a:spcPct val="90000"/>
              </a:lnSpc>
            </a:pPr>
            <a:r>
              <a:rPr lang="en-US" sz="2800" dirty="0"/>
              <a:t>Encrypts 64-bit data using 56-bit key</a:t>
            </a:r>
          </a:p>
          <a:p>
            <a:pPr>
              <a:lnSpc>
                <a:spcPct val="90000"/>
              </a:lnSpc>
            </a:pPr>
            <a:r>
              <a:rPr lang="en-US" sz="2800" dirty="0"/>
              <a:t>Has been considerable controversy over its security</a:t>
            </a:r>
            <a:endParaRPr lang="en-AU" sz="2800" dirty="0"/>
          </a:p>
          <a:p>
            <a:pPr>
              <a:lnSpc>
                <a:spcPct val="90000"/>
              </a:lnSpc>
            </a:pPr>
            <a:endParaRPr lang="en-AU" sz="2800" dirty="0"/>
          </a:p>
          <a:p>
            <a:endParaRPr lang="en-US" dirty="0"/>
          </a:p>
        </p:txBody>
      </p:sp>
      <p:sp>
        <p:nvSpPr>
          <p:cNvPr id="5" name="Rectangle 3"/>
          <p:cNvSpPr>
            <a:spLocks noChangeArrowheads="1"/>
          </p:cNvSpPr>
          <p:nvPr/>
        </p:nvSpPr>
        <p:spPr bwMode="auto">
          <a:xfrm>
            <a:off x="4387850" y="4545012"/>
            <a:ext cx="990600" cy="762000"/>
          </a:xfrm>
          <a:prstGeom prst="rect">
            <a:avLst/>
          </a:prstGeom>
          <a:solidFill>
            <a:srgbClr val="FFFFFF"/>
          </a:solidFill>
          <a:ln w="12600">
            <a:solidFill>
              <a:srgbClr val="000000"/>
            </a:solidFill>
            <a:miter lim="800000"/>
            <a:headEnd/>
            <a:tailEnd/>
          </a:ln>
        </p:spPr>
        <p:txBody>
          <a:bodyPr wrap="none" lIns="90000" tIns="46800" rIns="90000" bIns="46800" anchor="ctr"/>
          <a:lstStyle/>
          <a:p>
            <a:pPr algn="ctr">
              <a:buFont typeface="Comic Sans MS" pitchFamily="6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solidFill>
                  <a:srgbClr val="000000"/>
                </a:solidFill>
                <a:latin typeface="Comic Sans MS" pitchFamily="66" charset="0"/>
              </a:rPr>
              <a:t>e</a:t>
            </a:r>
          </a:p>
        </p:txBody>
      </p:sp>
      <p:sp>
        <p:nvSpPr>
          <p:cNvPr id="6" name="Line 4"/>
          <p:cNvSpPr>
            <a:spLocks noChangeShapeType="1"/>
          </p:cNvSpPr>
          <p:nvPr/>
        </p:nvSpPr>
        <p:spPr bwMode="auto">
          <a:xfrm>
            <a:off x="3702050" y="4926012"/>
            <a:ext cx="685800" cy="1588"/>
          </a:xfrm>
          <a:prstGeom prst="line">
            <a:avLst/>
          </a:prstGeom>
          <a:noFill/>
          <a:ln w="28440">
            <a:solidFill>
              <a:srgbClr val="000000"/>
            </a:solidFill>
            <a:miter lim="800000"/>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7" name="Line 5"/>
          <p:cNvSpPr>
            <a:spLocks noChangeShapeType="1"/>
          </p:cNvSpPr>
          <p:nvPr/>
        </p:nvSpPr>
        <p:spPr bwMode="auto">
          <a:xfrm>
            <a:off x="5378450" y="4926012"/>
            <a:ext cx="685800" cy="1588"/>
          </a:xfrm>
          <a:prstGeom prst="line">
            <a:avLst/>
          </a:prstGeom>
          <a:noFill/>
          <a:ln w="28440">
            <a:solidFill>
              <a:srgbClr val="000000"/>
            </a:solidFill>
            <a:miter lim="800000"/>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8" name="Line 6"/>
          <p:cNvSpPr>
            <a:spLocks noChangeShapeType="1"/>
          </p:cNvSpPr>
          <p:nvPr/>
        </p:nvSpPr>
        <p:spPr bwMode="auto">
          <a:xfrm flipV="1">
            <a:off x="4921250" y="5305425"/>
            <a:ext cx="1588" cy="688975"/>
          </a:xfrm>
          <a:prstGeom prst="line">
            <a:avLst/>
          </a:prstGeom>
          <a:noFill/>
          <a:ln w="28440">
            <a:solidFill>
              <a:srgbClr val="000000"/>
            </a:solidFill>
            <a:miter lim="800000"/>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9" name="Line 7"/>
          <p:cNvSpPr>
            <a:spLocks noChangeShapeType="1"/>
          </p:cNvSpPr>
          <p:nvPr/>
        </p:nvSpPr>
        <p:spPr bwMode="auto">
          <a:xfrm flipH="1">
            <a:off x="3929063" y="4773612"/>
            <a:ext cx="155575" cy="228600"/>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10" name="Line 8"/>
          <p:cNvSpPr>
            <a:spLocks noChangeShapeType="1"/>
          </p:cNvSpPr>
          <p:nvPr/>
        </p:nvSpPr>
        <p:spPr bwMode="auto">
          <a:xfrm flipH="1">
            <a:off x="5605463" y="4773612"/>
            <a:ext cx="155575" cy="228600"/>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11" name="Line 9"/>
          <p:cNvSpPr>
            <a:spLocks noChangeShapeType="1"/>
          </p:cNvSpPr>
          <p:nvPr/>
        </p:nvSpPr>
        <p:spPr bwMode="auto">
          <a:xfrm flipH="1">
            <a:off x="4843463" y="5611812"/>
            <a:ext cx="155575" cy="228600"/>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12" name="Text Box 10"/>
          <p:cNvSpPr txBox="1">
            <a:spLocks noChangeArrowheads="1"/>
          </p:cNvSpPr>
          <p:nvPr/>
        </p:nvSpPr>
        <p:spPr bwMode="auto">
          <a:xfrm>
            <a:off x="3702050" y="5002212"/>
            <a:ext cx="396875"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9pPr>
          </a:lstStyle>
          <a:p>
            <a:pPr eaLnBrk="1" hangingPunct="1">
              <a:buFont typeface="Comic Sans MS" pitchFamily="66" charset="0"/>
              <a:buNone/>
            </a:pPr>
            <a:r>
              <a:rPr lang="en-GB" i="1">
                <a:solidFill>
                  <a:srgbClr val="000000"/>
                </a:solidFill>
                <a:latin typeface="Comic Sans MS" pitchFamily="66" charset="0"/>
              </a:rPr>
              <a:t>x</a:t>
            </a:r>
            <a:r>
              <a:rPr lang="en-GB" i="1" baseline="-25000">
                <a:solidFill>
                  <a:srgbClr val="000000"/>
                </a:solidFill>
                <a:latin typeface="Comic Sans MS" pitchFamily="66" charset="0"/>
              </a:rPr>
              <a:t>i</a:t>
            </a:r>
          </a:p>
        </p:txBody>
      </p:sp>
      <p:sp>
        <p:nvSpPr>
          <p:cNvPr id="13" name="Text Box 11"/>
          <p:cNvSpPr txBox="1">
            <a:spLocks noChangeArrowheads="1"/>
          </p:cNvSpPr>
          <p:nvPr/>
        </p:nvSpPr>
        <p:spPr bwMode="auto">
          <a:xfrm>
            <a:off x="5688013" y="4995862"/>
            <a:ext cx="3968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lIns="90000" tIns="46800" rIns="90000" bIns="46800">
            <a:spAutoFit/>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9pPr>
          </a:lstStyle>
          <a:p>
            <a:pPr eaLnBrk="1" hangingPunct="1">
              <a:buFont typeface="Comic Sans MS" pitchFamily="66" charset="0"/>
              <a:buNone/>
            </a:pPr>
            <a:r>
              <a:rPr lang="en-GB" i="1">
                <a:solidFill>
                  <a:srgbClr val="000000"/>
                </a:solidFill>
                <a:latin typeface="Comic Sans MS" pitchFamily="66" charset="0"/>
              </a:rPr>
              <a:t>y</a:t>
            </a:r>
            <a:r>
              <a:rPr lang="en-GB" i="1" baseline="-25000">
                <a:solidFill>
                  <a:srgbClr val="000000"/>
                </a:solidFill>
                <a:latin typeface="Comic Sans MS" pitchFamily="66" charset="0"/>
              </a:rPr>
              <a:t>i</a:t>
            </a:r>
          </a:p>
        </p:txBody>
      </p:sp>
      <p:sp>
        <p:nvSpPr>
          <p:cNvPr id="14" name="Text Box 13"/>
          <p:cNvSpPr txBox="1">
            <a:spLocks noChangeArrowheads="1"/>
          </p:cNvSpPr>
          <p:nvPr/>
        </p:nvSpPr>
        <p:spPr bwMode="auto">
          <a:xfrm>
            <a:off x="3779838" y="4327525"/>
            <a:ext cx="490537"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lIns="90000" tIns="46800" rIns="90000" bIns="46800">
            <a:spAutoFit/>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9pPr>
          </a:lstStyle>
          <a:p>
            <a:pPr eaLnBrk="1" hangingPunct="1">
              <a:buFont typeface="Comic Sans MS" pitchFamily="66" charset="0"/>
              <a:buNone/>
            </a:pPr>
            <a:r>
              <a:rPr lang="en-GB" sz="2000">
                <a:solidFill>
                  <a:srgbClr val="000000"/>
                </a:solidFill>
                <a:latin typeface="Comic Sans MS" pitchFamily="66" charset="0"/>
              </a:rPr>
              <a:t>64</a:t>
            </a:r>
          </a:p>
        </p:txBody>
      </p:sp>
      <p:sp>
        <p:nvSpPr>
          <p:cNvPr id="15" name="Text Box 14"/>
          <p:cNvSpPr txBox="1">
            <a:spLocks noChangeArrowheads="1"/>
          </p:cNvSpPr>
          <p:nvPr/>
        </p:nvSpPr>
        <p:spPr bwMode="auto">
          <a:xfrm>
            <a:off x="5530850" y="4327525"/>
            <a:ext cx="49053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lIns="90000" tIns="46800" rIns="90000" bIns="46800">
            <a:spAutoFit/>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9pPr>
          </a:lstStyle>
          <a:p>
            <a:pPr eaLnBrk="1" hangingPunct="1">
              <a:buFont typeface="Comic Sans MS" pitchFamily="66" charset="0"/>
              <a:buNone/>
            </a:pPr>
            <a:r>
              <a:rPr lang="en-GB" sz="2000">
                <a:solidFill>
                  <a:srgbClr val="000000"/>
                </a:solidFill>
                <a:latin typeface="Comic Sans MS" pitchFamily="66" charset="0"/>
              </a:rPr>
              <a:t>64</a:t>
            </a:r>
          </a:p>
        </p:txBody>
      </p:sp>
      <p:sp>
        <p:nvSpPr>
          <p:cNvPr id="16" name="Text Box 15"/>
          <p:cNvSpPr txBox="1">
            <a:spLocks noChangeArrowheads="1"/>
          </p:cNvSpPr>
          <p:nvPr/>
        </p:nvSpPr>
        <p:spPr bwMode="auto">
          <a:xfrm>
            <a:off x="5073650" y="5622925"/>
            <a:ext cx="49053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lIns="90000" tIns="46800" rIns="90000" bIns="46800">
            <a:spAutoFit/>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9pPr>
          </a:lstStyle>
          <a:p>
            <a:pPr eaLnBrk="1" hangingPunct="1">
              <a:buFont typeface="Comic Sans MS" pitchFamily="66" charset="0"/>
              <a:buNone/>
            </a:pPr>
            <a:r>
              <a:rPr lang="en-GB" sz="2000">
                <a:solidFill>
                  <a:srgbClr val="000000"/>
                </a:solidFill>
                <a:latin typeface="Comic Sans MS" pitchFamily="66" charset="0"/>
              </a:rPr>
              <a:t>56</a:t>
            </a:r>
          </a:p>
        </p:txBody>
      </p:sp>
    </p:spTree>
    <p:extLst>
      <p:ext uri="{BB962C8B-B14F-4D97-AF65-F5344CB8AC3E}">
        <p14:creationId xmlns:p14="http://schemas.microsoft.com/office/powerpoint/2010/main" val="102622304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DES History</a:t>
            </a:r>
          </a:p>
        </p:txBody>
      </p:sp>
      <p:sp>
        <p:nvSpPr>
          <p:cNvPr id="3" name="Slide Number Placeholder 2"/>
          <p:cNvSpPr>
            <a:spLocks noGrp="1"/>
          </p:cNvSpPr>
          <p:nvPr>
            <p:ph type="sldNum" sz="quarter" idx="12"/>
          </p:nvPr>
        </p:nvSpPr>
        <p:spPr/>
        <p:txBody>
          <a:bodyPr/>
          <a:lstStyle/>
          <a:p>
            <a:fld id="{B6F15528-21DE-4FAA-801E-634DDDAF4B2B}" type="slidenum">
              <a:rPr lang="en-US" smtClean="0"/>
              <a:pPr/>
              <a:t>18</a:t>
            </a:fld>
            <a:endParaRPr lang="en-US"/>
          </a:p>
        </p:txBody>
      </p:sp>
      <p:sp>
        <p:nvSpPr>
          <p:cNvPr id="4" name="Content Placeholder 3"/>
          <p:cNvSpPr>
            <a:spLocks noGrp="1"/>
          </p:cNvSpPr>
          <p:nvPr>
            <p:ph sz="quarter" idx="1"/>
          </p:nvPr>
        </p:nvSpPr>
        <p:spPr/>
        <p:txBody>
          <a:bodyPr/>
          <a:lstStyle/>
          <a:p>
            <a:pPr>
              <a:lnSpc>
                <a:spcPct val="90000"/>
              </a:lnSpc>
            </a:pPr>
            <a:r>
              <a:rPr lang="en-US" sz="2800" dirty="0"/>
              <a:t>IBM developed Lucifer cipher</a:t>
            </a:r>
          </a:p>
          <a:p>
            <a:pPr lvl="1">
              <a:lnSpc>
                <a:spcPct val="90000"/>
              </a:lnSpc>
            </a:pPr>
            <a:r>
              <a:rPr lang="en-US" sz="2800" dirty="0"/>
              <a:t>by team led by </a:t>
            </a:r>
            <a:r>
              <a:rPr lang="en-US" sz="2800" dirty="0" err="1"/>
              <a:t>Feistel</a:t>
            </a:r>
            <a:r>
              <a:rPr lang="en-US" sz="2800" dirty="0"/>
              <a:t> in late 60’s</a:t>
            </a:r>
          </a:p>
          <a:p>
            <a:pPr lvl="1">
              <a:lnSpc>
                <a:spcPct val="90000"/>
              </a:lnSpc>
            </a:pPr>
            <a:r>
              <a:rPr lang="en-US" sz="2800" dirty="0"/>
              <a:t>used 64-bit data blocks with 128-bit key</a:t>
            </a:r>
          </a:p>
          <a:p>
            <a:pPr>
              <a:lnSpc>
                <a:spcPct val="90000"/>
              </a:lnSpc>
            </a:pPr>
            <a:r>
              <a:rPr lang="en-US" sz="2800" dirty="0"/>
              <a:t>Then redeveloped as a commercial cipher with input from NSA and others</a:t>
            </a:r>
            <a:endParaRPr lang="en-AU" sz="2800" dirty="0"/>
          </a:p>
          <a:p>
            <a:pPr>
              <a:lnSpc>
                <a:spcPct val="90000"/>
              </a:lnSpc>
            </a:pPr>
            <a:r>
              <a:rPr lang="en-US" sz="2800" dirty="0"/>
              <a:t>In 1973 NBS issued request for proposals for a national cipher standard</a:t>
            </a:r>
          </a:p>
          <a:p>
            <a:pPr>
              <a:lnSpc>
                <a:spcPct val="90000"/>
              </a:lnSpc>
            </a:pPr>
            <a:r>
              <a:rPr lang="en-US" sz="2800" dirty="0"/>
              <a:t>IBM submitted their revised Lucifer which was eventually accepted as the DES</a:t>
            </a:r>
          </a:p>
          <a:p>
            <a:endParaRPr lang="en-US" dirty="0"/>
          </a:p>
        </p:txBody>
      </p:sp>
    </p:spTree>
    <p:extLst>
      <p:ext uri="{BB962C8B-B14F-4D97-AF65-F5344CB8AC3E}">
        <p14:creationId xmlns:p14="http://schemas.microsoft.com/office/powerpoint/2010/main" val="102622304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DES Design Controversy</a:t>
            </a:r>
            <a:endParaRPr lang="en-US" dirty="0"/>
          </a:p>
        </p:txBody>
      </p:sp>
      <p:sp>
        <p:nvSpPr>
          <p:cNvPr id="3" name="Slide Number Placeholder 2"/>
          <p:cNvSpPr>
            <a:spLocks noGrp="1"/>
          </p:cNvSpPr>
          <p:nvPr>
            <p:ph type="sldNum" sz="quarter" idx="12"/>
          </p:nvPr>
        </p:nvSpPr>
        <p:spPr/>
        <p:txBody>
          <a:bodyPr/>
          <a:lstStyle/>
          <a:p>
            <a:fld id="{B6F15528-21DE-4FAA-801E-634DDDAF4B2B}" type="slidenum">
              <a:rPr lang="en-US" smtClean="0"/>
              <a:pPr/>
              <a:t>19</a:t>
            </a:fld>
            <a:endParaRPr lang="en-US"/>
          </a:p>
        </p:txBody>
      </p:sp>
      <p:sp>
        <p:nvSpPr>
          <p:cNvPr id="4" name="Content Placeholder 3"/>
          <p:cNvSpPr>
            <a:spLocks noGrp="1"/>
          </p:cNvSpPr>
          <p:nvPr>
            <p:ph sz="quarter" idx="1"/>
          </p:nvPr>
        </p:nvSpPr>
        <p:spPr/>
        <p:txBody>
          <a:bodyPr/>
          <a:lstStyle/>
          <a:p>
            <a:pPr>
              <a:lnSpc>
                <a:spcPct val="90000"/>
              </a:lnSpc>
            </a:pPr>
            <a:r>
              <a:rPr lang="en-AU" sz="2800" dirty="0"/>
              <a:t>Although DES standard is public</a:t>
            </a:r>
          </a:p>
          <a:p>
            <a:pPr>
              <a:lnSpc>
                <a:spcPct val="90000"/>
              </a:lnSpc>
            </a:pPr>
            <a:r>
              <a:rPr lang="en-AU" sz="2800" dirty="0"/>
              <a:t>Was considerable controversy over design </a:t>
            </a:r>
          </a:p>
          <a:p>
            <a:pPr lvl="1">
              <a:lnSpc>
                <a:spcPct val="90000"/>
              </a:lnSpc>
            </a:pPr>
            <a:r>
              <a:rPr lang="en-AU" sz="2800" dirty="0"/>
              <a:t>in choice of 56-bit key (</a:t>
            </a:r>
            <a:r>
              <a:rPr lang="en-AU" sz="2800" dirty="0" err="1"/>
              <a:t>vs</a:t>
            </a:r>
            <a:r>
              <a:rPr lang="en-AU" sz="2800" dirty="0"/>
              <a:t> Lucifer 128-bit)</a:t>
            </a:r>
          </a:p>
          <a:p>
            <a:pPr lvl="1">
              <a:lnSpc>
                <a:spcPct val="90000"/>
              </a:lnSpc>
            </a:pPr>
            <a:r>
              <a:rPr lang="en-AU" sz="2800" dirty="0"/>
              <a:t>and because design criteria were classified! (</a:t>
            </a:r>
            <a:r>
              <a:rPr lang="en-AU" sz="2000" dirty="0"/>
              <a:t>Totally against </a:t>
            </a:r>
            <a:r>
              <a:rPr lang="en-GB" sz="2000" dirty="0" err="1"/>
              <a:t>Kerckhoff’s</a:t>
            </a:r>
            <a:r>
              <a:rPr lang="en-GB" sz="2000" dirty="0"/>
              <a:t> principle</a:t>
            </a:r>
            <a:r>
              <a:rPr lang="en-AU" sz="2800" dirty="0"/>
              <a:t>) </a:t>
            </a:r>
          </a:p>
          <a:p>
            <a:pPr>
              <a:lnSpc>
                <a:spcPct val="90000"/>
              </a:lnSpc>
            </a:pPr>
            <a:r>
              <a:rPr lang="en-US" sz="2800" dirty="0"/>
              <a:t>Subsequent events and public analysis show in fact design was appropriate</a:t>
            </a:r>
          </a:p>
          <a:p>
            <a:pPr>
              <a:lnSpc>
                <a:spcPct val="90000"/>
              </a:lnSpc>
            </a:pPr>
            <a:r>
              <a:rPr lang="en-US" sz="2800" dirty="0"/>
              <a:t>Use of DES has flourished</a:t>
            </a:r>
          </a:p>
          <a:p>
            <a:pPr lvl="1">
              <a:lnSpc>
                <a:spcPct val="90000"/>
              </a:lnSpc>
            </a:pPr>
            <a:r>
              <a:rPr lang="en-US" sz="2800" dirty="0"/>
              <a:t>especially in financial applications</a:t>
            </a:r>
          </a:p>
          <a:p>
            <a:pPr lvl="1">
              <a:lnSpc>
                <a:spcPct val="90000"/>
              </a:lnSpc>
            </a:pPr>
            <a:r>
              <a:rPr lang="en-AU" sz="2800" dirty="0"/>
              <a:t>still </a:t>
            </a:r>
            <a:r>
              <a:rPr lang="en-AU" sz="2800" dirty="0" smtClean="0"/>
              <a:t>standardized </a:t>
            </a:r>
            <a:r>
              <a:rPr lang="en-AU" sz="2800" dirty="0"/>
              <a:t>for legacy application </a:t>
            </a:r>
            <a:r>
              <a:rPr lang="en-AU" sz="2800" dirty="0" smtClean="0"/>
              <a:t>use</a:t>
            </a:r>
            <a:endParaRPr lang="en-AU" sz="2800" dirty="0"/>
          </a:p>
        </p:txBody>
      </p:sp>
    </p:spTree>
    <p:extLst>
      <p:ext uri="{BB962C8B-B14F-4D97-AF65-F5344CB8AC3E}">
        <p14:creationId xmlns:p14="http://schemas.microsoft.com/office/powerpoint/2010/main" val="102622304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Slide Number Placeholder 2"/>
          <p:cNvSpPr>
            <a:spLocks noGrp="1"/>
          </p:cNvSpPr>
          <p:nvPr>
            <p:ph type="sldNum" sz="quarter" idx="12"/>
          </p:nvPr>
        </p:nvSpPr>
        <p:spPr/>
        <p:txBody>
          <a:bodyPr/>
          <a:lstStyle/>
          <a:p>
            <a:fld id="{B6F15528-21DE-4FAA-801E-634DDDAF4B2B}" type="slidenum">
              <a:rPr lang="en-US" smtClean="0"/>
              <a:pPr/>
              <a:t>2</a:t>
            </a:fld>
            <a:endParaRPr lang="en-US"/>
          </a:p>
        </p:txBody>
      </p:sp>
      <p:sp>
        <p:nvSpPr>
          <p:cNvPr id="4" name="Content Placeholder 3"/>
          <p:cNvSpPr>
            <a:spLocks noGrp="1"/>
          </p:cNvSpPr>
          <p:nvPr>
            <p:ph sz="quarter" idx="1"/>
          </p:nvPr>
        </p:nvSpPr>
        <p:spPr/>
        <p:txBody>
          <a:bodyPr>
            <a:normAutofit fontScale="85000" lnSpcReduction="20000"/>
          </a:bodyPr>
          <a:lstStyle/>
          <a:p>
            <a:pP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800" dirty="0" smtClean="0"/>
              <a:t>Last Week</a:t>
            </a:r>
          </a:p>
          <a:p>
            <a:pPr lvl="1">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500" dirty="0" smtClean="0"/>
              <a:t>Why </a:t>
            </a:r>
            <a:r>
              <a:rPr lang="en-GB" sz="2500" dirty="0"/>
              <a:t>encryption?</a:t>
            </a:r>
          </a:p>
          <a:p>
            <a:pPr lvl="2">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500" dirty="0"/>
              <a:t>Provides protection</a:t>
            </a:r>
          </a:p>
          <a:p>
            <a:pPr lvl="2">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500" dirty="0"/>
              <a:t>Security services - confidentiality, authentication, integrity, non-repudiation</a:t>
            </a:r>
          </a:p>
          <a:p>
            <a:pPr lvl="1">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500" dirty="0"/>
              <a:t>Cryptography</a:t>
            </a:r>
          </a:p>
          <a:p>
            <a:pPr lvl="2">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500" dirty="0"/>
              <a:t>Shift Cipher (e.g. </a:t>
            </a:r>
            <a:r>
              <a:rPr lang="en-US" sz="2500" dirty="0"/>
              <a:t>Caesar or Affine Cipher</a:t>
            </a:r>
            <a:r>
              <a:rPr lang="en-GB" sz="2500" dirty="0"/>
              <a:t>)</a:t>
            </a:r>
          </a:p>
          <a:p>
            <a:pPr lvl="2">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500" dirty="0"/>
              <a:t>Substitution Cipher (e.g. </a:t>
            </a:r>
            <a:r>
              <a:rPr lang="en-AU" sz="2500" dirty="0" err="1"/>
              <a:t>Vigenère</a:t>
            </a:r>
            <a:r>
              <a:rPr lang="en-AU" sz="2500" dirty="0"/>
              <a:t> </a:t>
            </a:r>
            <a:r>
              <a:rPr lang="en-GB" sz="2500" dirty="0"/>
              <a:t>)</a:t>
            </a:r>
          </a:p>
          <a:p>
            <a:pPr lvl="2">
              <a:tabLst>
                <a:tab pos="911225" algn="l"/>
                <a:tab pos="1825625" algn="l"/>
                <a:tab pos="2740025" algn="l"/>
                <a:tab pos="3654425" algn="l"/>
                <a:tab pos="4568825" algn="l"/>
                <a:tab pos="5483225" algn="l"/>
                <a:tab pos="6397625" algn="l"/>
                <a:tab pos="7312025" algn="l"/>
                <a:tab pos="8226425" algn="l"/>
                <a:tab pos="9140825" algn="l"/>
                <a:tab pos="10055225" algn="l"/>
              </a:tabLst>
            </a:pPr>
            <a:r>
              <a:rPr lang="en-AU" sz="2500" dirty="0"/>
              <a:t>Transposition </a:t>
            </a:r>
            <a:r>
              <a:rPr lang="en-GB" sz="2500" dirty="0"/>
              <a:t>/ Permutation Cipher</a:t>
            </a:r>
          </a:p>
          <a:p>
            <a:pPr lvl="2">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500" dirty="0"/>
              <a:t>Product Cipher </a:t>
            </a:r>
            <a:endParaRPr lang="en-GB" sz="2500" dirty="0" smtClean="0"/>
          </a:p>
          <a:p>
            <a:pP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3100" dirty="0" smtClean="0"/>
              <a:t>This week</a:t>
            </a:r>
          </a:p>
          <a:p>
            <a:pPr lvl="1">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800" dirty="0" smtClean="0"/>
              <a:t>Block vs. Stream Cipher</a:t>
            </a:r>
          </a:p>
          <a:p>
            <a:pPr lvl="1">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800" dirty="0"/>
              <a:t>Modern Conventional </a:t>
            </a:r>
            <a:r>
              <a:rPr lang="en-GB" sz="2800" dirty="0" smtClean="0"/>
              <a:t>Encryption</a:t>
            </a:r>
          </a:p>
          <a:p>
            <a:pPr lvl="2">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500" dirty="0" smtClean="0"/>
              <a:t>DES, AES</a:t>
            </a:r>
            <a:endParaRPr lang="en-GB" sz="2500" dirty="0"/>
          </a:p>
          <a:p>
            <a:pPr lvl="1"/>
            <a:endParaRPr lang="en-US" dirty="0"/>
          </a:p>
        </p:txBody>
      </p:sp>
    </p:spTree>
    <p:extLst>
      <p:ext uri="{BB962C8B-B14F-4D97-AF65-F5344CB8AC3E}">
        <p14:creationId xmlns:p14="http://schemas.microsoft.com/office/powerpoint/2010/main" val="268111865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DES Encryption Overview</a:t>
            </a:r>
          </a:p>
        </p:txBody>
      </p:sp>
      <p:sp>
        <p:nvSpPr>
          <p:cNvPr id="3" name="Slide Number Placeholder 2"/>
          <p:cNvSpPr>
            <a:spLocks noGrp="1"/>
          </p:cNvSpPr>
          <p:nvPr>
            <p:ph type="sldNum" sz="quarter" idx="12"/>
          </p:nvPr>
        </p:nvSpPr>
        <p:spPr/>
        <p:txBody>
          <a:bodyPr/>
          <a:lstStyle/>
          <a:p>
            <a:fld id="{B6F15528-21DE-4FAA-801E-634DDDAF4B2B}" type="slidenum">
              <a:rPr lang="en-US" smtClean="0"/>
              <a:pPr/>
              <a:t>20</a:t>
            </a:fld>
            <a:endParaRPr lang="en-US"/>
          </a:p>
        </p:txBody>
      </p:sp>
      <p:sp>
        <p:nvSpPr>
          <p:cNvPr id="4" name="Content Placeholder 3"/>
          <p:cNvSpPr>
            <a:spLocks noGrp="1"/>
          </p:cNvSpPr>
          <p:nvPr>
            <p:ph sz="quarter" idx="1"/>
          </p:nvPr>
        </p:nvSpPr>
        <p:spPr/>
        <p:txBody>
          <a:bodyPr/>
          <a:lstStyle/>
          <a:p>
            <a:endParaRPr lang="en-US"/>
          </a:p>
        </p:txBody>
      </p:sp>
      <p:pic>
        <p:nvPicPr>
          <p:cNvPr id="5" name="Picture 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57400" y="1219200"/>
            <a:ext cx="4559808"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2622304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DES Encryption Overview</a:t>
            </a:r>
            <a:endParaRPr lang="en-US" dirty="0"/>
          </a:p>
        </p:txBody>
      </p:sp>
      <p:sp>
        <p:nvSpPr>
          <p:cNvPr id="3" name="Slide Number Placeholder 2"/>
          <p:cNvSpPr>
            <a:spLocks noGrp="1"/>
          </p:cNvSpPr>
          <p:nvPr>
            <p:ph type="sldNum" sz="quarter" idx="12"/>
          </p:nvPr>
        </p:nvSpPr>
        <p:spPr/>
        <p:txBody>
          <a:bodyPr/>
          <a:lstStyle/>
          <a:p>
            <a:fld id="{B6F15528-21DE-4FAA-801E-634DDDAF4B2B}" type="slidenum">
              <a:rPr lang="en-US" smtClean="0"/>
              <a:pPr/>
              <a:t>21</a:t>
            </a:fld>
            <a:endParaRPr lang="en-US"/>
          </a:p>
        </p:txBody>
      </p:sp>
      <p:sp>
        <p:nvSpPr>
          <p:cNvPr id="4" name="Content Placeholder 3"/>
          <p:cNvSpPr>
            <a:spLocks noGrp="1"/>
          </p:cNvSpPr>
          <p:nvPr>
            <p:ph sz="quarter" idx="1"/>
          </p:nvPr>
        </p:nvSpPr>
        <p:spPr/>
        <p:txBody>
          <a:bodyPr/>
          <a:lstStyle/>
          <a:p>
            <a:endParaRPr lang="en-US"/>
          </a:p>
        </p:txBody>
      </p:sp>
      <p:grpSp>
        <p:nvGrpSpPr>
          <p:cNvPr id="5" name="Group 3"/>
          <p:cNvGrpSpPr>
            <a:grpSpLocks/>
          </p:cNvGrpSpPr>
          <p:nvPr/>
        </p:nvGrpSpPr>
        <p:grpSpPr bwMode="auto">
          <a:xfrm>
            <a:off x="838200" y="1028700"/>
            <a:ext cx="2590800" cy="1258888"/>
            <a:chOff x="528" y="648"/>
            <a:chExt cx="1632" cy="793"/>
          </a:xfrm>
        </p:grpSpPr>
        <p:sp>
          <p:nvSpPr>
            <p:cNvPr id="6" name="Rectangle 4"/>
            <p:cNvSpPr>
              <a:spLocks noChangeArrowheads="1"/>
            </p:cNvSpPr>
            <p:nvPr/>
          </p:nvSpPr>
          <p:spPr bwMode="auto">
            <a:xfrm>
              <a:off x="528" y="1153"/>
              <a:ext cx="1632" cy="288"/>
            </a:xfrm>
            <a:prstGeom prst="rect">
              <a:avLst/>
            </a:prstGeom>
            <a:solidFill>
              <a:srgbClr val="FFFFFF"/>
            </a:solidFill>
            <a:ln w="9525">
              <a:miter lim="800000"/>
              <a:headEnd/>
              <a:tailEnd/>
            </a:ln>
            <a:scene3d>
              <a:camera prst="legacyObliqueTopRight"/>
              <a:lightRig rig="legacyFlat3" dir="b"/>
            </a:scene3d>
            <a:sp3d extrusionH="430200" prstMaterial="legacyMatte">
              <a:bevelT w="13500" h="13500" prst="angle"/>
              <a:bevelB w="13500" h="13500" prst="angle"/>
              <a:extrusionClr>
                <a:srgbClr val="FFFFFF"/>
              </a:extrusionClr>
            </a:sp3d>
          </p:spPr>
          <p:txBody>
            <a:bodyPr wrap="none" lIns="90000" tIns="46800" rIns="90000" bIns="46800" anchor="ctr">
              <a:flatTx/>
            </a:bodyPr>
            <a:lstStyle/>
            <a:p>
              <a:pPr algn="ctr" defTabSz="457200" eaLnBrk="0" hangingPunct="0">
                <a:buClr>
                  <a:srgbClr val="000000"/>
                </a:buClr>
                <a:buSzPct val="100000"/>
                <a:buFont typeface="Arial" pitchFamily="34"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solidFill>
                    <a:srgbClr val="000000"/>
                  </a:solidFill>
                </a:rPr>
                <a:t>Initial Permutation</a:t>
              </a:r>
            </a:p>
          </p:txBody>
        </p:sp>
        <p:sp>
          <p:nvSpPr>
            <p:cNvPr id="7" name="Line 5"/>
            <p:cNvSpPr>
              <a:spLocks noChangeShapeType="1"/>
            </p:cNvSpPr>
            <p:nvPr/>
          </p:nvSpPr>
          <p:spPr bwMode="auto">
            <a:xfrm>
              <a:off x="1344" y="721"/>
              <a:ext cx="1" cy="384"/>
            </a:xfrm>
            <a:prstGeom prst="line">
              <a:avLst/>
            </a:prstGeom>
            <a:noFill/>
            <a:ln w="9360">
              <a:solidFill>
                <a:srgbClr val="000000"/>
              </a:solidFill>
              <a:miter lim="800000"/>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8" name="Line 6"/>
            <p:cNvSpPr>
              <a:spLocks noChangeShapeType="1"/>
            </p:cNvSpPr>
            <p:nvPr/>
          </p:nvSpPr>
          <p:spPr bwMode="auto">
            <a:xfrm flipH="1">
              <a:off x="1295" y="913"/>
              <a:ext cx="98" cy="48"/>
            </a:xfrm>
            <a:prstGeom prst="line">
              <a:avLst/>
            </a:prstGeom>
            <a:noFill/>
            <a:ln w="936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9" name="Text Box 7"/>
            <p:cNvSpPr txBox="1">
              <a:spLocks noChangeArrowheads="1"/>
            </p:cNvSpPr>
            <p:nvPr/>
          </p:nvSpPr>
          <p:spPr bwMode="auto">
            <a:xfrm>
              <a:off x="1383" y="824"/>
              <a:ext cx="239"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lIns="90000" tIns="46800" rIns="90000" bIns="46800">
              <a:spAutoFit/>
            </a:bodyPr>
            <a:lstStyle>
              <a:lvl1pPr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1pPr>
              <a:lvl2pPr marL="742950" indent="-285750"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2pPr>
              <a:lvl3pPr marL="1143000" indent="-228600"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3pPr>
              <a:lvl4pPr marL="1600200" indent="-228600"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4pPr>
              <a:lvl5pPr marL="2057400" indent="-228600"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5pPr>
              <a:lvl6pPr marL="25146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6pPr>
              <a:lvl7pPr marL="29718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7pPr>
              <a:lvl8pPr marL="34290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8pPr>
              <a:lvl9pPr marL="38862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9pPr>
            </a:lstStyle>
            <a:p>
              <a:pPr>
                <a:buClr>
                  <a:srgbClr val="000000"/>
                </a:buClr>
                <a:buSzPct val="100000"/>
                <a:buFont typeface="Arial" pitchFamily="34" charset="0"/>
                <a:buNone/>
              </a:pPr>
              <a:r>
                <a:rPr lang="en-GB" sz="1400">
                  <a:solidFill>
                    <a:srgbClr val="000000"/>
                  </a:solidFill>
                </a:rPr>
                <a:t>64</a:t>
              </a:r>
            </a:p>
          </p:txBody>
        </p:sp>
        <p:sp>
          <p:nvSpPr>
            <p:cNvPr id="10" name="Text Box 8"/>
            <p:cNvSpPr txBox="1">
              <a:spLocks noChangeArrowheads="1"/>
            </p:cNvSpPr>
            <p:nvPr/>
          </p:nvSpPr>
          <p:spPr bwMode="auto">
            <a:xfrm>
              <a:off x="1143" y="648"/>
              <a:ext cx="186"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lIns="90000" tIns="46800" rIns="90000" bIns="46800">
              <a:spAutoFit/>
            </a:bodyPr>
            <a:lstStyle>
              <a:lvl1pPr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1pPr>
              <a:lvl2pPr marL="742950" indent="-285750"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2pPr>
              <a:lvl3pPr marL="1143000" indent="-228600"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3pPr>
              <a:lvl4pPr marL="1600200" indent="-228600"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4pPr>
              <a:lvl5pPr marL="2057400" indent="-228600"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5pPr>
              <a:lvl6pPr marL="25146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6pPr>
              <a:lvl7pPr marL="29718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7pPr>
              <a:lvl8pPr marL="34290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8pPr>
              <a:lvl9pPr marL="38862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9pPr>
            </a:lstStyle>
            <a:p>
              <a:pPr>
                <a:buClr>
                  <a:srgbClr val="000000"/>
                </a:buClr>
                <a:buSzPct val="100000"/>
                <a:buFont typeface="Arial" pitchFamily="34" charset="0"/>
                <a:buNone/>
              </a:pPr>
              <a:r>
                <a:rPr lang="en-GB" i="1">
                  <a:solidFill>
                    <a:srgbClr val="000000"/>
                  </a:solidFill>
                </a:rPr>
                <a:t>x</a:t>
              </a:r>
            </a:p>
          </p:txBody>
        </p:sp>
      </p:grpSp>
      <p:grpSp>
        <p:nvGrpSpPr>
          <p:cNvPr id="11" name="Group 9"/>
          <p:cNvGrpSpPr>
            <a:grpSpLocks/>
          </p:cNvGrpSpPr>
          <p:nvPr/>
        </p:nvGrpSpPr>
        <p:grpSpPr bwMode="auto">
          <a:xfrm>
            <a:off x="838200" y="2171700"/>
            <a:ext cx="2590800" cy="1258888"/>
            <a:chOff x="528" y="1368"/>
            <a:chExt cx="1632" cy="793"/>
          </a:xfrm>
        </p:grpSpPr>
        <p:sp>
          <p:nvSpPr>
            <p:cNvPr id="12" name="Rectangle 10"/>
            <p:cNvSpPr>
              <a:spLocks noChangeArrowheads="1"/>
            </p:cNvSpPr>
            <p:nvPr/>
          </p:nvSpPr>
          <p:spPr bwMode="auto">
            <a:xfrm>
              <a:off x="528" y="1873"/>
              <a:ext cx="1632" cy="288"/>
            </a:xfrm>
            <a:prstGeom prst="rect">
              <a:avLst/>
            </a:prstGeom>
            <a:solidFill>
              <a:srgbClr val="99FF99"/>
            </a:solidFill>
            <a:ln w="9525">
              <a:miter lim="800000"/>
              <a:headEnd/>
              <a:tailEnd/>
            </a:ln>
            <a:scene3d>
              <a:camera prst="legacyObliqueTopRight"/>
              <a:lightRig rig="legacyFlat3" dir="b"/>
            </a:scene3d>
            <a:sp3d extrusionH="430200" prstMaterial="legacyMatte">
              <a:bevelT w="13500" h="13500" prst="angle"/>
              <a:bevelB w="13500" h="13500" prst="angle"/>
              <a:extrusionClr>
                <a:srgbClr val="99FF99"/>
              </a:extrusionClr>
            </a:sp3d>
          </p:spPr>
          <p:txBody>
            <a:bodyPr wrap="none" lIns="90000" tIns="46800" rIns="90000" bIns="46800" anchor="ctr">
              <a:flatTx/>
            </a:bodyPr>
            <a:lstStyle/>
            <a:p>
              <a:pPr algn="ctr" defTabSz="457200" eaLnBrk="0" hangingPunct="0">
                <a:buClr>
                  <a:srgbClr val="000000"/>
                </a:buClr>
                <a:buSzPct val="100000"/>
                <a:buFont typeface="Arial" pitchFamily="34"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solidFill>
                    <a:srgbClr val="000000"/>
                  </a:solidFill>
                </a:rPr>
                <a:t>Round 1</a:t>
              </a:r>
            </a:p>
          </p:txBody>
        </p:sp>
        <p:sp>
          <p:nvSpPr>
            <p:cNvPr id="13" name="Line 11"/>
            <p:cNvSpPr>
              <a:spLocks noChangeShapeType="1"/>
            </p:cNvSpPr>
            <p:nvPr/>
          </p:nvSpPr>
          <p:spPr bwMode="auto">
            <a:xfrm>
              <a:off x="1344" y="1441"/>
              <a:ext cx="1" cy="384"/>
            </a:xfrm>
            <a:prstGeom prst="line">
              <a:avLst/>
            </a:prstGeom>
            <a:noFill/>
            <a:ln w="9360">
              <a:solidFill>
                <a:srgbClr val="000000"/>
              </a:solidFill>
              <a:miter lim="800000"/>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4" name="Line 12"/>
            <p:cNvSpPr>
              <a:spLocks noChangeShapeType="1"/>
            </p:cNvSpPr>
            <p:nvPr/>
          </p:nvSpPr>
          <p:spPr bwMode="auto">
            <a:xfrm flipH="1">
              <a:off x="1295" y="1633"/>
              <a:ext cx="98" cy="48"/>
            </a:xfrm>
            <a:prstGeom prst="line">
              <a:avLst/>
            </a:prstGeom>
            <a:noFill/>
            <a:ln w="936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15" name="Text Box 13"/>
            <p:cNvSpPr txBox="1">
              <a:spLocks noChangeArrowheads="1"/>
            </p:cNvSpPr>
            <p:nvPr/>
          </p:nvSpPr>
          <p:spPr bwMode="auto">
            <a:xfrm>
              <a:off x="1383" y="1544"/>
              <a:ext cx="239"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lIns="90000" tIns="46800" rIns="90000" bIns="46800">
              <a:spAutoFit/>
            </a:bodyPr>
            <a:lstStyle>
              <a:lvl1pPr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1pPr>
              <a:lvl2pPr marL="742950" indent="-285750"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2pPr>
              <a:lvl3pPr marL="1143000" indent="-228600"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3pPr>
              <a:lvl4pPr marL="1600200" indent="-228600"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4pPr>
              <a:lvl5pPr marL="2057400" indent="-228600"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5pPr>
              <a:lvl6pPr marL="25146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6pPr>
              <a:lvl7pPr marL="29718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7pPr>
              <a:lvl8pPr marL="34290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8pPr>
              <a:lvl9pPr marL="38862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9pPr>
            </a:lstStyle>
            <a:p>
              <a:pPr>
                <a:buClr>
                  <a:srgbClr val="000000"/>
                </a:buClr>
                <a:buSzPct val="100000"/>
                <a:buFont typeface="Arial" pitchFamily="34" charset="0"/>
                <a:buNone/>
              </a:pPr>
              <a:r>
                <a:rPr lang="en-GB" sz="1400">
                  <a:solidFill>
                    <a:srgbClr val="000000"/>
                  </a:solidFill>
                </a:rPr>
                <a:t>64</a:t>
              </a:r>
            </a:p>
          </p:txBody>
        </p:sp>
        <p:sp>
          <p:nvSpPr>
            <p:cNvPr id="16" name="Text Box 14"/>
            <p:cNvSpPr txBox="1">
              <a:spLocks noChangeArrowheads="1"/>
            </p:cNvSpPr>
            <p:nvPr/>
          </p:nvSpPr>
          <p:spPr bwMode="auto">
            <a:xfrm>
              <a:off x="1142" y="1368"/>
              <a:ext cx="116"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endParaRPr lang="en-US"/>
            </a:p>
          </p:txBody>
        </p:sp>
      </p:grpSp>
      <p:grpSp>
        <p:nvGrpSpPr>
          <p:cNvPr id="17" name="Group 15"/>
          <p:cNvGrpSpPr>
            <a:grpSpLocks/>
          </p:cNvGrpSpPr>
          <p:nvPr/>
        </p:nvGrpSpPr>
        <p:grpSpPr bwMode="auto">
          <a:xfrm>
            <a:off x="4648200" y="2211388"/>
            <a:ext cx="1677988" cy="3846512"/>
            <a:chOff x="2928" y="1393"/>
            <a:chExt cx="1057" cy="2423"/>
          </a:xfrm>
        </p:grpSpPr>
        <p:sp>
          <p:nvSpPr>
            <p:cNvPr id="18" name="Rectangle 16"/>
            <p:cNvSpPr>
              <a:spLocks noChangeArrowheads="1"/>
            </p:cNvSpPr>
            <p:nvPr/>
          </p:nvSpPr>
          <p:spPr bwMode="auto">
            <a:xfrm>
              <a:off x="2928" y="1393"/>
              <a:ext cx="336" cy="2423"/>
            </a:xfrm>
            <a:prstGeom prst="rect">
              <a:avLst/>
            </a:prstGeom>
            <a:solidFill>
              <a:srgbClr val="FF9900"/>
            </a:solidFill>
            <a:ln w="9525">
              <a:miter lim="800000"/>
              <a:headEnd/>
              <a:tailEnd/>
            </a:ln>
            <a:scene3d>
              <a:camera prst="legacyObliqueTopRight"/>
              <a:lightRig rig="legacyFlat3" dir="b"/>
            </a:scene3d>
            <a:sp3d extrusionH="430200" prstMaterial="legacyMatte">
              <a:bevelT w="13500" h="13500" prst="angle"/>
              <a:bevelB w="13500" h="13500" prst="angle"/>
              <a:extrusionClr>
                <a:srgbClr val="FF9900"/>
              </a:extrusionClr>
            </a:sp3d>
          </p:spPr>
          <p:txBody>
            <a:bodyPr vert="eaVert" wrap="none" lIns="90000" tIns="46800" rIns="90000" bIns="46800" anchor="ctr">
              <a:flatTx/>
            </a:bodyPr>
            <a:lstStyle/>
            <a:p>
              <a:pPr algn="ctr" defTabSz="457200" eaLnBrk="0" hangingPunct="0">
                <a:buClr>
                  <a:srgbClr val="000000"/>
                </a:buClr>
                <a:buSzPct val="100000"/>
                <a:buFont typeface="Arial" pitchFamily="34"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solidFill>
                    <a:srgbClr val="000000"/>
                  </a:solidFill>
                </a:rPr>
                <a:t>Key</a:t>
              </a:r>
            </a:p>
            <a:p>
              <a:pPr algn="ctr" defTabSz="457200" eaLnBrk="0" hangingPunct="0">
                <a:buClr>
                  <a:srgbClr val="000000"/>
                </a:buClr>
                <a:buSzPct val="100000"/>
                <a:buFont typeface="Arial" pitchFamily="34"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solidFill>
                    <a:srgbClr val="000000"/>
                  </a:solidFill>
                </a:rPr>
                <a:t>Schedule</a:t>
              </a:r>
            </a:p>
          </p:txBody>
        </p:sp>
        <p:sp>
          <p:nvSpPr>
            <p:cNvPr id="19" name="Line 17"/>
            <p:cNvSpPr>
              <a:spLocks noChangeShapeType="1"/>
            </p:cNvSpPr>
            <p:nvPr/>
          </p:nvSpPr>
          <p:spPr bwMode="auto">
            <a:xfrm flipH="1">
              <a:off x="3311" y="2524"/>
              <a:ext cx="674" cy="1"/>
            </a:xfrm>
            <a:prstGeom prst="line">
              <a:avLst/>
            </a:prstGeom>
            <a:noFill/>
            <a:ln w="9360">
              <a:solidFill>
                <a:srgbClr val="000000"/>
              </a:solidFill>
              <a:miter lim="800000"/>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0" name="Line 18"/>
            <p:cNvSpPr>
              <a:spLocks noChangeShapeType="1"/>
            </p:cNvSpPr>
            <p:nvPr/>
          </p:nvSpPr>
          <p:spPr bwMode="auto">
            <a:xfrm flipH="1">
              <a:off x="3599" y="2416"/>
              <a:ext cx="98" cy="161"/>
            </a:xfrm>
            <a:prstGeom prst="line">
              <a:avLst/>
            </a:prstGeom>
            <a:noFill/>
            <a:ln w="936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21" name="Text Box 19"/>
            <p:cNvSpPr txBox="1">
              <a:spLocks noChangeArrowheads="1"/>
            </p:cNvSpPr>
            <p:nvPr/>
          </p:nvSpPr>
          <p:spPr bwMode="auto">
            <a:xfrm>
              <a:off x="3639" y="2262"/>
              <a:ext cx="239"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lIns="90000" tIns="46800" rIns="90000" bIns="46800">
              <a:spAutoFit/>
            </a:bodyPr>
            <a:lstStyle>
              <a:lvl1pPr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1pPr>
              <a:lvl2pPr marL="742950" indent="-285750"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2pPr>
              <a:lvl3pPr marL="1143000" indent="-228600"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3pPr>
              <a:lvl4pPr marL="1600200" indent="-228600"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4pPr>
              <a:lvl5pPr marL="2057400" indent="-228600"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5pPr>
              <a:lvl6pPr marL="25146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6pPr>
              <a:lvl7pPr marL="29718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7pPr>
              <a:lvl8pPr marL="34290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8pPr>
              <a:lvl9pPr marL="38862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9pPr>
            </a:lstStyle>
            <a:p>
              <a:pPr>
                <a:buClr>
                  <a:srgbClr val="000000"/>
                </a:buClr>
                <a:buSzPct val="100000"/>
                <a:buFont typeface="Arial" pitchFamily="34" charset="0"/>
                <a:buNone/>
              </a:pPr>
              <a:r>
                <a:rPr lang="en-GB" sz="1400">
                  <a:solidFill>
                    <a:srgbClr val="000000"/>
                  </a:solidFill>
                </a:rPr>
                <a:t>56</a:t>
              </a:r>
            </a:p>
          </p:txBody>
        </p:sp>
        <p:sp>
          <p:nvSpPr>
            <p:cNvPr id="22" name="Text Box 20"/>
            <p:cNvSpPr txBox="1">
              <a:spLocks noChangeArrowheads="1"/>
            </p:cNvSpPr>
            <p:nvPr/>
          </p:nvSpPr>
          <p:spPr bwMode="auto">
            <a:xfrm>
              <a:off x="3735" y="2495"/>
              <a:ext cx="186"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lIns="90000" tIns="46800" rIns="90000" bIns="46800">
              <a:spAutoFit/>
            </a:bodyPr>
            <a:lstStyle>
              <a:lvl1pPr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1pPr>
              <a:lvl2pPr marL="742950" indent="-285750"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2pPr>
              <a:lvl3pPr marL="1143000" indent="-228600"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3pPr>
              <a:lvl4pPr marL="1600200" indent="-228600"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4pPr>
              <a:lvl5pPr marL="2057400" indent="-228600"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5pPr>
              <a:lvl6pPr marL="25146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6pPr>
              <a:lvl7pPr marL="29718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7pPr>
              <a:lvl8pPr marL="34290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8pPr>
              <a:lvl9pPr marL="38862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9pPr>
            </a:lstStyle>
            <a:p>
              <a:pPr>
                <a:buClr>
                  <a:srgbClr val="000000"/>
                </a:buClr>
                <a:buSzPct val="100000"/>
                <a:buFont typeface="Arial" pitchFamily="34" charset="0"/>
                <a:buNone/>
              </a:pPr>
              <a:r>
                <a:rPr lang="en-GB" i="1">
                  <a:solidFill>
                    <a:srgbClr val="000000"/>
                  </a:solidFill>
                </a:rPr>
                <a:t>k</a:t>
              </a:r>
            </a:p>
          </p:txBody>
        </p:sp>
      </p:grpSp>
      <p:sp>
        <p:nvSpPr>
          <p:cNvPr id="23" name="Line 21"/>
          <p:cNvSpPr>
            <a:spLocks noChangeShapeType="1"/>
          </p:cNvSpPr>
          <p:nvPr/>
        </p:nvSpPr>
        <p:spPr bwMode="auto">
          <a:xfrm flipH="1">
            <a:off x="3503613" y="3125788"/>
            <a:ext cx="1146175" cy="1587"/>
          </a:xfrm>
          <a:prstGeom prst="line">
            <a:avLst/>
          </a:prstGeom>
          <a:noFill/>
          <a:ln w="9360">
            <a:solidFill>
              <a:srgbClr val="000000"/>
            </a:solidFill>
            <a:miter lim="800000"/>
            <a:headEnd/>
            <a:tailEnd type="triangle" w="med" len="med"/>
          </a:ln>
          <a:extLst>
            <a:ext uri="{909E8E84-426E-40DD-AFC4-6F175D3DCCD1}">
              <a14:hiddenFill xmlns:a14="http://schemas.microsoft.com/office/drawing/2010/main">
                <a:noFill/>
              </a14:hiddenFill>
            </a:ext>
          </a:extLst>
        </p:spPr>
        <p:txBody>
          <a:bodyPr/>
          <a:lstStyle/>
          <a:p>
            <a:endParaRPr lang="en-US"/>
          </a:p>
        </p:txBody>
      </p:sp>
      <p:grpSp>
        <p:nvGrpSpPr>
          <p:cNvPr id="24" name="Group 22"/>
          <p:cNvGrpSpPr>
            <a:grpSpLocks/>
          </p:cNvGrpSpPr>
          <p:nvPr/>
        </p:nvGrpSpPr>
        <p:grpSpPr bwMode="auto">
          <a:xfrm>
            <a:off x="3586163" y="2820988"/>
            <a:ext cx="665162" cy="620712"/>
            <a:chOff x="2259" y="1777"/>
            <a:chExt cx="419" cy="391"/>
          </a:xfrm>
        </p:grpSpPr>
        <p:sp>
          <p:nvSpPr>
            <p:cNvPr id="25" name="Line 23"/>
            <p:cNvSpPr>
              <a:spLocks noChangeShapeType="1"/>
            </p:cNvSpPr>
            <p:nvPr/>
          </p:nvSpPr>
          <p:spPr bwMode="auto">
            <a:xfrm flipH="1">
              <a:off x="2543" y="1921"/>
              <a:ext cx="98" cy="96"/>
            </a:xfrm>
            <a:prstGeom prst="line">
              <a:avLst/>
            </a:prstGeom>
            <a:noFill/>
            <a:ln w="936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26" name="Text Box 24"/>
            <p:cNvSpPr txBox="1">
              <a:spLocks noChangeArrowheads="1"/>
            </p:cNvSpPr>
            <p:nvPr/>
          </p:nvSpPr>
          <p:spPr bwMode="auto">
            <a:xfrm>
              <a:off x="2439" y="1976"/>
              <a:ext cx="239"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lIns="90000" tIns="46800" rIns="90000" bIns="46800">
              <a:spAutoFit/>
            </a:bodyPr>
            <a:lstStyle>
              <a:lvl1pPr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1pPr>
              <a:lvl2pPr marL="742950" indent="-285750"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2pPr>
              <a:lvl3pPr marL="1143000" indent="-228600"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3pPr>
              <a:lvl4pPr marL="1600200" indent="-228600"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4pPr>
              <a:lvl5pPr marL="2057400" indent="-228600"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5pPr>
              <a:lvl6pPr marL="25146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6pPr>
              <a:lvl7pPr marL="29718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7pPr>
              <a:lvl8pPr marL="34290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8pPr>
              <a:lvl9pPr marL="38862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9pPr>
            </a:lstStyle>
            <a:p>
              <a:pPr>
                <a:buClr>
                  <a:srgbClr val="000000"/>
                </a:buClr>
                <a:buSzPct val="100000"/>
                <a:buFont typeface="Arial" pitchFamily="34" charset="0"/>
                <a:buNone/>
              </a:pPr>
              <a:r>
                <a:rPr lang="en-GB" sz="1400">
                  <a:solidFill>
                    <a:srgbClr val="000000"/>
                  </a:solidFill>
                </a:rPr>
                <a:t>48</a:t>
              </a:r>
            </a:p>
          </p:txBody>
        </p:sp>
        <p:sp>
          <p:nvSpPr>
            <p:cNvPr id="27" name="Text Box 25"/>
            <p:cNvSpPr txBox="1">
              <a:spLocks noChangeArrowheads="1"/>
            </p:cNvSpPr>
            <p:nvPr/>
          </p:nvSpPr>
          <p:spPr bwMode="auto">
            <a:xfrm>
              <a:off x="2259" y="1777"/>
              <a:ext cx="210"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lIns="90000" tIns="46800" rIns="90000" bIns="46800">
              <a:spAutoFit/>
            </a:bodyPr>
            <a:lstStyle>
              <a:lvl1pPr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1pPr>
              <a:lvl2pPr marL="742950" indent="-285750"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2pPr>
              <a:lvl3pPr marL="1143000" indent="-228600"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3pPr>
              <a:lvl4pPr marL="1600200" indent="-228600"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4pPr>
              <a:lvl5pPr marL="2057400" indent="-228600"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5pPr>
              <a:lvl6pPr marL="25146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6pPr>
              <a:lvl7pPr marL="29718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7pPr>
              <a:lvl8pPr marL="34290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8pPr>
              <a:lvl9pPr marL="38862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9pPr>
            </a:lstStyle>
            <a:p>
              <a:pPr>
                <a:buClr>
                  <a:srgbClr val="000000"/>
                </a:buClr>
                <a:buSzPct val="100000"/>
                <a:buFont typeface="Arial" pitchFamily="34" charset="0"/>
                <a:buNone/>
              </a:pPr>
              <a:r>
                <a:rPr lang="en-GB" sz="1400" i="1">
                  <a:solidFill>
                    <a:srgbClr val="000000"/>
                  </a:solidFill>
                </a:rPr>
                <a:t>k</a:t>
              </a:r>
              <a:r>
                <a:rPr lang="en-GB" sz="1400" baseline="-25000">
                  <a:solidFill>
                    <a:srgbClr val="000000"/>
                  </a:solidFill>
                </a:rPr>
                <a:t>1</a:t>
              </a:r>
            </a:p>
          </p:txBody>
        </p:sp>
      </p:grpSp>
      <p:grpSp>
        <p:nvGrpSpPr>
          <p:cNvPr id="28" name="Group 26"/>
          <p:cNvGrpSpPr>
            <a:grpSpLocks/>
          </p:cNvGrpSpPr>
          <p:nvPr/>
        </p:nvGrpSpPr>
        <p:grpSpPr bwMode="auto">
          <a:xfrm>
            <a:off x="838200" y="3314700"/>
            <a:ext cx="2590800" cy="1258888"/>
            <a:chOff x="528" y="2088"/>
            <a:chExt cx="1632" cy="793"/>
          </a:xfrm>
        </p:grpSpPr>
        <p:sp>
          <p:nvSpPr>
            <p:cNvPr id="29" name="Rectangle 27"/>
            <p:cNvSpPr>
              <a:spLocks noChangeArrowheads="1"/>
            </p:cNvSpPr>
            <p:nvPr/>
          </p:nvSpPr>
          <p:spPr bwMode="auto">
            <a:xfrm>
              <a:off x="528" y="2593"/>
              <a:ext cx="1632" cy="288"/>
            </a:xfrm>
            <a:prstGeom prst="rect">
              <a:avLst/>
            </a:prstGeom>
            <a:solidFill>
              <a:srgbClr val="99FF99"/>
            </a:solidFill>
            <a:ln w="9525">
              <a:miter lim="800000"/>
              <a:headEnd/>
              <a:tailEnd/>
            </a:ln>
            <a:scene3d>
              <a:camera prst="legacyObliqueTopRight"/>
              <a:lightRig rig="legacyFlat3" dir="b"/>
            </a:scene3d>
            <a:sp3d extrusionH="430200" prstMaterial="legacyMatte">
              <a:bevelT w="13500" h="13500" prst="angle"/>
              <a:bevelB w="13500" h="13500" prst="angle"/>
              <a:extrusionClr>
                <a:srgbClr val="99FF99"/>
              </a:extrusionClr>
            </a:sp3d>
          </p:spPr>
          <p:txBody>
            <a:bodyPr wrap="none" lIns="90000" tIns="46800" rIns="90000" bIns="46800" anchor="ctr">
              <a:flatTx/>
            </a:bodyPr>
            <a:lstStyle/>
            <a:p>
              <a:pPr algn="ctr" defTabSz="457200" eaLnBrk="0" hangingPunct="0">
                <a:buClr>
                  <a:srgbClr val="000000"/>
                </a:buClr>
                <a:buSzPct val="100000"/>
                <a:buFont typeface="Arial" pitchFamily="34"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solidFill>
                    <a:srgbClr val="000000"/>
                  </a:solidFill>
                </a:rPr>
                <a:t>Round 2</a:t>
              </a:r>
            </a:p>
          </p:txBody>
        </p:sp>
        <p:sp>
          <p:nvSpPr>
            <p:cNvPr id="30" name="Line 28"/>
            <p:cNvSpPr>
              <a:spLocks noChangeShapeType="1"/>
            </p:cNvSpPr>
            <p:nvPr/>
          </p:nvSpPr>
          <p:spPr bwMode="auto">
            <a:xfrm>
              <a:off x="1344" y="2161"/>
              <a:ext cx="1" cy="384"/>
            </a:xfrm>
            <a:prstGeom prst="line">
              <a:avLst/>
            </a:prstGeom>
            <a:noFill/>
            <a:ln w="9360">
              <a:solidFill>
                <a:srgbClr val="000000"/>
              </a:solidFill>
              <a:miter lim="800000"/>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1" name="Line 29"/>
            <p:cNvSpPr>
              <a:spLocks noChangeShapeType="1"/>
            </p:cNvSpPr>
            <p:nvPr/>
          </p:nvSpPr>
          <p:spPr bwMode="auto">
            <a:xfrm flipH="1">
              <a:off x="1295" y="2353"/>
              <a:ext cx="98" cy="48"/>
            </a:xfrm>
            <a:prstGeom prst="line">
              <a:avLst/>
            </a:prstGeom>
            <a:noFill/>
            <a:ln w="936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32" name="Text Box 30"/>
            <p:cNvSpPr txBox="1">
              <a:spLocks noChangeArrowheads="1"/>
            </p:cNvSpPr>
            <p:nvPr/>
          </p:nvSpPr>
          <p:spPr bwMode="auto">
            <a:xfrm>
              <a:off x="1383" y="2264"/>
              <a:ext cx="239"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lIns="90000" tIns="46800" rIns="90000" bIns="46800">
              <a:spAutoFit/>
            </a:bodyPr>
            <a:lstStyle>
              <a:lvl1pPr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1pPr>
              <a:lvl2pPr marL="742950" indent="-285750"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2pPr>
              <a:lvl3pPr marL="1143000" indent="-228600"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3pPr>
              <a:lvl4pPr marL="1600200" indent="-228600"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4pPr>
              <a:lvl5pPr marL="2057400" indent="-228600"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5pPr>
              <a:lvl6pPr marL="25146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6pPr>
              <a:lvl7pPr marL="29718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7pPr>
              <a:lvl8pPr marL="34290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8pPr>
              <a:lvl9pPr marL="38862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9pPr>
            </a:lstStyle>
            <a:p>
              <a:pPr>
                <a:buClr>
                  <a:srgbClr val="000000"/>
                </a:buClr>
                <a:buSzPct val="100000"/>
                <a:buFont typeface="Arial" pitchFamily="34" charset="0"/>
                <a:buNone/>
              </a:pPr>
              <a:r>
                <a:rPr lang="en-GB" sz="1400">
                  <a:solidFill>
                    <a:srgbClr val="000000"/>
                  </a:solidFill>
                </a:rPr>
                <a:t>64</a:t>
              </a:r>
            </a:p>
          </p:txBody>
        </p:sp>
        <p:sp>
          <p:nvSpPr>
            <p:cNvPr id="33" name="Text Box 31"/>
            <p:cNvSpPr txBox="1">
              <a:spLocks noChangeArrowheads="1"/>
            </p:cNvSpPr>
            <p:nvPr/>
          </p:nvSpPr>
          <p:spPr bwMode="auto">
            <a:xfrm>
              <a:off x="1142" y="2088"/>
              <a:ext cx="116"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endParaRPr lang="en-US"/>
            </a:p>
          </p:txBody>
        </p:sp>
      </p:grpSp>
      <p:sp>
        <p:nvSpPr>
          <p:cNvPr id="34" name="Line 32"/>
          <p:cNvSpPr>
            <a:spLocks noChangeShapeType="1"/>
          </p:cNvSpPr>
          <p:nvPr/>
        </p:nvSpPr>
        <p:spPr bwMode="auto">
          <a:xfrm flipH="1">
            <a:off x="3503613" y="4268788"/>
            <a:ext cx="1146175" cy="1587"/>
          </a:xfrm>
          <a:prstGeom prst="line">
            <a:avLst/>
          </a:prstGeom>
          <a:noFill/>
          <a:ln w="9360">
            <a:solidFill>
              <a:srgbClr val="000000"/>
            </a:solidFill>
            <a:miter lim="800000"/>
            <a:headEnd/>
            <a:tailEnd type="triangle" w="med" len="med"/>
          </a:ln>
          <a:extLst>
            <a:ext uri="{909E8E84-426E-40DD-AFC4-6F175D3DCCD1}">
              <a14:hiddenFill xmlns:a14="http://schemas.microsoft.com/office/drawing/2010/main">
                <a:noFill/>
              </a14:hiddenFill>
            </a:ext>
          </a:extLst>
        </p:spPr>
        <p:txBody>
          <a:bodyPr/>
          <a:lstStyle/>
          <a:p>
            <a:endParaRPr lang="en-US"/>
          </a:p>
        </p:txBody>
      </p:sp>
      <p:grpSp>
        <p:nvGrpSpPr>
          <p:cNvPr id="35" name="Group 33"/>
          <p:cNvGrpSpPr>
            <a:grpSpLocks/>
          </p:cNvGrpSpPr>
          <p:nvPr/>
        </p:nvGrpSpPr>
        <p:grpSpPr bwMode="auto">
          <a:xfrm>
            <a:off x="3586163" y="3952875"/>
            <a:ext cx="665162" cy="620713"/>
            <a:chOff x="2259" y="2490"/>
            <a:chExt cx="419" cy="391"/>
          </a:xfrm>
        </p:grpSpPr>
        <p:sp>
          <p:nvSpPr>
            <p:cNvPr id="36" name="Line 34"/>
            <p:cNvSpPr>
              <a:spLocks noChangeShapeType="1"/>
            </p:cNvSpPr>
            <p:nvPr/>
          </p:nvSpPr>
          <p:spPr bwMode="auto">
            <a:xfrm flipH="1">
              <a:off x="2543" y="2634"/>
              <a:ext cx="98" cy="96"/>
            </a:xfrm>
            <a:prstGeom prst="line">
              <a:avLst/>
            </a:prstGeom>
            <a:noFill/>
            <a:ln w="936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37" name="Text Box 35"/>
            <p:cNvSpPr txBox="1">
              <a:spLocks noChangeArrowheads="1"/>
            </p:cNvSpPr>
            <p:nvPr/>
          </p:nvSpPr>
          <p:spPr bwMode="auto">
            <a:xfrm>
              <a:off x="2439" y="2689"/>
              <a:ext cx="239"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lIns="90000" tIns="46800" rIns="90000" bIns="46800">
              <a:spAutoFit/>
            </a:bodyPr>
            <a:lstStyle>
              <a:lvl1pPr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1pPr>
              <a:lvl2pPr marL="742950" indent="-285750"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2pPr>
              <a:lvl3pPr marL="1143000" indent="-228600"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3pPr>
              <a:lvl4pPr marL="1600200" indent="-228600"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4pPr>
              <a:lvl5pPr marL="2057400" indent="-228600"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5pPr>
              <a:lvl6pPr marL="25146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6pPr>
              <a:lvl7pPr marL="29718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7pPr>
              <a:lvl8pPr marL="34290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8pPr>
              <a:lvl9pPr marL="38862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9pPr>
            </a:lstStyle>
            <a:p>
              <a:pPr>
                <a:buClr>
                  <a:srgbClr val="000000"/>
                </a:buClr>
                <a:buSzPct val="100000"/>
                <a:buFont typeface="Arial" pitchFamily="34" charset="0"/>
                <a:buNone/>
              </a:pPr>
              <a:r>
                <a:rPr lang="en-GB" sz="1400">
                  <a:solidFill>
                    <a:srgbClr val="000000"/>
                  </a:solidFill>
                </a:rPr>
                <a:t>48</a:t>
              </a:r>
            </a:p>
          </p:txBody>
        </p:sp>
        <p:sp>
          <p:nvSpPr>
            <p:cNvPr id="38" name="Text Box 36"/>
            <p:cNvSpPr txBox="1">
              <a:spLocks noChangeArrowheads="1"/>
            </p:cNvSpPr>
            <p:nvPr/>
          </p:nvSpPr>
          <p:spPr bwMode="auto">
            <a:xfrm>
              <a:off x="2259" y="2490"/>
              <a:ext cx="210"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lIns="90000" tIns="46800" rIns="90000" bIns="46800">
              <a:spAutoFit/>
            </a:bodyPr>
            <a:lstStyle>
              <a:lvl1pPr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1pPr>
              <a:lvl2pPr marL="742950" indent="-285750"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2pPr>
              <a:lvl3pPr marL="1143000" indent="-228600"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3pPr>
              <a:lvl4pPr marL="1600200" indent="-228600"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4pPr>
              <a:lvl5pPr marL="2057400" indent="-228600"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5pPr>
              <a:lvl6pPr marL="25146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6pPr>
              <a:lvl7pPr marL="29718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7pPr>
              <a:lvl8pPr marL="34290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8pPr>
              <a:lvl9pPr marL="38862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9pPr>
            </a:lstStyle>
            <a:p>
              <a:pPr>
                <a:buClr>
                  <a:srgbClr val="000000"/>
                </a:buClr>
                <a:buSzPct val="100000"/>
                <a:buFont typeface="Arial" pitchFamily="34" charset="0"/>
                <a:buNone/>
              </a:pPr>
              <a:r>
                <a:rPr lang="en-GB" sz="1400" i="1">
                  <a:solidFill>
                    <a:srgbClr val="000000"/>
                  </a:solidFill>
                </a:rPr>
                <a:t>k</a:t>
              </a:r>
              <a:r>
                <a:rPr lang="en-GB" sz="1400" baseline="-25000">
                  <a:solidFill>
                    <a:srgbClr val="000000"/>
                  </a:solidFill>
                </a:rPr>
                <a:t>2</a:t>
              </a:r>
            </a:p>
          </p:txBody>
        </p:sp>
      </p:grpSp>
      <p:sp>
        <p:nvSpPr>
          <p:cNvPr id="39" name="Text Box 37"/>
          <p:cNvSpPr txBox="1">
            <a:spLocks noChangeArrowheads="1"/>
          </p:cNvSpPr>
          <p:nvPr/>
        </p:nvSpPr>
        <p:spPr bwMode="auto">
          <a:xfrm>
            <a:off x="1754188" y="4116388"/>
            <a:ext cx="790575" cy="823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lIns="90000" tIns="46800" rIns="90000" bIns="46800">
            <a:spAutoFit/>
          </a:bodyPr>
          <a:lstStyle>
            <a:lvl1pPr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1pPr>
            <a:lvl2pPr marL="742950" indent="-285750"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2pPr>
            <a:lvl3pPr marL="1143000" indent="-228600"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3pPr>
            <a:lvl4pPr marL="1600200" indent="-228600"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4pPr>
            <a:lvl5pPr marL="2057400" indent="-228600"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5pPr>
            <a:lvl6pPr marL="25146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6pPr>
            <a:lvl7pPr marL="29718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7pPr>
            <a:lvl8pPr marL="34290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8pPr>
            <a:lvl9pPr marL="38862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9pPr>
          </a:lstStyle>
          <a:p>
            <a:pPr>
              <a:buClr>
                <a:srgbClr val="000000"/>
              </a:buClr>
              <a:buSzPct val="100000"/>
              <a:buFont typeface="Arial" pitchFamily="34" charset="0"/>
              <a:buNone/>
            </a:pPr>
            <a:r>
              <a:rPr lang="en-GB" sz="4800">
                <a:solidFill>
                  <a:srgbClr val="000000"/>
                </a:solidFill>
              </a:rPr>
              <a:t>…</a:t>
            </a:r>
          </a:p>
        </p:txBody>
      </p:sp>
      <p:grpSp>
        <p:nvGrpSpPr>
          <p:cNvPr id="40" name="Group 38"/>
          <p:cNvGrpSpPr>
            <a:grpSpLocks/>
          </p:cNvGrpSpPr>
          <p:nvPr/>
        </p:nvGrpSpPr>
        <p:grpSpPr bwMode="auto">
          <a:xfrm>
            <a:off x="838200" y="4686300"/>
            <a:ext cx="2590800" cy="1258888"/>
            <a:chOff x="528" y="2952"/>
            <a:chExt cx="1632" cy="793"/>
          </a:xfrm>
        </p:grpSpPr>
        <p:sp>
          <p:nvSpPr>
            <p:cNvPr id="41" name="Rectangle 39"/>
            <p:cNvSpPr>
              <a:spLocks noChangeArrowheads="1"/>
            </p:cNvSpPr>
            <p:nvPr/>
          </p:nvSpPr>
          <p:spPr bwMode="auto">
            <a:xfrm>
              <a:off x="528" y="3457"/>
              <a:ext cx="1632" cy="288"/>
            </a:xfrm>
            <a:prstGeom prst="rect">
              <a:avLst/>
            </a:prstGeom>
            <a:solidFill>
              <a:srgbClr val="99FF99"/>
            </a:solidFill>
            <a:ln w="9525">
              <a:miter lim="800000"/>
              <a:headEnd/>
              <a:tailEnd/>
            </a:ln>
            <a:scene3d>
              <a:camera prst="legacyObliqueTopRight"/>
              <a:lightRig rig="legacyFlat3" dir="b"/>
            </a:scene3d>
            <a:sp3d extrusionH="430200" prstMaterial="legacyMatte">
              <a:bevelT w="13500" h="13500" prst="angle"/>
              <a:bevelB w="13500" h="13500" prst="angle"/>
              <a:extrusionClr>
                <a:srgbClr val="99FF99"/>
              </a:extrusionClr>
            </a:sp3d>
          </p:spPr>
          <p:txBody>
            <a:bodyPr wrap="none" lIns="90000" tIns="46800" rIns="90000" bIns="46800" anchor="ctr">
              <a:flatTx/>
            </a:bodyPr>
            <a:lstStyle/>
            <a:p>
              <a:pPr algn="ctr" defTabSz="457200" eaLnBrk="0" hangingPunct="0">
                <a:buClr>
                  <a:srgbClr val="000000"/>
                </a:buClr>
                <a:buSzPct val="100000"/>
                <a:buFont typeface="Arial" pitchFamily="34"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solidFill>
                    <a:srgbClr val="000000"/>
                  </a:solidFill>
                </a:rPr>
                <a:t>Round 16</a:t>
              </a:r>
            </a:p>
          </p:txBody>
        </p:sp>
        <p:sp>
          <p:nvSpPr>
            <p:cNvPr id="42" name="Line 40"/>
            <p:cNvSpPr>
              <a:spLocks noChangeShapeType="1"/>
            </p:cNvSpPr>
            <p:nvPr/>
          </p:nvSpPr>
          <p:spPr bwMode="auto">
            <a:xfrm>
              <a:off x="1344" y="3025"/>
              <a:ext cx="1" cy="384"/>
            </a:xfrm>
            <a:prstGeom prst="line">
              <a:avLst/>
            </a:prstGeom>
            <a:noFill/>
            <a:ln w="9360">
              <a:solidFill>
                <a:srgbClr val="000000"/>
              </a:solidFill>
              <a:miter lim="800000"/>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3" name="Line 41"/>
            <p:cNvSpPr>
              <a:spLocks noChangeShapeType="1"/>
            </p:cNvSpPr>
            <p:nvPr/>
          </p:nvSpPr>
          <p:spPr bwMode="auto">
            <a:xfrm flipH="1">
              <a:off x="1295" y="3217"/>
              <a:ext cx="98" cy="48"/>
            </a:xfrm>
            <a:prstGeom prst="line">
              <a:avLst/>
            </a:prstGeom>
            <a:noFill/>
            <a:ln w="936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44" name="Text Box 42"/>
            <p:cNvSpPr txBox="1">
              <a:spLocks noChangeArrowheads="1"/>
            </p:cNvSpPr>
            <p:nvPr/>
          </p:nvSpPr>
          <p:spPr bwMode="auto">
            <a:xfrm>
              <a:off x="1383" y="3128"/>
              <a:ext cx="239"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lIns="90000" tIns="46800" rIns="90000" bIns="46800">
              <a:spAutoFit/>
            </a:bodyPr>
            <a:lstStyle>
              <a:lvl1pPr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1pPr>
              <a:lvl2pPr marL="742950" indent="-285750"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2pPr>
              <a:lvl3pPr marL="1143000" indent="-228600"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3pPr>
              <a:lvl4pPr marL="1600200" indent="-228600"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4pPr>
              <a:lvl5pPr marL="2057400" indent="-228600"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5pPr>
              <a:lvl6pPr marL="25146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6pPr>
              <a:lvl7pPr marL="29718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7pPr>
              <a:lvl8pPr marL="34290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8pPr>
              <a:lvl9pPr marL="38862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9pPr>
            </a:lstStyle>
            <a:p>
              <a:pPr>
                <a:buClr>
                  <a:srgbClr val="000000"/>
                </a:buClr>
                <a:buSzPct val="100000"/>
                <a:buFont typeface="Arial" pitchFamily="34" charset="0"/>
                <a:buNone/>
              </a:pPr>
              <a:r>
                <a:rPr lang="en-GB" sz="1400">
                  <a:solidFill>
                    <a:srgbClr val="000000"/>
                  </a:solidFill>
                </a:rPr>
                <a:t>64</a:t>
              </a:r>
            </a:p>
          </p:txBody>
        </p:sp>
        <p:sp>
          <p:nvSpPr>
            <p:cNvPr id="45" name="Text Box 43"/>
            <p:cNvSpPr txBox="1">
              <a:spLocks noChangeArrowheads="1"/>
            </p:cNvSpPr>
            <p:nvPr/>
          </p:nvSpPr>
          <p:spPr bwMode="auto">
            <a:xfrm>
              <a:off x="1142" y="2952"/>
              <a:ext cx="116"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endParaRPr lang="en-US"/>
            </a:p>
          </p:txBody>
        </p:sp>
      </p:grpSp>
      <p:sp>
        <p:nvSpPr>
          <p:cNvPr id="46" name="Line 44"/>
          <p:cNvSpPr>
            <a:spLocks noChangeShapeType="1"/>
          </p:cNvSpPr>
          <p:nvPr/>
        </p:nvSpPr>
        <p:spPr bwMode="auto">
          <a:xfrm flipH="1">
            <a:off x="3503613" y="5676900"/>
            <a:ext cx="1146175" cy="1588"/>
          </a:xfrm>
          <a:prstGeom prst="line">
            <a:avLst/>
          </a:prstGeom>
          <a:noFill/>
          <a:ln w="9360">
            <a:solidFill>
              <a:srgbClr val="000000"/>
            </a:solidFill>
            <a:miter lim="800000"/>
            <a:headEnd/>
            <a:tailEnd type="triangle" w="med" len="med"/>
          </a:ln>
          <a:extLst>
            <a:ext uri="{909E8E84-426E-40DD-AFC4-6F175D3DCCD1}">
              <a14:hiddenFill xmlns:a14="http://schemas.microsoft.com/office/drawing/2010/main">
                <a:noFill/>
              </a14:hiddenFill>
            </a:ext>
          </a:extLst>
        </p:spPr>
        <p:txBody>
          <a:bodyPr/>
          <a:lstStyle/>
          <a:p>
            <a:endParaRPr lang="en-US"/>
          </a:p>
        </p:txBody>
      </p:sp>
      <p:grpSp>
        <p:nvGrpSpPr>
          <p:cNvPr id="47" name="Group 45"/>
          <p:cNvGrpSpPr>
            <a:grpSpLocks/>
          </p:cNvGrpSpPr>
          <p:nvPr/>
        </p:nvGrpSpPr>
        <p:grpSpPr bwMode="auto">
          <a:xfrm>
            <a:off x="3589338" y="5360988"/>
            <a:ext cx="661987" cy="620712"/>
            <a:chOff x="2261" y="3377"/>
            <a:chExt cx="417" cy="391"/>
          </a:xfrm>
        </p:grpSpPr>
        <p:sp>
          <p:nvSpPr>
            <p:cNvPr id="48" name="Line 46"/>
            <p:cNvSpPr>
              <a:spLocks noChangeShapeType="1"/>
            </p:cNvSpPr>
            <p:nvPr/>
          </p:nvSpPr>
          <p:spPr bwMode="auto">
            <a:xfrm flipH="1">
              <a:off x="2543" y="3521"/>
              <a:ext cx="98" cy="96"/>
            </a:xfrm>
            <a:prstGeom prst="line">
              <a:avLst/>
            </a:prstGeom>
            <a:noFill/>
            <a:ln w="936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49" name="Text Box 47"/>
            <p:cNvSpPr txBox="1">
              <a:spLocks noChangeArrowheads="1"/>
            </p:cNvSpPr>
            <p:nvPr/>
          </p:nvSpPr>
          <p:spPr bwMode="auto">
            <a:xfrm>
              <a:off x="2439" y="3576"/>
              <a:ext cx="239"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lIns="90000" tIns="46800" rIns="90000" bIns="46800">
              <a:spAutoFit/>
            </a:bodyPr>
            <a:lstStyle>
              <a:lvl1pPr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1pPr>
              <a:lvl2pPr marL="742950" indent="-285750"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2pPr>
              <a:lvl3pPr marL="1143000" indent="-228600"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3pPr>
              <a:lvl4pPr marL="1600200" indent="-228600"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4pPr>
              <a:lvl5pPr marL="2057400" indent="-228600"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5pPr>
              <a:lvl6pPr marL="25146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6pPr>
              <a:lvl7pPr marL="29718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7pPr>
              <a:lvl8pPr marL="34290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8pPr>
              <a:lvl9pPr marL="38862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9pPr>
            </a:lstStyle>
            <a:p>
              <a:pPr>
                <a:buClr>
                  <a:srgbClr val="000000"/>
                </a:buClr>
                <a:buSzPct val="100000"/>
                <a:buFont typeface="Arial" pitchFamily="34" charset="0"/>
                <a:buNone/>
              </a:pPr>
              <a:r>
                <a:rPr lang="en-GB" sz="1400">
                  <a:solidFill>
                    <a:srgbClr val="000000"/>
                  </a:solidFill>
                </a:rPr>
                <a:t>48</a:t>
              </a:r>
            </a:p>
          </p:txBody>
        </p:sp>
        <p:sp>
          <p:nvSpPr>
            <p:cNvPr id="50" name="Text Box 48"/>
            <p:cNvSpPr txBox="1">
              <a:spLocks noChangeArrowheads="1"/>
            </p:cNvSpPr>
            <p:nvPr/>
          </p:nvSpPr>
          <p:spPr bwMode="auto">
            <a:xfrm>
              <a:off x="2261" y="3377"/>
              <a:ext cx="250"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lIns="90000" tIns="46800" rIns="90000" bIns="46800">
              <a:spAutoFit/>
            </a:bodyPr>
            <a:lstStyle>
              <a:lvl1pPr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1pPr>
              <a:lvl2pPr marL="742950" indent="-285750"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2pPr>
              <a:lvl3pPr marL="1143000" indent="-228600"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3pPr>
              <a:lvl4pPr marL="1600200" indent="-228600"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4pPr>
              <a:lvl5pPr marL="2057400" indent="-228600"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5pPr>
              <a:lvl6pPr marL="25146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6pPr>
              <a:lvl7pPr marL="29718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7pPr>
              <a:lvl8pPr marL="34290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8pPr>
              <a:lvl9pPr marL="38862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9pPr>
            </a:lstStyle>
            <a:p>
              <a:pPr>
                <a:buClr>
                  <a:srgbClr val="000000"/>
                </a:buClr>
                <a:buSzPct val="100000"/>
                <a:buFont typeface="Arial" pitchFamily="34" charset="0"/>
                <a:buNone/>
              </a:pPr>
              <a:r>
                <a:rPr lang="en-GB" sz="1400" i="1">
                  <a:solidFill>
                    <a:srgbClr val="000000"/>
                  </a:solidFill>
                </a:rPr>
                <a:t>k</a:t>
              </a:r>
              <a:r>
                <a:rPr lang="en-GB" sz="1400" baseline="-25000">
                  <a:solidFill>
                    <a:srgbClr val="000000"/>
                  </a:solidFill>
                </a:rPr>
                <a:t>16</a:t>
              </a:r>
            </a:p>
          </p:txBody>
        </p:sp>
      </p:grpSp>
      <p:sp>
        <p:nvSpPr>
          <p:cNvPr id="51" name="Freeform 49"/>
          <p:cNvSpPr>
            <a:spLocks/>
          </p:cNvSpPr>
          <p:nvPr/>
        </p:nvSpPr>
        <p:spPr bwMode="auto">
          <a:xfrm>
            <a:off x="2133600" y="1905000"/>
            <a:ext cx="5638800" cy="4495800"/>
          </a:xfrm>
          <a:custGeom>
            <a:avLst/>
            <a:gdLst>
              <a:gd name="T0" fmla="*/ 0 w 3552"/>
              <a:gd name="T1" fmla="*/ 2147483647 h 2832"/>
              <a:gd name="T2" fmla="*/ 0 w 3552"/>
              <a:gd name="T3" fmla="*/ 2147483647 h 2832"/>
              <a:gd name="T4" fmla="*/ 2147483647 w 3552"/>
              <a:gd name="T5" fmla="*/ 2147483647 h 2832"/>
              <a:gd name="T6" fmla="*/ 2147483647 w 3552"/>
              <a:gd name="T7" fmla="*/ 0 h 2832"/>
              <a:gd name="T8" fmla="*/ 2147483647 w 3552"/>
              <a:gd name="T9" fmla="*/ 0 h 2832"/>
              <a:gd name="T10" fmla="*/ 2147483647 w 3552"/>
              <a:gd name="T11" fmla="*/ 2147483647 h 2832"/>
              <a:gd name="T12" fmla="*/ 0 60000 65536"/>
              <a:gd name="T13" fmla="*/ 0 60000 65536"/>
              <a:gd name="T14" fmla="*/ 0 60000 65536"/>
              <a:gd name="T15" fmla="*/ 0 60000 65536"/>
              <a:gd name="T16" fmla="*/ 0 60000 65536"/>
              <a:gd name="T17" fmla="*/ 0 60000 65536"/>
              <a:gd name="T18" fmla="*/ 0 w 3552"/>
              <a:gd name="T19" fmla="*/ 0 h 2832"/>
              <a:gd name="T20" fmla="*/ 3552 w 3552"/>
              <a:gd name="T21" fmla="*/ 2832 h 2832"/>
            </a:gdLst>
            <a:ahLst/>
            <a:cxnLst>
              <a:cxn ang="T12">
                <a:pos x="T0" y="T1"/>
              </a:cxn>
              <a:cxn ang="T13">
                <a:pos x="T2" y="T3"/>
              </a:cxn>
              <a:cxn ang="T14">
                <a:pos x="T4" y="T5"/>
              </a:cxn>
              <a:cxn ang="T15">
                <a:pos x="T6" y="T7"/>
              </a:cxn>
              <a:cxn ang="T16">
                <a:pos x="T8" y="T9"/>
              </a:cxn>
              <a:cxn ang="T17">
                <a:pos x="T10" y="T11"/>
              </a:cxn>
            </a:cxnLst>
            <a:rect l="T18" t="T19" r="T20" b="T21"/>
            <a:pathLst>
              <a:path w="3552" h="2832">
                <a:moveTo>
                  <a:pt x="0" y="2544"/>
                </a:moveTo>
                <a:lnTo>
                  <a:pt x="0" y="2832"/>
                </a:lnTo>
                <a:lnTo>
                  <a:pt x="2832" y="2832"/>
                </a:lnTo>
                <a:lnTo>
                  <a:pt x="2832" y="0"/>
                </a:lnTo>
                <a:lnTo>
                  <a:pt x="3552" y="0"/>
                </a:lnTo>
                <a:lnTo>
                  <a:pt x="3552" y="480"/>
                </a:lnTo>
              </a:path>
            </a:pathLst>
          </a:custGeom>
          <a:noFill/>
          <a:ln w="9360">
            <a:solidFill>
              <a:srgbClr val="000000"/>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grpSp>
        <p:nvGrpSpPr>
          <p:cNvPr id="52" name="Group 50"/>
          <p:cNvGrpSpPr>
            <a:grpSpLocks/>
          </p:cNvGrpSpPr>
          <p:nvPr/>
        </p:nvGrpSpPr>
        <p:grpSpPr bwMode="auto">
          <a:xfrm>
            <a:off x="6858000" y="2436813"/>
            <a:ext cx="1828800" cy="1258887"/>
            <a:chOff x="4320" y="1535"/>
            <a:chExt cx="1152" cy="793"/>
          </a:xfrm>
        </p:grpSpPr>
        <p:sp>
          <p:nvSpPr>
            <p:cNvPr id="53" name="Rectangle 51"/>
            <p:cNvSpPr>
              <a:spLocks noChangeArrowheads="1"/>
            </p:cNvSpPr>
            <p:nvPr/>
          </p:nvSpPr>
          <p:spPr bwMode="auto">
            <a:xfrm>
              <a:off x="4320" y="2040"/>
              <a:ext cx="1152" cy="288"/>
            </a:xfrm>
            <a:prstGeom prst="rect">
              <a:avLst/>
            </a:prstGeom>
            <a:solidFill>
              <a:srgbClr val="FF99CC"/>
            </a:solidFill>
            <a:ln w="9525">
              <a:miter lim="800000"/>
              <a:headEnd/>
              <a:tailEnd/>
            </a:ln>
            <a:scene3d>
              <a:camera prst="legacyObliqueTopRight"/>
              <a:lightRig rig="legacyFlat3" dir="b"/>
            </a:scene3d>
            <a:sp3d extrusionH="430200" prstMaterial="legacyMatte">
              <a:bevelT w="13500" h="13500" prst="angle"/>
              <a:bevelB w="13500" h="13500" prst="angle"/>
              <a:extrusionClr>
                <a:srgbClr val="FF99CC"/>
              </a:extrusionClr>
            </a:sp3d>
          </p:spPr>
          <p:txBody>
            <a:bodyPr wrap="none" lIns="90000" tIns="46800" rIns="90000" bIns="46800" anchor="ctr">
              <a:flatTx/>
            </a:bodyPr>
            <a:lstStyle/>
            <a:p>
              <a:pPr algn="ctr" defTabSz="457200" eaLnBrk="0" hangingPunct="0">
                <a:buClr>
                  <a:srgbClr val="000000"/>
                </a:buClr>
                <a:buSzPct val="100000"/>
                <a:buFont typeface="Arial" pitchFamily="34"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solidFill>
                    <a:srgbClr val="000000"/>
                  </a:solidFill>
                </a:rPr>
                <a:t>32 Bit Swap</a:t>
              </a:r>
            </a:p>
          </p:txBody>
        </p:sp>
        <p:sp>
          <p:nvSpPr>
            <p:cNvPr id="54" name="Freeform 52"/>
            <p:cNvSpPr>
              <a:spLocks/>
            </p:cNvSpPr>
            <p:nvPr/>
          </p:nvSpPr>
          <p:spPr bwMode="auto">
            <a:xfrm>
              <a:off x="4896" y="1608"/>
              <a:ext cx="1" cy="384"/>
            </a:xfrm>
            <a:custGeom>
              <a:avLst/>
              <a:gdLst>
                <a:gd name="T0" fmla="*/ 0 w 1"/>
                <a:gd name="T1" fmla="*/ 0 h 1695"/>
                <a:gd name="T2" fmla="*/ 0 w 1"/>
                <a:gd name="T3" fmla="*/ 0 h 1695"/>
                <a:gd name="T4" fmla="*/ 0 w 1"/>
                <a:gd name="T5" fmla="*/ 0 h 1695"/>
                <a:gd name="T6" fmla="*/ 0 60000 65536"/>
                <a:gd name="T7" fmla="*/ 0 60000 65536"/>
                <a:gd name="T8" fmla="*/ 0 60000 65536"/>
                <a:gd name="T9" fmla="*/ 0 w 1"/>
                <a:gd name="T10" fmla="*/ 0 h 1695"/>
                <a:gd name="T11" fmla="*/ 1 w 1"/>
                <a:gd name="T12" fmla="*/ 1695 h 1695"/>
              </a:gdLst>
              <a:ahLst/>
              <a:cxnLst>
                <a:cxn ang="T6">
                  <a:pos x="T0" y="T1"/>
                </a:cxn>
                <a:cxn ang="T7">
                  <a:pos x="T2" y="T3"/>
                </a:cxn>
                <a:cxn ang="T8">
                  <a:pos x="T4" y="T5"/>
                </a:cxn>
              </a:cxnLst>
              <a:rect l="T9" t="T10" r="T11" b="T12"/>
              <a:pathLst>
                <a:path w="1" h="1695">
                  <a:moveTo>
                    <a:pt x="0" y="0"/>
                  </a:moveTo>
                  <a:lnTo>
                    <a:pt x="0" y="1694"/>
                  </a:lnTo>
                  <a:lnTo>
                    <a:pt x="0" y="0"/>
                  </a:lnTo>
                </a:path>
              </a:pathLst>
            </a:custGeom>
            <a:solidFill>
              <a:srgbClr val="FF9933"/>
            </a:solidFill>
            <a:ln w="9360">
              <a:solidFill>
                <a:srgbClr val="000000"/>
              </a:solidFill>
              <a:miter lim="800000"/>
              <a:headEnd/>
              <a:tailEnd type="triangle" w="med" len="med"/>
            </a:ln>
          </p:spPr>
          <p:txBody>
            <a:bodyPr wrap="none" anchor="ctr"/>
            <a:lstStyle/>
            <a:p>
              <a:endParaRPr lang="en-US"/>
            </a:p>
          </p:txBody>
        </p:sp>
        <p:sp>
          <p:nvSpPr>
            <p:cNvPr id="55" name="Freeform 53"/>
            <p:cNvSpPr>
              <a:spLocks noChangeArrowheads="1"/>
            </p:cNvSpPr>
            <p:nvPr/>
          </p:nvSpPr>
          <p:spPr bwMode="auto">
            <a:xfrm>
              <a:off x="4862" y="1800"/>
              <a:ext cx="68" cy="48"/>
            </a:xfrm>
            <a:custGeom>
              <a:avLst/>
              <a:gdLst>
                <a:gd name="T0" fmla="*/ 0 w 299"/>
                <a:gd name="T1" fmla="*/ 0 h 213"/>
                <a:gd name="T2" fmla="*/ 0 w 299"/>
                <a:gd name="T3" fmla="*/ 0 h 213"/>
                <a:gd name="T4" fmla="*/ 0 w 299"/>
                <a:gd name="T5" fmla="*/ 0 h 213"/>
                <a:gd name="T6" fmla="*/ 0 60000 65536"/>
                <a:gd name="T7" fmla="*/ 0 60000 65536"/>
                <a:gd name="T8" fmla="*/ 0 60000 65536"/>
                <a:gd name="T9" fmla="*/ 0 w 299"/>
                <a:gd name="T10" fmla="*/ 0 h 213"/>
                <a:gd name="T11" fmla="*/ 299 w 299"/>
                <a:gd name="T12" fmla="*/ 213 h 213"/>
              </a:gdLst>
              <a:ahLst/>
              <a:cxnLst>
                <a:cxn ang="T6">
                  <a:pos x="T0" y="T1"/>
                </a:cxn>
                <a:cxn ang="T7">
                  <a:pos x="T2" y="T3"/>
                </a:cxn>
                <a:cxn ang="T8">
                  <a:pos x="T4" y="T5"/>
                </a:cxn>
              </a:cxnLst>
              <a:rect l="T9" t="T10" r="T11" b="T12"/>
              <a:pathLst>
                <a:path w="299" h="213">
                  <a:moveTo>
                    <a:pt x="298" y="0"/>
                  </a:moveTo>
                  <a:lnTo>
                    <a:pt x="0" y="212"/>
                  </a:lnTo>
                  <a:lnTo>
                    <a:pt x="298" y="0"/>
                  </a:lnTo>
                </a:path>
              </a:pathLst>
            </a:custGeom>
            <a:solidFill>
              <a:srgbClr val="FF9933"/>
            </a:solidFill>
            <a:ln w="9360">
              <a:solidFill>
                <a:srgbClr val="000000"/>
              </a:solidFill>
              <a:miter lim="800000"/>
              <a:headEnd/>
              <a:tailEnd/>
            </a:ln>
          </p:spPr>
          <p:txBody>
            <a:bodyPr wrap="none" anchor="ctr"/>
            <a:lstStyle/>
            <a:p>
              <a:endParaRPr lang="en-US"/>
            </a:p>
          </p:txBody>
        </p:sp>
        <p:sp>
          <p:nvSpPr>
            <p:cNvPr id="56" name="Text Box 54"/>
            <p:cNvSpPr txBox="1">
              <a:spLocks noChangeArrowheads="1"/>
            </p:cNvSpPr>
            <p:nvPr/>
          </p:nvSpPr>
          <p:spPr bwMode="auto">
            <a:xfrm>
              <a:off x="4924" y="1711"/>
              <a:ext cx="239"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lIns="90000" tIns="46800" rIns="90000" bIns="46800">
              <a:spAutoFit/>
            </a:bodyPr>
            <a:lstStyle>
              <a:lvl1pPr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1pPr>
              <a:lvl2pPr marL="742950" indent="-285750"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2pPr>
              <a:lvl3pPr marL="1143000" indent="-228600"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3pPr>
              <a:lvl4pPr marL="1600200" indent="-228600"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4pPr>
              <a:lvl5pPr marL="2057400" indent="-228600"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5pPr>
              <a:lvl6pPr marL="25146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6pPr>
              <a:lvl7pPr marL="29718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7pPr>
              <a:lvl8pPr marL="34290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8pPr>
              <a:lvl9pPr marL="38862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9pPr>
            </a:lstStyle>
            <a:p>
              <a:pPr>
                <a:buClr>
                  <a:srgbClr val="000000"/>
                </a:buClr>
                <a:buSzPct val="100000"/>
                <a:buFont typeface="Arial" pitchFamily="34" charset="0"/>
                <a:buNone/>
              </a:pPr>
              <a:r>
                <a:rPr lang="en-GB" sz="1400">
                  <a:solidFill>
                    <a:srgbClr val="000000"/>
                  </a:solidFill>
                </a:rPr>
                <a:t>64</a:t>
              </a:r>
            </a:p>
          </p:txBody>
        </p:sp>
        <p:sp>
          <p:nvSpPr>
            <p:cNvPr id="57" name="Text Box 55"/>
            <p:cNvSpPr txBox="1">
              <a:spLocks noChangeArrowheads="1"/>
            </p:cNvSpPr>
            <p:nvPr/>
          </p:nvSpPr>
          <p:spPr bwMode="auto">
            <a:xfrm>
              <a:off x="4753" y="1535"/>
              <a:ext cx="82"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endParaRPr lang="en-US"/>
            </a:p>
          </p:txBody>
        </p:sp>
      </p:grpSp>
      <p:grpSp>
        <p:nvGrpSpPr>
          <p:cNvPr id="58" name="Group 56"/>
          <p:cNvGrpSpPr>
            <a:grpSpLocks/>
          </p:cNvGrpSpPr>
          <p:nvPr/>
        </p:nvGrpSpPr>
        <p:grpSpPr bwMode="auto">
          <a:xfrm>
            <a:off x="6858000" y="3579813"/>
            <a:ext cx="1828800" cy="1258887"/>
            <a:chOff x="4320" y="2255"/>
            <a:chExt cx="1152" cy="793"/>
          </a:xfrm>
        </p:grpSpPr>
        <p:sp>
          <p:nvSpPr>
            <p:cNvPr id="59" name="Rectangle 57"/>
            <p:cNvSpPr>
              <a:spLocks noChangeArrowheads="1"/>
            </p:cNvSpPr>
            <p:nvPr/>
          </p:nvSpPr>
          <p:spPr bwMode="auto">
            <a:xfrm>
              <a:off x="4320" y="2760"/>
              <a:ext cx="1152" cy="288"/>
            </a:xfrm>
            <a:prstGeom prst="rect">
              <a:avLst/>
            </a:prstGeom>
            <a:solidFill>
              <a:srgbClr val="FFFFFF"/>
            </a:solidFill>
            <a:ln w="9525">
              <a:miter lim="800000"/>
              <a:headEnd/>
              <a:tailEnd/>
            </a:ln>
            <a:scene3d>
              <a:camera prst="legacyObliqueTopRight"/>
              <a:lightRig rig="legacyFlat3" dir="b"/>
            </a:scene3d>
            <a:sp3d extrusionH="430200" prstMaterial="legacyMatte">
              <a:bevelT w="13500" h="13500" prst="angle"/>
              <a:bevelB w="13500" h="13500" prst="angle"/>
              <a:extrusionClr>
                <a:srgbClr val="FFFFFF"/>
              </a:extrusionClr>
            </a:sp3d>
          </p:spPr>
          <p:txBody>
            <a:bodyPr wrap="none" lIns="90000" tIns="46800" rIns="90000" bIns="46800" anchor="ctr">
              <a:flatTx/>
            </a:bodyPr>
            <a:lstStyle/>
            <a:p>
              <a:pPr algn="ctr" defTabSz="457200" eaLnBrk="0" hangingPunct="0">
                <a:buClr>
                  <a:srgbClr val="000000"/>
                </a:buClr>
                <a:buSzPct val="100000"/>
                <a:buFont typeface="Arial" pitchFamily="34"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a:solidFill>
                    <a:srgbClr val="000000"/>
                  </a:solidFill>
                </a:rPr>
                <a:t>Inverse</a:t>
              </a:r>
            </a:p>
            <a:p>
              <a:pPr algn="ctr" defTabSz="457200" eaLnBrk="0" hangingPunct="0">
                <a:buClr>
                  <a:srgbClr val="000000"/>
                </a:buClr>
                <a:buSzPct val="100000"/>
                <a:buFont typeface="Arial" pitchFamily="34"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a:solidFill>
                    <a:srgbClr val="000000"/>
                  </a:solidFill>
                </a:rPr>
                <a:t>Initial Permutation</a:t>
              </a:r>
            </a:p>
          </p:txBody>
        </p:sp>
        <p:sp>
          <p:nvSpPr>
            <p:cNvPr id="60" name="Freeform 58"/>
            <p:cNvSpPr>
              <a:spLocks/>
            </p:cNvSpPr>
            <p:nvPr/>
          </p:nvSpPr>
          <p:spPr bwMode="auto">
            <a:xfrm>
              <a:off x="4896" y="2328"/>
              <a:ext cx="1" cy="384"/>
            </a:xfrm>
            <a:custGeom>
              <a:avLst/>
              <a:gdLst>
                <a:gd name="T0" fmla="*/ 0 w 1"/>
                <a:gd name="T1" fmla="*/ 0 h 1695"/>
                <a:gd name="T2" fmla="*/ 0 w 1"/>
                <a:gd name="T3" fmla="*/ 0 h 1695"/>
                <a:gd name="T4" fmla="*/ 0 w 1"/>
                <a:gd name="T5" fmla="*/ 0 h 1695"/>
                <a:gd name="T6" fmla="*/ 0 60000 65536"/>
                <a:gd name="T7" fmla="*/ 0 60000 65536"/>
                <a:gd name="T8" fmla="*/ 0 60000 65536"/>
                <a:gd name="T9" fmla="*/ 0 w 1"/>
                <a:gd name="T10" fmla="*/ 0 h 1695"/>
                <a:gd name="T11" fmla="*/ 1 w 1"/>
                <a:gd name="T12" fmla="*/ 1695 h 1695"/>
              </a:gdLst>
              <a:ahLst/>
              <a:cxnLst>
                <a:cxn ang="T6">
                  <a:pos x="T0" y="T1"/>
                </a:cxn>
                <a:cxn ang="T7">
                  <a:pos x="T2" y="T3"/>
                </a:cxn>
                <a:cxn ang="T8">
                  <a:pos x="T4" y="T5"/>
                </a:cxn>
              </a:cxnLst>
              <a:rect l="T9" t="T10" r="T11" b="T12"/>
              <a:pathLst>
                <a:path w="1" h="1695">
                  <a:moveTo>
                    <a:pt x="0" y="0"/>
                  </a:moveTo>
                  <a:lnTo>
                    <a:pt x="0" y="1694"/>
                  </a:lnTo>
                  <a:lnTo>
                    <a:pt x="0" y="0"/>
                  </a:lnTo>
                </a:path>
              </a:pathLst>
            </a:custGeom>
            <a:solidFill>
              <a:srgbClr val="FF9933"/>
            </a:solidFill>
            <a:ln w="9360">
              <a:solidFill>
                <a:srgbClr val="000000"/>
              </a:solidFill>
              <a:miter lim="800000"/>
              <a:headEnd/>
              <a:tailEnd type="triangle" w="med" len="med"/>
            </a:ln>
          </p:spPr>
          <p:txBody>
            <a:bodyPr wrap="none" anchor="ctr"/>
            <a:lstStyle/>
            <a:p>
              <a:endParaRPr lang="en-US"/>
            </a:p>
          </p:txBody>
        </p:sp>
        <p:sp>
          <p:nvSpPr>
            <p:cNvPr id="61" name="Freeform 59"/>
            <p:cNvSpPr>
              <a:spLocks noChangeArrowheads="1"/>
            </p:cNvSpPr>
            <p:nvPr/>
          </p:nvSpPr>
          <p:spPr bwMode="auto">
            <a:xfrm>
              <a:off x="4862" y="2520"/>
              <a:ext cx="68" cy="48"/>
            </a:xfrm>
            <a:custGeom>
              <a:avLst/>
              <a:gdLst>
                <a:gd name="T0" fmla="*/ 0 w 299"/>
                <a:gd name="T1" fmla="*/ 0 h 213"/>
                <a:gd name="T2" fmla="*/ 0 w 299"/>
                <a:gd name="T3" fmla="*/ 0 h 213"/>
                <a:gd name="T4" fmla="*/ 0 w 299"/>
                <a:gd name="T5" fmla="*/ 0 h 213"/>
                <a:gd name="T6" fmla="*/ 0 60000 65536"/>
                <a:gd name="T7" fmla="*/ 0 60000 65536"/>
                <a:gd name="T8" fmla="*/ 0 60000 65536"/>
                <a:gd name="T9" fmla="*/ 0 w 299"/>
                <a:gd name="T10" fmla="*/ 0 h 213"/>
                <a:gd name="T11" fmla="*/ 299 w 299"/>
                <a:gd name="T12" fmla="*/ 213 h 213"/>
              </a:gdLst>
              <a:ahLst/>
              <a:cxnLst>
                <a:cxn ang="T6">
                  <a:pos x="T0" y="T1"/>
                </a:cxn>
                <a:cxn ang="T7">
                  <a:pos x="T2" y="T3"/>
                </a:cxn>
                <a:cxn ang="T8">
                  <a:pos x="T4" y="T5"/>
                </a:cxn>
              </a:cxnLst>
              <a:rect l="T9" t="T10" r="T11" b="T12"/>
              <a:pathLst>
                <a:path w="299" h="213">
                  <a:moveTo>
                    <a:pt x="298" y="0"/>
                  </a:moveTo>
                  <a:lnTo>
                    <a:pt x="0" y="212"/>
                  </a:lnTo>
                  <a:lnTo>
                    <a:pt x="298" y="0"/>
                  </a:lnTo>
                </a:path>
              </a:pathLst>
            </a:custGeom>
            <a:solidFill>
              <a:srgbClr val="FF9933"/>
            </a:solidFill>
            <a:ln w="9360">
              <a:solidFill>
                <a:srgbClr val="000000"/>
              </a:solidFill>
              <a:miter lim="800000"/>
              <a:headEnd/>
              <a:tailEnd/>
            </a:ln>
          </p:spPr>
          <p:txBody>
            <a:bodyPr wrap="none" anchor="ctr"/>
            <a:lstStyle/>
            <a:p>
              <a:endParaRPr lang="en-US"/>
            </a:p>
          </p:txBody>
        </p:sp>
        <p:sp>
          <p:nvSpPr>
            <p:cNvPr id="62" name="Text Box 60"/>
            <p:cNvSpPr txBox="1">
              <a:spLocks noChangeArrowheads="1"/>
            </p:cNvSpPr>
            <p:nvPr/>
          </p:nvSpPr>
          <p:spPr bwMode="auto">
            <a:xfrm>
              <a:off x="4924" y="2431"/>
              <a:ext cx="239"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lIns="90000" tIns="46800" rIns="90000" bIns="46800">
              <a:spAutoFit/>
            </a:bodyPr>
            <a:lstStyle>
              <a:lvl1pPr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1pPr>
              <a:lvl2pPr marL="742950" indent="-285750"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2pPr>
              <a:lvl3pPr marL="1143000" indent="-228600"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3pPr>
              <a:lvl4pPr marL="1600200" indent="-228600"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4pPr>
              <a:lvl5pPr marL="2057400" indent="-228600"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5pPr>
              <a:lvl6pPr marL="25146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6pPr>
              <a:lvl7pPr marL="29718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7pPr>
              <a:lvl8pPr marL="34290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8pPr>
              <a:lvl9pPr marL="38862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9pPr>
            </a:lstStyle>
            <a:p>
              <a:pPr>
                <a:buClr>
                  <a:srgbClr val="000000"/>
                </a:buClr>
                <a:buSzPct val="100000"/>
                <a:buFont typeface="Arial" pitchFamily="34" charset="0"/>
                <a:buNone/>
              </a:pPr>
              <a:r>
                <a:rPr lang="en-GB" sz="1400">
                  <a:solidFill>
                    <a:srgbClr val="000000"/>
                  </a:solidFill>
                </a:rPr>
                <a:t>64</a:t>
              </a:r>
            </a:p>
          </p:txBody>
        </p:sp>
        <p:sp>
          <p:nvSpPr>
            <p:cNvPr id="63" name="Text Box 61"/>
            <p:cNvSpPr txBox="1">
              <a:spLocks noChangeArrowheads="1"/>
            </p:cNvSpPr>
            <p:nvPr/>
          </p:nvSpPr>
          <p:spPr bwMode="auto">
            <a:xfrm>
              <a:off x="4753" y="2255"/>
              <a:ext cx="82"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endParaRPr lang="en-US"/>
            </a:p>
          </p:txBody>
        </p:sp>
      </p:grpSp>
      <p:sp>
        <p:nvSpPr>
          <p:cNvPr id="64" name="Line 62"/>
          <p:cNvSpPr>
            <a:spLocks noChangeShapeType="1"/>
          </p:cNvSpPr>
          <p:nvPr/>
        </p:nvSpPr>
        <p:spPr bwMode="auto">
          <a:xfrm>
            <a:off x="7772400" y="4838700"/>
            <a:ext cx="1588" cy="685800"/>
          </a:xfrm>
          <a:prstGeom prst="line">
            <a:avLst/>
          </a:prstGeom>
          <a:noFill/>
          <a:ln w="9360">
            <a:solidFill>
              <a:srgbClr val="000000"/>
            </a:solidFill>
            <a:miter lim="800000"/>
            <a:headEnd/>
            <a:tailEnd type="triangle" w="med" len="med"/>
          </a:ln>
          <a:extLst>
            <a:ext uri="{909E8E84-426E-40DD-AFC4-6F175D3DCCD1}">
              <a14:hiddenFill xmlns:a14="http://schemas.microsoft.com/office/drawing/2010/main">
                <a:noFill/>
              </a14:hiddenFill>
            </a:ext>
          </a:extLst>
        </p:spPr>
        <p:txBody>
          <a:bodyPr/>
          <a:lstStyle/>
          <a:p>
            <a:endParaRPr lang="en-US"/>
          </a:p>
        </p:txBody>
      </p:sp>
      <p:grpSp>
        <p:nvGrpSpPr>
          <p:cNvPr id="65" name="Group 63"/>
          <p:cNvGrpSpPr>
            <a:grpSpLocks/>
          </p:cNvGrpSpPr>
          <p:nvPr/>
        </p:nvGrpSpPr>
        <p:grpSpPr bwMode="auto">
          <a:xfrm>
            <a:off x="7605713" y="4991100"/>
            <a:ext cx="547687" cy="865188"/>
            <a:chOff x="4791" y="3144"/>
            <a:chExt cx="345" cy="545"/>
          </a:xfrm>
        </p:grpSpPr>
        <p:sp>
          <p:nvSpPr>
            <p:cNvPr id="66" name="Line 64"/>
            <p:cNvSpPr>
              <a:spLocks noChangeShapeType="1"/>
            </p:cNvSpPr>
            <p:nvPr/>
          </p:nvSpPr>
          <p:spPr bwMode="auto">
            <a:xfrm flipH="1">
              <a:off x="4847" y="3192"/>
              <a:ext cx="98" cy="96"/>
            </a:xfrm>
            <a:prstGeom prst="line">
              <a:avLst/>
            </a:prstGeom>
            <a:noFill/>
            <a:ln w="936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67" name="Text Box 65"/>
            <p:cNvSpPr txBox="1">
              <a:spLocks noChangeArrowheads="1"/>
            </p:cNvSpPr>
            <p:nvPr/>
          </p:nvSpPr>
          <p:spPr bwMode="auto">
            <a:xfrm>
              <a:off x="4897" y="3144"/>
              <a:ext cx="239"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lIns="90000" tIns="46800" rIns="90000" bIns="46800">
              <a:spAutoFit/>
            </a:bodyPr>
            <a:lstStyle>
              <a:lvl1pPr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1pPr>
              <a:lvl2pPr marL="742950" indent="-285750"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2pPr>
              <a:lvl3pPr marL="1143000" indent="-228600"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3pPr>
              <a:lvl4pPr marL="1600200" indent="-228600"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4pPr>
              <a:lvl5pPr marL="2057400" indent="-228600"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5pPr>
              <a:lvl6pPr marL="25146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6pPr>
              <a:lvl7pPr marL="29718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7pPr>
              <a:lvl8pPr marL="34290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8pPr>
              <a:lvl9pPr marL="38862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9pPr>
            </a:lstStyle>
            <a:p>
              <a:pPr>
                <a:buClr>
                  <a:srgbClr val="000000"/>
                </a:buClr>
                <a:buSzPct val="100000"/>
                <a:buFont typeface="Arial" pitchFamily="34" charset="0"/>
                <a:buNone/>
              </a:pPr>
              <a:r>
                <a:rPr lang="en-GB" sz="1400">
                  <a:solidFill>
                    <a:srgbClr val="000000"/>
                  </a:solidFill>
                </a:rPr>
                <a:t>64</a:t>
              </a:r>
            </a:p>
          </p:txBody>
        </p:sp>
        <p:sp>
          <p:nvSpPr>
            <p:cNvPr id="68" name="Text Box 66"/>
            <p:cNvSpPr txBox="1">
              <a:spLocks noChangeArrowheads="1"/>
            </p:cNvSpPr>
            <p:nvPr/>
          </p:nvSpPr>
          <p:spPr bwMode="auto">
            <a:xfrm>
              <a:off x="4791" y="3439"/>
              <a:ext cx="194"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lIns="90000" tIns="46800" rIns="90000" bIns="46800">
              <a:spAutoFit/>
            </a:bodyPr>
            <a:lstStyle>
              <a:lvl1pPr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1pPr>
              <a:lvl2pPr marL="742950" indent="-285750"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2pPr>
              <a:lvl3pPr marL="1143000" indent="-228600"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3pPr>
              <a:lvl4pPr marL="1600200" indent="-228600"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4pPr>
              <a:lvl5pPr marL="2057400" indent="-228600"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5pPr>
              <a:lvl6pPr marL="25146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6pPr>
              <a:lvl7pPr marL="29718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7pPr>
              <a:lvl8pPr marL="34290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8pPr>
              <a:lvl9pPr marL="38862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9pPr>
            </a:lstStyle>
            <a:p>
              <a:pPr>
                <a:buClr>
                  <a:srgbClr val="000000"/>
                </a:buClr>
                <a:buSzPct val="100000"/>
                <a:buFont typeface="Arial" pitchFamily="34" charset="0"/>
                <a:buNone/>
              </a:pPr>
              <a:r>
                <a:rPr lang="en-GB" sz="2000" i="1">
                  <a:solidFill>
                    <a:srgbClr val="000000"/>
                  </a:solidFill>
                </a:rPr>
                <a:t>y</a:t>
              </a:r>
            </a:p>
          </p:txBody>
        </p:sp>
      </p:grpSp>
    </p:spTree>
    <p:extLst>
      <p:ext uri="{BB962C8B-B14F-4D97-AF65-F5344CB8AC3E}">
        <p14:creationId xmlns:p14="http://schemas.microsoft.com/office/powerpoint/2010/main" val="10262230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fill="hold"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fill="hold" nodeType="clickEffect">
                                  <p:stCondLst>
                                    <p:cond delay="0"/>
                                  </p:stCondLst>
                                  <p:childTnLst>
                                    <p:set>
                                      <p:cBhvr>
                                        <p:cTn id="14" dur="1" fill="hold">
                                          <p:stCondLst>
                                            <p:cond delay="0"/>
                                          </p:stCondLst>
                                        </p:cTn>
                                        <p:tgtEl>
                                          <p:spTgt spid="1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23"/>
                                        </p:tgtEl>
                                        <p:attrNameLst>
                                          <p:attrName>style.visibility</p:attrName>
                                        </p:attrNameLst>
                                      </p:cBhvr>
                                      <p:to>
                                        <p:strVal val="visible"/>
                                      </p:to>
                                    </p:set>
                                    <p:anim calcmode="lin" valueType="num">
                                      <p:cBhvr>
                                        <p:cTn id="19" dur="500" fill="hold"/>
                                        <p:tgtEl>
                                          <p:spTgt spid="23"/>
                                        </p:tgtEl>
                                        <p:attrNameLst>
                                          <p:attrName>ppt_x</p:attrName>
                                        </p:attrNameLst>
                                      </p:cBhvr>
                                      <p:tavLst>
                                        <p:tav tm="100000">
                                          <p:val>
                                            <p:strVal val="1+#ppt_w/2"/>
                                          </p:val>
                                        </p:tav>
                                        <p:tav tm="100000">
                                          <p:val>
                                            <p:strVal val="#ppt_x"/>
                                          </p:val>
                                        </p:tav>
                                      </p:tavLst>
                                    </p:anim>
                                    <p:anim calcmode="lin" valueType="num">
                                      <p:cBhvr>
                                        <p:cTn id="20" dur="500" fill="hold"/>
                                        <p:tgtEl>
                                          <p:spTgt spid="23"/>
                                        </p:tgtEl>
                                        <p:attrNameLst>
                                          <p:attrName>ppt_y</p:attrName>
                                        </p:attrNameLst>
                                      </p:cBhvr>
                                      <p:tavLst>
                                        <p:tav tm="10000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1" presetClass="entr" fill="hold" nodeType="clickEffect">
                                  <p:stCondLst>
                                    <p:cond delay="0"/>
                                  </p:stCondLst>
                                  <p:childTnLst>
                                    <p:set>
                                      <p:cBhvr>
                                        <p:cTn id="24" dur="1" fill="hold">
                                          <p:stCondLst>
                                            <p:cond delay="0"/>
                                          </p:stCondLst>
                                        </p:cTn>
                                        <p:tgtEl>
                                          <p:spTgt spid="24"/>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fill="hold" nodeType="clickEffect">
                                  <p:stCondLst>
                                    <p:cond delay="0"/>
                                  </p:stCondLst>
                                  <p:childTnLst>
                                    <p:set>
                                      <p:cBhvr>
                                        <p:cTn id="28" dur="1" fill="hold">
                                          <p:stCondLst>
                                            <p:cond delay="0"/>
                                          </p:stCondLst>
                                        </p:cTn>
                                        <p:tgtEl>
                                          <p:spTgt spid="28"/>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2" presetClass="entr" presetSubtype="2" fill="hold" grpId="0" nodeType="clickEffect">
                                  <p:stCondLst>
                                    <p:cond delay="0"/>
                                  </p:stCondLst>
                                  <p:childTnLst>
                                    <p:set>
                                      <p:cBhvr>
                                        <p:cTn id="32" dur="1" fill="hold">
                                          <p:stCondLst>
                                            <p:cond delay="0"/>
                                          </p:stCondLst>
                                        </p:cTn>
                                        <p:tgtEl>
                                          <p:spTgt spid="34"/>
                                        </p:tgtEl>
                                        <p:attrNameLst>
                                          <p:attrName>style.visibility</p:attrName>
                                        </p:attrNameLst>
                                      </p:cBhvr>
                                      <p:to>
                                        <p:strVal val="visible"/>
                                      </p:to>
                                    </p:set>
                                    <p:anim calcmode="lin" valueType="num">
                                      <p:cBhvr>
                                        <p:cTn id="33" dur="500" fill="hold"/>
                                        <p:tgtEl>
                                          <p:spTgt spid="34"/>
                                        </p:tgtEl>
                                        <p:attrNameLst>
                                          <p:attrName>ppt_x</p:attrName>
                                        </p:attrNameLst>
                                      </p:cBhvr>
                                      <p:tavLst>
                                        <p:tav tm="100000">
                                          <p:val>
                                            <p:strVal val="1+#ppt_w/2"/>
                                          </p:val>
                                        </p:tav>
                                        <p:tav tm="100000">
                                          <p:val>
                                            <p:strVal val="#ppt_x"/>
                                          </p:val>
                                        </p:tav>
                                      </p:tavLst>
                                    </p:anim>
                                    <p:anim calcmode="lin" valueType="num">
                                      <p:cBhvr>
                                        <p:cTn id="34" dur="500" fill="hold"/>
                                        <p:tgtEl>
                                          <p:spTgt spid="34"/>
                                        </p:tgtEl>
                                        <p:attrNameLst>
                                          <p:attrName>ppt_y</p:attrName>
                                        </p:attrNameLst>
                                      </p:cBhvr>
                                      <p:tavLst>
                                        <p:tav tm="100000">
                                          <p:val>
                                            <p:strVal val="#ppt_y"/>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1" presetClass="entr" fill="hold" nodeType="clickEffect">
                                  <p:stCondLst>
                                    <p:cond delay="0"/>
                                  </p:stCondLst>
                                  <p:childTnLst>
                                    <p:set>
                                      <p:cBhvr>
                                        <p:cTn id="38" dur="1" fill="hold">
                                          <p:stCondLst>
                                            <p:cond delay="0"/>
                                          </p:stCondLst>
                                        </p:cTn>
                                        <p:tgtEl>
                                          <p:spTgt spid="35"/>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fill="hold" nodeType="clickEffect">
                                  <p:stCondLst>
                                    <p:cond delay="0"/>
                                  </p:stCondLst>
                                  <p:childTnLst>
                                    <p:set>
                                      <p:cBhvr>
                                        <p:cTn id="42" dur="1" fill="hold">
                                          <p:stCondLst>
                                            <p:cond delay="0"/>
                                          </p:stCondLst>
                                        </p:cTn>
                                        <p:tgtEl>
                                          <p:spTgt spid="39"/>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fill="hold" nodeType="clickEffect">
                                  <p:stCondLst>
                                    <p:cond delay="0"/>
                                  </p:stCondLst>
                                  <p:childTnLst>
                                    <p:set>
                                      <p:cBhvr>
                                        <p:cTn id="46" dur="1" fill="hold">
                                          <p:stCondLst>
                                            <p:cond delay="0"/>
                                          </p:stCondLst>
                                        </p:cTn>
                                        <p:tgtEl>
                                          <p:spTgt spid="40"/>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2" presetClass="entr" presetSubtype="2" fill="hold" grpId="0" nodeType="clickEffect">
                                  <p:stCondLst>
                                    <p:cond delay="0"/>
                                  </p:stCondLst>
                                  <p:childTnLst>
                                    <p:set>
                                      <p:cBhvr>
                                        <p:cTn id="50" dur="1" fill="hold">
                                          <p:stCondLst>
                                            <p:cond delay="0"/>
                                          </p:stCondLst>
                                        </p:cTn>
                                        <p:tgtEl>
                                          <p:spTgt spid="46"/>
                                        </p:tgtEl>
                                        <p:attrNameLst>
                                          <p:attrName>style.visibility</p:attrName>
                                        </p:attrNameLst>
                                      </p:cBhvr>
                                      <p:to>
                                        <p:strVal val="visible"/>
                                      </p:to>
                                    </p:set>
                                    <p:anim calcmode="lin" valueType="num">
                                      <p:cBhvr>
                                        <p:cTn id="51" dur="500" fill="hold"/>
                                        <p:tgtEl>
                                          <p:spTgt spid="46"/>
                                        </p:tgtEl>
                                        <p:attrNameLst>
                                          <p:attrName>ppt_x</p:attrName>
                                        </p:attrNameLst>
                                      </p:cBhvr>
                                      <p:tavLst>
                                        <p:tav tm="100000">
                                          <p:val>
                                            <p:strVal val="1+#ppt_w/2"/>
                                          </p:val>
                                        </p:tav>
                                        <p:tav tm="100000">
                                          <p:val>
                                            <p:strVal val="#ppt_x"/>
                                          </p:val>
                                        </p:tav>
                                      </p:tavLst>
                                    </p:anim>
                                    <p:anim calcmode="lin" valueType="num">
                                      <p:cBhvr>
                                        <p:cTn id="52" dur="500" fill="hold"/>
                                        <p:tgtEl>
                                          <p:spTgt spid="46"/>
                                        </p:tgtEl>
                                        <p:attrNameLst>
                                          <p:attrName>ppt_y</p:attrName>
                                        </p:attrNameLst>
                                      </p:cBhvr>
                                      <p:tavLst>
                                        <p:tav tm="100000">
                                          <p:val>
                                            <p:strVal val="#ppt_y"/>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1" presetClass="entr" fill="hold" nodeType="clickEffect">
                                  <p:stCondLst>
                                    <p:cond delay="0"/>
                                  </p:stCondLst>
                                  <p:childTnLst>
                                    <p:set>
                                      <p:cBhvr>
                                        <p:cTn id="56" dur="1" fill="hold">
                                          <p:stCondLst>
                                            <p:cond delay="0"/>
                                          </p:stCondLst>
                                        </p:cTn>
                                        <p:tgtEl>
                                          <p:spTgt spid="47"/>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fill="hold" grpId="0" nodeType="clickEffect">
                                  <p:stCondLst>
                                    <p:cond delay="0"/>
                                  </p:stCondLst>
                                  <p:childTnLst>
                                    <p:set>
                                      <p:cBhvr>
                                        <p:cTn id="60" dur="1" fill="hold">
                                          <p:stCondLst>
                                            <p:cond delay="0"/>
                                          </p:stCondLst>
                                        </p:cTn>
                                        <p:tgtEl>
                                          <p:spTgt spid="51"/>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fill="hold" nodeType="clickEffect">
                                  <p:stCondLst>
                                    <p:cond delay="0"/>
                                  </p:stCondLst>
                                  <p:childTnLst>
                                    <p:set>
                                      <p:cBhvr>
                                        <p:cTn id="64" dur="1" fill="hold">
                                          <p:stCondLst>
                                            <p:cond delay="0"/>
                                          </p:stCondLst>
                                        </p:cTn>
                                        <p:tgtEl>
                                          <p:spTgt spid="52"/>
                                        </p:tgtEl>
                                        <p:attrNameLst>
                                          <p:attrName>style.visibility</p:attrName>
                                        </p:attrNameLst>
                                      </p:cBhvr>
                                      <p:to>
                                        <p:strVal val="visible"/>
                                      </p:to>
                                    </p:set>
                                  </p:childTnLst>
                                </p:cTn>
                              </p:par>
                            </p:childTnLst>
                          </p:cTn>
                        </p:par>
                      </p:childTnLst>
                    </p:cTn>
                  </p:par>
                  <p:par>
                    <p:cTn id="65" fill="hold">
                      <p:stCondLst>
                        <p:cond delay="indefinite"/>
                      </p:stCondLst>
                      <p:childTnLst>
                        <p:par>
                          <p:cTn id="66" fill="hold">
                            <p:stCondLst>
                              <p:cond delay="0"/>
                            </p:stCondLst>
                            <p:childTnLst>
                              <p:par>
                                <p:cTn id="67" presetID="1" presetClass="entr" fill="hold" nodeType="clickEffect">
                                  <p:stCondLst>
                                    <p:cond delay="0"/>
                                  </p:stCondLst>
                                  <p:childTnLst>
                                    <p:set>
                                      <p:cBhvr>
                                        <p:cTn id="68" dur="1" fill="hold">
                                          <p:stCondLst>
                                            <p:cond delay="0"/>
                                          </p:stCondLst>
                                        </p:cTn>
                                        <p:tgtEl>
                                          <p:spTgt spid="58"/>
                                        </p:tgtEl>
                                        <p:attrNameLst>
                                          <p:attrName>style.visibility</p:attrName>
                                        </p:attrNameLst>
                                      </p:cBhvr>
                                      <p:to>
                                        <p:strVal val="visible"/>
                                      </p:to>
                                    </p:set>
                                  </p:childTnLst>
                                </p:cTn>
                              </p:par>
                            </p:childTnLst>
                          </p:cTn>
                        </p:par>
                      </p:childTnLst>
                    </p:cTn>
                  </p:par>
                  <p:par>
                    <p:cTn id="69" fill="hold">
                      <p:stCondLst>
                        <p:cond delay="indefinite"/>
                      </p:stCondLst>
                      <p:childTnLst>
                        <p:par>
                          <p:cTn id="70" fill="hold">
                            <p:stCondLst>
                              <p:cond delay="0"/>
                            </p:stCondLst>
                            <p:childTnLst>
                              <p:par>
                                <p:cTn id="71" presetID="2" presetClass="entr" presetSubtype="1" fill="hold" grpId="0" nodeType="clickEffect">
                                  <p:stCondLst>
                                    <p:cond delay="0"/>
                                  </p:stCondLst>
                                  <p:childTnLst>
                                    <p:set>
                                      <p:cBhvr>
                                        <p:cTn id="72" dur="1" fill="hold">
                                          <p:stCondLst>
                                            <p:cond delay="0"/>
                                          </p:stCondLst>
                                        </p:cTn>
                                        <p:tgtEl>
                                          <p:spTgt spid="64"/>
                                        </p:tgtEl>
                                        <p:attrNameLst>
                                          <p:attrName>style.visibility</p:attrName>
                                        </p:attrNameLst>
                                      </p:cBhvr>
                                      <p:to>
                                        <p:strVal val="visible"/>
                                      </p:to>
                                    </p:set>
                                    <p:anim calcmode="lin" valueType="num">
                                      <p:cBhvr>
                                        <p:cTn id="73" dur="500" fill="hold"/>
                                        <p:tgtEl>
                                          <p:spTgt spid="64"/>
                                        </p:tgtEl>
                                        <p:attrNameLst>
                                          <p:attrName>ppt_x</p:attrName>
                                        </p:attrNameLst>
                                      </p:cBhvr>
                                      <p:tavLst>
                                        <p:tav tm="100000">
                                          <p:val>
                                            <p:strVal val="#ppt_x"/>
                                          </p:val>
                                        </p:tav>
                                        <p:tav tm="100000">
                                          <p:val>
                                            <p:strVal val="#ppt_x"/>
                                          </p:val>
                                        </p:tav>
                                      </p:tavLst>
                                    </p:anim>
                                    <p:anim calcmode="lin" valueType="num">
                                      <p:cBhvr>
                                        <p:cTn id="74" dur="500" fill="hold"/>
                                        <p:tgtEl>
                                          <p:spTgt spid="64"/>
                                        </p:tgtEl>
                                        <p:attrNameLst>
                                          <p:attrName>ppt_y</p:attrName>
                                        </p:attrNameLst>
                                      </p:cBhvr>
                                      <p:tavLst>
                                        <p:tav tm="100000">
                                          <p:val>
                                            <p:strVal val="0-#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1" presetClass="entr" fill="hold" nodeType="clickEffect">
                                  <p:stCondLst>
                                    <p:cond delay="0"/>
                                  </p:stCondLst>
                                  <p:childTnLst>
                                    <p:set>
                                      <p:cBhvr>
                                        <p:cTn id="78" dur="1" fill="hold">
                                          <p:stCondLst>
                                            <p:cond delay="0"/>
                                          </p:stCondLst>
                                        </p:cTn>
                                        <p:tgtEl>
                                          <p:spTgt spid="6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34" grpId="0" animBg="1"/>
      <p:bldP spid="46" grpId="0" animBg="1"/>
      <p:bldP spid="51" grpId="0" animBg="1"/>
      <p:bldP spid="64"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Initial Permutation </a:t>
            </a:r>
            <a:r>
              <a:rPr lang="en-AU" dirty="0" smtClean="0"/>
              <a:t>(IP)</a:t>
            </a:r>
            <a:endParaRPr lang="en-US" dirty="0"/>
          </a:p>
        </p:txBody>
      </p:sp>
      <p:sp>
        <p:nvSpPr>
          <p:cNvPr id="3" name="Slide Number Placeholder 2"/>
          <p:cNvSpPr>
            <a:spLocks noGrp="1"/>
          </p:cNvSpPr>
          <p:nvPr>
            <p:ph type="sldNum" sz="quarter" idx="12"/>
          </p:nvPr>
        </p:nvSpPr>
        <p:spPr/>
        <p:txBody>
          <a:bodyPr/>
          <a:lstStyle/>
          <a:p>
            <a:fld id="{B6F15528-21DE-4FAA-801E-634DDDAF4B2B}" type="slidenum">
              <a:rPr lang="en-US" smtClean="0"/>
              <a:pPr/>
              <a:t>22</a:t>
            </a:fld>
            <a:endParaRPr lang="en-US"/>
          </a:p>
        </p:txBody>
      </p:sp>
      <p:sp>
        <p:nvSpPr>
          <p:cNvPr id="4" name="Content Placeholder 3"/>
          <p:cNvSpPr>
            <a:spLocks noGrp="1"/>
          </p:cNvSpPr>
          <p:nvPr>
            <p:ph sz="quarter" idx="1"/>
          </p:nvPr>
        </p:nvSpPr>
        <p:spPr>
          <a:xfrm>
            <a:off x="457200" y="1219200"/>
            <a:ext cx="8229600" cy="5029518"/>
          </a:xfrm>
        </p:spPr>
        <p:txBody>
          <a:bodyPr>
            <a:normAutofit fontScale="85000" lnSpcReduction="20000"/>
          </a:bodyPr>
          <a:lstStyle/>
          <a:p>
            <a:r>
              <a:rPr lang="en-AU" sz="2800" dirty="0"/>
              <a:t>First step of the data computation </a:t>
            </a:r>
          </a:p>
          <a:p>
            <a:r>
              <a:rPr lang="en-AU" sz="2800" dirty="0"/>
              <a:t>IP reorders the input data bits </a:t>
            </a:r>
          </a:p>
          <a:p>
            <a:pPr lvl="1"/>
            <a:r>
              <a:rPr lang="en-AU" sz="2500" dirty="0"/>
              <a:t>Even bits to LH half, odd bits to RH half </a:t>
            </a:r>
          </a:p>
          <a:p>
            <a:r>
              <a:rPr lang="en-AU" sz="2800" dirty="0" smtClean="0"/>
              <a:t>Example:     </a:t>
            </a:r>
            <a:r>
              <a:rPr lang="en-AU" sz="2200" dirty="0" smtClean="0">
                <a:latin typeface="Courier New" pitchFamily="49" charset="0"/>
                <a:cs typeface="Courier New" pitchFamily="49" charset="0"/>
              </a:rPr>
              <a:t>IP(675a6967 </a:t>
            </a:r>
            <a:r>
              <a:rPr lang="en-AU" sz="2200" dirty="0">
                <a:latin typeface="Courier New" pitchFamily="49" charset="0"/>
                <a:cs typeface="Courier New" pitchFamily="49" charset="0"/>
              </a:rPr>
              <a:t>5e5a6b5a) = ?</a:t>
            </a:r>
          </a:p>
          <a:p>
            <a:endParaRPr lang="en-AU" sz="2800" dirty="0"/>
          </a:p>
          <a:p>
            <a:endParaRPr lang="en-AU" sz="2800" dirty="0" smtClean="0"/>
          </a:p>
          <a:p>
            <a:endParaRPr lang="en-AU" sz="2800" dirty="0" smtClean="0"/>
          </a:p>
          <a:p>
            <a:endParaRPr lang="en-AU" sz="2800" dirty="0"/>
          </a:p>
          <a:p>
            <a:endParaRPr lang="en-AU" sz="2800" dirty="0" smtClean="0"/>
          </a:p>
          <a:p>
            <a:endParaRPr lang="en-AU" sz="2800" dirty="0" smtClean="0"/>
          </a:p>
          <a:p>
            <a:pPr marL="0" indent="0">
              <a:buNone/>
            </a:pPr>
            <a:endParaRPr lang="en-AU" sz="2800" dirty="0" smtClean="0"/>
          </a:p>
          <a:p>
            <a:r>
              <a:rPr lang="en-AU" sz="2800" dirty="0" smtClean="0"/>
              <a:t>IP Table interpretation</a:t>
            </a:r>
          </a:p>
          <a:p>
            <a:pPr lvl="1"/>
            <a:r>
              <a:rPr lang="en-AU" sz="2500" dirty="0" smtClean="0"/>
              <a:t>Bit 58 will be the 1</a:t>
            </a:r>
            <a:r>
              <a:rPr lang="en-AU" sz="2500" baseline="30000" dirty="0" smtClean="0"/>
              <a:t>st</a:t>
            </a:r>
            <a:r>
              <a:rPr lang="en-AU" sz="2500" dirty="0" smtClean="0"/>
              <a:t> bit, bit 50 will be the 2</a:t>
            </a:r>
            <a:r>
              <a:rPr lang="en-AU" sz="2500" baseline="30000" dirty="0" smtClean="0"/>
              <a:t>nd</a:t>
            </a:r>
            <a:r>
              <a:rPr lang="en-AU" sz="2500" dirty="0" smtClean="0"/>
              <a:t> bit, etc.</a:t>
            </a:r>
            <a:endParaRPr lang="en-AU" sz="2500" dirty="0"/>
          </a:p>
        </p:txBody>
      </p:sp>
      <p:pic>
        <p:nvPicPr>
          <p:cNvPr id="5" name="Picture 3"/>
          <p:cNvPicPr>
            <a:picLocks noChangeAspect="1" noChangeArrowheads="1"/>
          </p:cNvPicPr>
          <p:nvPr/>
        </p:nvPicPr>
        <p:blipFill rotWithShape="1">
          <a:blip r:embed="rId3">
            <a:extLst>
              <a:ext uri="{28A0092B-C50C-407E-A947-70E740481C1C}">
                <a14:useLocalDpi xmlns:a14="http://schemas.microsoft.com/office/drawing/2010/main" val="0"/>
              </a:ext>
            </a:extLst>
          </a:blip>
          <a:srcRect t="13969" b="9444"/>
          <a:stretch/>
        </p:blipFill>
        <p:spPr bwMode="auto">
          <a:xfrm>
            <a:off x="1143000" y="2712720"/>
            <a:ext cx="6929437" cy="24688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Tree>
    <p:extLst>
      <p:ext uri="{BB962C8B-B14F-4D97-AF65-F5344CB8AC3E}">
        <p14:creationId xmlns:p14="http://schemas.microsoft.com/office/powerpoint/2010/main" val="102622304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Initial Permutation </a:t>
            </a:r>
            <a:r>
              <a:rPr lang="en-AU" dirty="0" smtClean="0"/>
              <a:t>(IP)</a:t>
            </a:r>
            <a:endParaRPr lang="en-US" dirty="0"/>
          </a:p>
        </p:txBody>
      </p:sp>
      <p:sp>
        <p:nvSpPr>
          <p:cNvPr id="3" name="Slide Number Placeholder 2"/>
          <p:cNvSpPr>
            <a:spLocks noGrp="1"/>
          </p:cNvSpPr>
          <p:nvPr>
            <p:ph type="sldNum" sz="quarter" idx="12"/>
          </p:nvPr>
        </p:nvSpPr>
        <p:spPr/>
        <p:txBody>
          <a:bodyPr/>
          <a:lstStyle/>
          <a:p>
            <a:fld id="{B6F15528-21DE-4FAA-801E-634DDDAF4B2B}" type="slidenum">
              <a:rPr lang="en-US" smtClean="0"/>
              <a:pPr/>
              <a:t>23</a:t>
            </a:fld>
            <a:endParaRPr lang="en-US"/>
          </a:p>
        </p:txBody>
      </p:sp>
      <p:sp>
        <p:nvSpPr>
          <p:cNvPr id="4" name="Content Placeholder 3"/>
          <p:cNvSpPr>
            <a:spLocks noGrp="1"/>
          </p:cNvSpPr>
          <p:nvPr>
            <p:ph sz="quarter" idx="1"/>
          </p:nvPr>
        </p:nvSpPr>
        <p:spPr>
          <a:xfrm>
            <a:off x="304800" y="1219200"/>
            <a:ext cx="8686800" cy="4937760"/>
          </a:xfrm>
        </p:spPr>
        <p:txBody>
          <a:bodyPr>
            <a:normAutofit fontScale="62500" lnSpcReduction="20000"/>
          </a:bodyPr>
          <a:lstStyle/>
          <a:p>
            <a:pPr>
              <a:spcBef>
                <a:spcPts val="580"/>
              </a:spcBef>
              <a:buNone/>
              <a:defRPr/>
            </a:pPr>
            <a:r>
              <a:rPr lang="en-AU" sz="4000" dirty="0" smtClean="0"/>
              <a:t>Example</a:t>
            </a:r>
            <a:r>
              <a:rPr lang="en-AU" sz="4000" dirty="0"/>
              <a:t>:</a:t>
            </a:r>
          </a:p>
          <a:p>
            <a:pPr>
              <a:spcBef>
                <a:spcPts val="580"/>
              </a:spcBef>
              <a:buNone/>
              <a:defRPr/>
            </a:pPr>
            <a:r>
              <a:rPr lang="en-AU" sz="3600" dirty="0">
                <a:latin typeface="Courier New" pitchFamily="49" charset="0"/>
              </a:rPr>
              <a:t>IP(</a:t>
            </a:r>
            <a:r>
              <a:rPr lang="en-AU" sz="3600" dirty="0">
                <a:solidFill>
                  <a:srgbClr val="FF0000"/>
                </a:solidFill>
                <a:latin typeface="Courier New" pitchFamily="49" charset="0"/>
              </a:rPr>
              <a:t>6</a:t>
            </a:r>
            <a:r>
              <a:rPr lang="en-AU" sz="3600" dirty="0">
                <a:solidFill>
                  <a:srgbClr val="00B050"/>
                </a:solidFill>
                <a:latin typeface="Courier New" pitchFamily="49" charset="0"/>
              </a:rPr>
              <a:t>7</a:t>
            </a:r>
            <a:r>
              <a:rPr lang="en-AU" sz="3600" dirty="0">
                <a:solidFill>
                  <a:srgbClr val="FF0000"/>
                </a:solidFill>
                <a:latin typeface="Courier New" pitchFamily="49" charset="0"/>
              </a:rPr>
              <a:t>5</a:t>
            </a:r>
            <a:r>
              <a:rPr lang="en-AU" sz="3600" dirty="0">
                <a:solidFill>
                  <a:srgbClr val="00B050"/>
                </a:solidFill>
                <a:latin typeface="Courier New" pitchFamily="49" charset="0"/>
              </a:rPr>
              <a:t>a</a:t>
            </a:r>
            <a:r>
              <a:rPr lang="en-AU" sz="3600" dirty="0">
                <a:solidFill>
                  <a:srgbClr val="FF0000"/>
                </a:solidFill>
                <a:latin typeface="Courier New" pitchFamily="49" charset="0"/>
              </a:rPr>
              <a:t>6</a:t>
            </a:r>
            <a:r>
              <a:rPr lang="en-AU" sz="3600" dirty="0">
                <a:solidFill>
                  <a:srgbClr val="00B050"/>
                </a:solidFill>
                <a:latin typeface="Courier New" pitchFamily="49" charset="0"/>
              </a:rPr>
              <a:t>9</a:t>
            </a:r>
            <a:r>
              <a:rPr lang="en-AU" sz="3600" dirty="0">
                <a:solidFill>
                  <a:srgbClr val="FF0000"/>
                </a:solidFill>
                <a:latin typeface="Courier New" pitchFamily="49" charset="0"/>
              </a:rPr>
              <a:t>6</a:t>
            </a:r>
            <a:r>
              <a:rPr lang="en-AU" sz="3600" dirty="0">
                <a:solidFill>
                  <a:srgbClr val="00B050"/>
                </a:solidFill>
                <a:latin typeface="Courier New" pitchFamily="49" charset="0"/>
              </a:rPr>
              <a:t>7</a:t>
            </a:r>
            <a:r>
              <a:rPr lang="en-AU" sz="3600" dirty="0">
                <a:latin typeface="Courier New" pitchFamily="49" charset="0"/>
              </a:rPr>
              <a:t> 5e5a6b5a) = ??</a:t>
            </a:r>
            <a:r>
              <a:rPr lang="en-AU" sz="3600" dirty="0"/>
              <a:t> </a:t>
            </a:r>
          </a:p>
          <a:p>
            <a:pPr>
              <a:spcBef>
                <a:spcPts val="580"/>
              </a:spcBef>
              <a:buNone/>
              <a:defRPr/>
            </a:pPr>
            <a:endParaRPr lang="en-AU" sz="2200" dirty="0" smtClean="0">
              <a:latin typeface="Courier New" pitchFamily="49" charset="0"/>
              <a:cs typeface="Courier New" pitchFamily="49" charset="0"/>
            </a:endParaRPr>
          </a:p>
          <a:p>
            <a:pPr>
              <a:spcBef>
                <a:spcPts val="580"/>
              </a:spcBef>
              <a:buNone/>
              <a:defRPr/>
            </a:pPr>
            <a:r>
              <a:rPr lang="en-AU" sz="2200" b="1" dirty="0" smtClean="0">
                <a:latin typeface="Courier New" pitchFamily="49" charset="0"/>
                <a:cs typeface="Courier New" pitchFamily="49" charset="0"/>
              </a:rPr>
              <a:t>1    </a:t>
            </a:r>
            <a:r>
              <a:rPr lang="en-AU" sz="2200" b="1" dirty="0">
                <a:latin typeface="Courier New" pitchFamily="49" charset="0"/>
                <a:cs typeface="Courier New" pitchFamily="49" charset="0"/>
              </a:rPr>
              <a:t>5 </a:t>
            </a:r>
            <a:r>
              <a:rPr lang="en-AU" sz="2200" b="1" dirty="0" smtClean="0">
                <a:latin typeface="Courier New" pitchFamily="49" charset="0"/>
                <a:cs typeface="Courier New" pitchFamily="49" charset="0"/>
              </a:rPr>
              <a:t>   </a:t>
            </a:r>
            <a:r>
              <a:rPr lang="en-AU" sz="2200" b="1" dirty="0">
                <a:latin typeface="Courier New" pitchFamily="49" charset="0"/>
                <a:cs typeface="Courier New" pitchFamily="49" charset="0"/>
              </a:rPr>
              <a:t>9    </a:t>
            </a:r>
            <a:r>
              <a:rPr lang="en-AU" sz="2200" b="1" dirty="0" smtClean="0">
                <a:latin typeface="Courier New" pitchFamily="49" charset="0"/>
                <a:cs typeface="Courier New" pitchFamily="49" charset="0"/>
              </a:rPr>
              <a:t>13   17   21   </a:t>
            </a:r>
            <a:r>
              <a:rPr lang="en-AU" sz="2200" b="1" dirty="0">
                <a:latin typeface="Courier New" pitchFamily="49" charset="0"/>
                <a:cs typeface="Courier New" pitchFamily="49" charset="0"/>
              </a:rPr>
              <a:t>25 </a:t>
            </a:r>
            <a:r>
              <a:rPr lang="en-AU" sz="2200" b="1" dirty="0" smtClean="0">
                <a:latin typeface="Courier New" pitchFamily="49" charset="0"/>
                <a:cs typeface="Courier New" pitchFamily="49" charset="0"/>
              </a:rPr>
              <a:t>  </a:t>
            </a:r>
            <a:r>
              <a:rPr lang="en-AU" sz="2200" b="1" dirty="0">
                <a:latin typeface="Courier New" pitchFamily="49" charset="0"/>
                <a:cs typeface="Courier New" pitchFamily="49" charset="0"/>
              </a:rPr>
              <a:t>29  </a:t>
            </a:r>
            <a:r>
              <a:rPr lang="en-AU" sz="2200" b="1" dirty="0" smtClean="0">
                <a:latin typeface="Courier New" pitchFamily="49" charset="0"/>
                <a:cs typeface="Courier New" pitchFamily="49" charset="0"/>
              </a:rPr>
              <a:t> </a:t>
            </a:r>
            <a:r>
              <a:rPr lang="en-AU" sz="2200" b="1" dirty="0">
                <a:latin typeface="Courier New" pitchFamily="49" charset="0"/>
                <a:cs typeface="Courier New" pitchFamily="49" charset="0"/>
              </a:rPr>
              <a:t>33  </a:t>
            </a:r>
            <a:r>
              <a:rPr lang="en-AU" sz="2200" b="1" dirty="0" smtClean="0">
                <a:latin typeface="Courier New" pitchFamily="49" charset="0"/>
                <a:cs typeface="Courier New" pitchFamily="49" charset="0"/>
              </a:rPr>
              <a:t> </a:t>
            </a:r>
            <a:r>
              <a:rPr lang="en-AU" sz="2200" b="1" dirty="0">
                <a:latin typeface="Courier New" pitchFamily="49" charset="0"/>
                <a:cs typeface="Courier New" pitchFamily="49" charset="0"/>
              </a:rPr>
              <a:t>37  </a:t>
            </a:r>
            <a:r>
              <a:rPr lang="en-AU" sz="2200" b="1" dirty="0" smtClean="0">
                <a:latin typeface="Courier New" pitchFamily="49" charset="0"/>
                <a:cs typeface="Courier New" pitchFamily="49" charset="0"/>
              </a:rPr>
              <a:t> </a:t>
            </a:r>
            <a:r>
              <a:rPr lang="en-AU" sz="2200" b="1" dirty="0">
                <a:latin typeface="Courier New" pitchFamily="49" charset="0"/>
                <a:cs typeface="Courier New" pitchFamily="49" charset="0"/>
              </a:rPr>
              <a:t>41  </a:t>
            </a:r>
            <a:r>
              <a:rPr lang="en-AU" sz="2200" b="1" dirty="0" smtClean="0">
                <a:latin typeface="Courier New" pitchFamily="49" charset="0"/>
                <a:cs typeface="Courier New" pitchFamily="49" charset="0"/>
              </a:rPr>
              <a:t> 45   </a:t>
            </a:r>
            <a:r>
              <a:rPr lang="en-AU" sz="2200" b="1" dirty="0">
                <a:latin typeface="Courier New" pitchFamily="49" charset="0"/>
                <a:cs typeface="Courier New" pitchFamily="49" charset="0"/>
              </a:rPr>
              <a:t>49  </a:t>
            </a:r>
            <a:r>
              <a:rPr lang="en-AU" sz="2200" b="1" dirty="0" smtClean="0">
                <a:latin typeface="Courier New" pitchFamily="49" charset="0"/>
                <a:cs typeface="Courier New" pitchFamily="49" charset="0"/>
              </a:rPr>
              <a:t> 53   </a:t>
            </a:r>
            <a:r>
              <a:rPr lang="en-AU" sz="2200" b="1" dirty="0">
                <a:latin typeface="Courier New" pitchFamily="49" charset="0"/>
                <a:cs typeface="Courier New" pitchFamily="49" charset="0"/>
              </a:rPr>
              <a:t>57  </a:t>
            </a:r>
            <a:r>
              <a:rPr lang="en-AU" sz="2200" b="1" dirty="0" smtClean="0">
                <a:latin typeface="Courier New" pitchFamily="49" charset="0"/>
                <a:cs typeface="Courier New" pitchFamily="49" charset="0"/>
              </a:rPr>
              <a:t> </a:t>
            </a:r>
            <a:r>
              <a:rPr lang="en-AU" sz="2200" b="1" dirty="0">
                <a:latin typeface="Courier New" pitchFamily="49" charset="0"/>
                <a:cs typeface="Courier New" pitchFamily="49" charset="0"/>
              </a:rPr>
              <a:t>64</a:t>
            </a:r>
          </a:p>
          <a:p>
            <a:pPr>
              <a:spcBef>
                <a:spcPts val="580"/>
              </a:spcBef>
              <a:buNone/>
              <a:defRPr/>
            </a:pPr>
            <a:r>
              <a:rPr lang="en-AU" sz="2200" b="1" dirty="0" smtClean="0">
                <a:solidFill>
                  <a:srgbClr val="FF0000"/>
                </a:solidFill>
                <a:latin typeface="Courier New" pitchFamily="49" charset="0"/>
                <a:cs typeface="Courier New" pitchFamily="49" charset="0"/>
              </a:rPr>
              <a:t>0110 </a:t>
            </a:r>
            <a:r>
              <a:rPr lang="en-AU" sz="2200" b="1" dirty="0" smtClean="0">
                <a:solidFill>
                  <a:srgbClr val="00B050"/>
                </a:solidFill>
                <a:latin typeface="Courier New" pitchFamily="49" charset="0"/>
                <a:cs typeface="Courier New" pitchFamily="49" charset="0"/>
              </a:rPr>
              <a:t>0111 </a:t>
            </a:r>
            <a:r>
              <a:rPr lang="en-AU" sz="2200" b="1" dirty="0" smtClean="0">
                <a:solidFill>
                  <a:srgbClr val="FF0000"/>
                </a:solidFill>
                <a:latin typeface="Courier New" pitchFamily="49" charset="0"/>
                <a:cs typeface="Courier New" pitchFamily="49" charset="0"/>
              </a:rPr>
              <a:t>0101</a:t>
            </a:r>
            <a:r>
              <a:rPr lang="en-AU" sz="2200" b="1" dirty="0" smtClean="0">
                <a:latin typeface="Courier New" pitchFamily="49" charset="0"/>
                <a:cs typeface="Courier New" pitchFamily="49" charset="0"/>
              </a:rPr>
              <a:t> </a:t>
            </a:r>
            <a:r>
              <a:rPr lang="en-AU" sz="2200" b="1" dirty="0">
                <a:solidFill>
                  <a:srgbClr val="00B050"/>
                </a:solidFill>
                <a:latin typeface="Courier New" pitchFamily="49" charset="0"/>
                <a:cs typeface="Courier New" pitchFamily="49" charset="0"/>
              </a:rPr>
              <a:t>1010</a:t>
            </a:r>
            <a:r>
              <a:rPr lang="en-AU" sz="2200" b="1" dirty="0">
                <a:latin typeface="Courier New" pitchFamily="49" charset="0"/>
                <a:cs typeface="Courier New" pitchFamily="49" charset="0"/>
              </a:rPr>
              <a:t> </a:t>
            </a:r>
            <a:r>
              <a:rPr lang="en-AU" sz="2200" b="1" dirty="0" smtClean="0">
                <a:solidFill>
                  <a:srgbClr val="FF0000"/>
                </a:solidFill>
                <a:latin typeface="Courier New" pitchFamily="49" charset="0"/>
                <a:cs typeface="Courier New" pitchFamily="49" charset="0"/>
              </a:rPr>
              <a:t>0110</a:t>
            </a:r>
            <a:r>
              <a:rPr lang="en-AU" sz="2200" b="1" dirty="0" smtClean="0">
                <a:latin typeface="Courier New" pitchFamily="49" charset="0"/>
                <a:cs typeface="Courier New" pitchFamily="49" charset="0"/>
              </a:rPr>
              <a:t> </a:t>
            </a:r>
            <a:r>
              <a:rPr lang="en-AU" sz="2200" b="1" dirty="0" smtClean="0">
                <a:solidFill>
                  <a:srgbClr val="00B050"/>
                </a:solidFill>
                <a:latin typeface="Courier New" pitchFamily="49" charset="0"/>
                <a:cs typeface="Courier New" pitchFamily="49" charset="0"/>
              </a:rPr>
              <a:t>1001 </a:t>
            </a:r>
            <a:r>
              <a:rPr lang="en-AU" sz="2200" b="1" dirty="0" smtClean="0">
                <a:solidFill>
                  <a:srgbClr val="FF0000"/>
                </a:solidFill>
                <a:latin typeface="Courier New" pitchFamily="49" charset="0"/>
                <a:cs typeface="Courier New" pitchFamily="49" charset="0"/>
              </a:rPr>
              <a:t>0110</a:t>
            </a:r>
            <a:r>
              <a:rPr lang="en-AU" sz="2200" b="1" dirty="0" smtClean="0">
                <a:latin typeface="Courier New" pitchFamily="49" charset="0"/>
                <a:cs typeface="Courier New" pitchFamily="49" charset="0"/>
              </a:rPr>
              <a:t> </a:t>
            </a:r>
            <a:r>
              <a:rPr lang="en-AU" sz="2200" b="1" dirty="0" smtClean="0">
                <a:solidFill>
                  <a:srgbClr val="00B050"/>
                </a:solidFill>
                <a:latin typeface="Courier New" pitchFamily="49" charset="0"/>
                <a:cs typeface="Courier New" pitchFamily="49" charset="0"/>
              </a:rPr>
              <a:t>0111 </a:t>
            </a:r>
            <a:r>
              <a:rPr lang="en-AU" sz="2200" b="1" dirty="0" smtClean="0">
                <a:solidFill>
                  <a:srgbClr val="FF0000"/>
                </a:solidFill>
                <a:latin typeface="Courier New" pitchFamily="49" charset="0"/>
                <a:cs typeface="Courier New" pitchFamily="49" charset="0"/>
              </a:rPr>
              <a:t>0101 </a:t>
            </a:r>
            <a:r>
              <a:rPr lang="en-AU" sz="2200" b="1" dirty="0">
                <a:solidFill>
                  <a:srgbClr val="00B050"/>
                </a:solidFill>
                <a:latin typeface="Courier New" pitchFamily="49" charset="0"/>
                <a:cs typeface="Courier New" pitchFamily="49" charset="0"/>
              </a:rPr>
              <a:t>1110 </a:t>
            </a:r>
            <a:r>
              <a:rPr lang="en-AU" sz="2200" b="1" dirty="0" smtClean="0">
                <a:solidFill>
                  <a:srgbClr val="FF0000"/>
                </a:solidFill>
                <a:latin typeface="Courier New" pitchFamily="49" charset="0"/>
                <a:cs typeface="Courier New" pitchFamily="49" charset="0"/>
              </a:rPr>
              <a:t>0101 </a:t>
            </a:r>
            <a:r>
              <a:rPr lang="en-AU" sz="2200" b="1" dirty="0">
                <a:solidFill>
                  <a:srgbClr val="00B050"/>
                </a:solidFill>
                <a:latin typeface="Courier New" pitchFamily="49" charset="0"/>
                <a:cs typeface="Courier New" pitchFamily="49" charset="0"/>
              </a:rPr>
              <a:t>1010 </a:t>
            </a:r>
            <a:r>
              <a:rPr lang="en-AU" sz="2200" b="1" dirty="0" smtClean="0">
                <a:solidFill>
                  <a:srgbClr val="FF0000"/>
                </a:solidFill>
                <a:latin typeface="Courier New" pitchFamily="49" charset="0"/>
                <a:cs typeface="Courier New" pitchFamily="49" charset="0"/>
              </a:rPr>
              <a:t>0110</a:t>
            </a:r>
            <a:r>
              <a:rPr lang="en-AU" sz="2200" b="1" dirty="0" smtClean="0">
                <a:solidFill>
                  <a:srgbClr val="00B050"/>
                </a:solidFill>
                <a:latin typeface="Courier New" pitchFamily="49" charset="0"/>
                <a:cs typeface="Courier New" pitchFamily="49" charset="0"/>
              </a:rPr>
              <a:t> 1011</a:t>
            </a:r>
            <a:r>
              <a:rPr lang="en-AU" sz="2200" b="1" dirty="0" smtClean="0">
                <a:solidFill>
                  <a:srgbClr val="FF0000"/>
                </a:solidFill>
                <a:latin typeface="Courier New" pitchFamily="49" charset="0"/>
                <a:cs typeface="Courier New" pitchFamily="49" charset="0"/>
              </a:rPr>
              <a:t> 0101</a:t>
            </a:r>
            <a:r>
              <a:rPr lang="en-AU" sz="2200" b="1" dirty="0" smtClean="0">
                <a:solidFill>
                  <a:srgbClr val="00B050"/>
                </a:solidFill>
                <a:latin typeface="Courier New" pitchFamily="49" charset="0"/>
                <a:cs typeface="Courier New" pitchFamily="49" charset="0"/>
              </a:rPr>
              <a:t> </a:t>
            </a:r>
            <a:r>
              <a:rPr lang="en-AU" sz="2200" b="1" dirty="0">
                <a:solidFill>
                  <a:srgbClr val="00B050"/>
                </a:solidFill>
                <a:latin typeface="Courier New" pitchFamily="49" charset="0"/>
                <a:cs typeface="Courier New" pitchFamily="49" charset="0"/>
              </a:rPr>
              <a:t>1010</a:t>
            </a:r>
            <a:endParaRPr lang="en-AU" sz="2200" b="1" dirty="0">
              <a:latin typeface="Courier New" pitchFamily="49" charset="0"/>
              <a:cs typeface="Courier New" pitchFamily="49" charset="0"/>
            </a:endParaRPr>
          </a:p>
          <a:p>
            <a:pPr>
              <a:spcBef>
                <a:spcPts val="580"/>
              </a:spcBef>
              <a:buNone/>
              <a:defRPr/>
            </a:pPr>
            <a:endParaRPr lang="en-AU" sz="3600" dirty="0">
              <a:latin typeface="Courier New" pitchFamily="49" charset="0"/>
            </a:endParaRPr>
          </a:p>
          <a:p>
            <a:pPr>
              <a:spcBef>
                <a:spcPts val="580"/>
              </a:spcBef>
              <a:buNone/>
              <a:defRPr/>
            </a:pPr>
            <a:endParaRPr lang="en-AU" sz="3600" dirty="0">
              <a:latin typeface="Courier New" pitchFamily="49" charset="0"/>
            </a:endParaRPr>
          </a:p>
          <a:p>
            <a:pPr>
              <a:spcBef>
                <a:spcPts val="580"/>
              </a:spcBef>
              <a:buNone/>
              <a:defRPr/>
            </a:pPr>
            <a:endParaRPr lang="en-AU" sz="3600" dirty="0">
              <a:latin typeface="Courier New" pitchFamily="49" charset="0"/>
            </a:endParaRPr>
          </a:p>
          <a:p>
            <a:pPr>
              <a:spcBef>
                <a:spcPts val="580"/>
              </a:spcBef>
              <a:buNone/>
              <a:defRPr/>
            </a:pPr>
            <a:endParaRPr lang="en-AU" sz="3600" dirty="0">
              <a:latin typeface="Courier New" pitchFamily="49" charset="0"/>
            </a:endParaRPr>
          </a:p>
          <a:p>
            <a:pPr>
              <a:spcBef>
                <a:spcPts val="580"/>
              </a:spcBef>
              <a:buNone/>
              <a:defRPr/>
            </a:pPr>
            <a:endParaRPr lang="en-AU" sz="3600" dirty="0">
              <a:latin typeface="Courier New" pitchFamily="49" charset="0"/>
            </a:endParaRPr>
          </a:p>
          <a:p>
            <a:pPr>
              <a:spcBef>
                <a:spcPts val="580"/>
              </a:spcBef>
              <a:buNone/>
              <a:defRPr/>
            </a:pPr>
            <a:endParaRPr lang="en-AU" sz="3600" dirty="0">
              <a:latin typeface="Courier New" pitchFamily="49" charset="0"/>
            </a:endParaRPr>
          </a:p>
          <a:p>
            <a:pPr>
              <a:spcBef>
                <a:spcPts val="580"/>
              </a:spcBef>
              <a:buNone/>
              <a:defRPr/>
            </a:pPr>
            <a:endParaRPr lang="en-AU" sz="3600" dirty="0" smtClean="0">
              <a:latin typeface="Courier New" pitchFamily="49" charset="0"/>
            </a:endParaRPr>
          </a:p>
          <a:p>
            <a:pPr>
              <a:spcBef>
                <a:spcPts val="580"/>
              </a:spcBef>
              <a:buNone/>
              <a:defRPr/>
            </a:pPr>
            <a:endParaRPr lang="en-AU" sz="3600" dirty="0">
              <a:latin typeface="Courier New" pitchFamily="49" charset="0"/>
            </a:endParaRPr>
          </a:p>
          <a:p>
            <a:pPr>
              <a:spcBef>
                <a:spcPts val="580"/>
              </a:spcBef>
              <a:buNone/>
              <a:defRPr/>
            </a:pPr>
            <a:r>
              <a:rPr lang="en-AU" sz="3600" dirty="0">
                <a:latin typeface="Courier New" pitchFamily="49" charset="0"/>
              </a:rPr>
              <a:t>	IP(675a6967 5e5a6b5a) = (ffb2194d 004df6fb)</a:t>
            </a:r>
            <a:r>
              <a:rPr lang="en-AU" sz="3600" dirty="0"/>
              <a:t> </a:t>
            </a:r>
          </a:p>
          <a:p>
            <a:endParaRPr lang="en-US" dirty="0"/>
          </a:p>
        </p:txBody>
      </p:sp>
      <p:pic>
        <p:nvPicPr>
          <p:cNvPr id="5" name="Picture 3"/>
          <p:cNvPicPr>
            <a:picLocks noChangeAspect="1" noChangeArrowheads="1"/>
          </p:cNvPicPr>
          <p:nvPr/>
        </p:nvPicPr>
        <p:blipFill>
          <a:blip r:embed="rId3">
            <a:extLst>
              <a:ext uri="{28A0092B-C50C-407E-A947-70E740481C1C}">
                <a14:useLocalDpi xmlns:a14="http://schemas.microsoft.com/office/drawing/2010/main" val="0"/>
              </a:ext>
            </a:extLst>
          </a:blip>
          <a:srcRect t="13969"/>
          <a:stretch>
            <a:fillRect/>
          </a:stretch>
        </p:blipFill>
        <p:spPr bwMode="auto">
          <a:xfrm>
            <a:off x="857250" y="2789237"/>
            <a:ext cx="6929438" cy="2773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Tree>
    <p:extLst>
      <p:ext uri="{BB962C8B-B14F-4D97-AF65-F5344CB8AC3E}">
        <p14:creationId xmlns:p14="http://schemas.microsoft.com/office/powerpoint/2010/main" val="102622304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Initial Permutation (IP) and </a:t>
            </a:r>
            <a:r>
              <a:rPr lang="en-GB" dirty="0" smtClean="0"/>
              <a:t>Its </a:t>
            </a:r>
            <a:r>
              <a:rPr lang="en-GB" dirty="0"/>
              <a:t>Inverse</a:t>
            </a:r>
            <a:endParaRPr lang="en-US" dirty="0"/>
          </a:p>
        </p:txBody>
      </p:sp>
      <p:sp>
        <p:nvSpPr>
          <p:cNvPr id="3" name="Slide Number Placeholder 2"/>
          <p:cNvSpPr>
            <a:spLocks noGrp="1"/>
          </p:cNvSpPr>
          <p:nvPr>
            <p:ph type="sldNum" sz="quarter" idx="12"/>
          </p:nvPr>
        </p:nvSpPr>
        <p:spPr/>
        <p:txBody>
          <a:bodyPr/>
          <a:lstStyle/>
          <a:p>
            <a:fld id="{B6F15528-21DE-4FAA-801E-634DDDAF4B2B}" type="slidenum">
              <a:rPr lang="en-US" smtClean="0"/>
              <a:pPr/>
              <a:t>24</a:t>
            </a:fld>
            <a:endParaRPr lang="en-US"/>
          </a:p>
        </p:txBody>
      </p:sp>
      <p:sp>
        <p:nvSpPr>
          <p:cNvPr id="4" name="Content Placeholder 3"/>
          <p:cNvSpPr>
            <a:spLocks noGrp="1"/>
          </p:cNvSpPr>
          <p:nvPr>
            <p:ph sz="quarter" idx="1"/>
          </p:nvPr>
        </p:nvSpPr>
        <p:spPr/>
        <p:txBody>
          <a:bodyPr/>
          <a:lstStyle/>
          <a:p>
            <a:endParaRPr lang="en-US"/>
          </a:p>
        </p:txBody>
      </p:sp>
      <p:sp>
        <p:nvSpPr>
          <p:cNvPr id="5" name="Rectangle 3"/>
          <p:cNvSpPr>
            <a:spLocks noChangeArrowheads="1"/>
          </p:cNvSpPr>
          <p:nvPr/>
        </p:nvSpPr>
        <p:spPr bwMode="auto">
          <a:xfrm>
            <a:off x="685800" y="1828800"/>
            <a:ext cx="304800" cy="457200"/>
          </a:xfrm>
          <a:prstGeom prst="rect">
            <a:avLst/>
          </a:prstGeom>
          <a:solidFill>
            <a:srgbClr val="FFFFFF"/>
          </a:solidFill>
          <a:ln w="9360">
            <a:solidFill>
              <a:srgbClr val="000000"/>
            </a:solidFill>
            <a:miter lim="800000"/>
            <a:headEnd/>
            <a:tailEnd/>
          </a:ln>
        </p:spPr>
        <p:txBody>
          <a:bodyPr wrap="none" lIns="90000" tIns="46800" rIns="90000" bIns="46800" anchor="ctr"/>
          <a:lstStyle/>
          <a:p>
            <a:pPr algn="ctr" defTabSz="457200" eaLnBrk="0" hangingPunct="0">
              <a:buClr>
                <a:srgbClr val="000000"/>
              </a:buClr>
              <a:buSzPct val="100000"/>
              <a:buFont typeface="Arial" pitchFamily="34"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000">
                <a:solidFill>
                  <a:srgbClr val="000000"/>
                </a:solidFill>
              </a:rPr>
              <a:t>1</a:t>
            </a:r>
          </a:p>
        </p:txBody>
      </p:sp>
      <p:sp>
        <p:nvSpPr>
          <p:cNvPr id="6" name="Rectangle 4"/>
          <p:cNvSpPr>
            <a:spLocks noChangeArrowheads="1"/>
          </p:cNvSpPr>
          <p:nvPr/>
        </p:nvSpPr>
        <p:spPr bwMode="auto">
          <a:xfrm>
            <a:off x="990600" y="1828800"/>
            <a:ext cx="304800" cy="457200"/>
          </a:xfrm>
          <a:prstGeom prst="rect">
            <a:avLst/>
          </a:prstGeom>
          <a:solidFill>
            <a:srgbClr val="FFFFFF"/>
          </a:solidFill>
          <a:ln w="9360">
            <a:solidFill>
              <a:srgbClr val="000000"/>
            </a:solidFill>
            <a:miter lim="800000"/>
            <a:headEnd/>
            <a:tailEnd/>
          </a:ln>
        </p:spPr>
        <p:txBody>
          <a:bodyPr wrap="none" lIns="90000" tIns="46800" rIns="90000" bIns="46800" anchor="ctr"/>
          <a:lstStyle/>
          <a:p>
            <a:pPr algn="ctr" defTabSz="457200" eaLnBrk="0" hangingPunct="0">
              <a:buClr>
                <a:srgbClr val="000000"/>
              </a:buClr>
              <a:buSzPct val="100000"/>
              <a:buFont typeface="Arial" pitchFamily="34"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000">
                <a:solidFill>
                  <a:srgbClr val="000000"/>
                </a:solidFill>
              </a:rPr>
              <a:t>2</a:t>
            </a:r>
          </a:p>
        </p:txBody>
      </p:sp>
      <p:sp>
        <p:nvSpPr>
          <p:cNvPr id="7" name="Rectangle 5"/>
          <p:cNvSpPr>
            <a:spLocks noChangeArrowheads="1"/>
          </p:cNvSpPr>
          <p:nvPr/>
        </p:nvSpPr>
        <p:spPr bwMode="auto">
          <a:xfrm>
            <a:off x="1676400" y="1828800"/>
            <a:ext cx="304800" cy="457200"/>
          </a:xfrm>
          <a:prstGeom prst="rect">
            <a:avLst/>
          </a:prstGeom>
          <a:solidFill>
            <a:srgbClr val="FFFFFF"/>
          </a:solidFill>
          <a:ln w="9360">
            <a:solidFill>
              <a:srgbClr val="000000"/>
            </a:solidFill>
            <a:miter lim="800000"/>
            <a:headEnd/>
            <a:tailEnd/>
          </a:ln>
        </p:spPr>
        <p:txBody>
          <a:bodyPr wrap="none" lIns="90000" tIns="46800" rIns="90000" bIns="46800" anchor="ctr"/>
          <a:lstStyle/>
          <a:p>
            <a:pPr algn="ctr" defTabSz="457200" eaLnBrk="0" hangingPunct="0">
              <a:buClr>
                <a:srgbClr val="000000"/>
              </a:buClr>
              <a:buSzPct val="100000"/>
              <a:buFont typeface="Arial" pitchFamily="34"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000">
                <a:solidFill>
                  <a:srgbClr val="000000"/>
                </a:solidFill>
              </a:rPr>
              <a:t>22</a:t>
            </a:r>
          </a:p>
        </p:txBody>
      </p:sp>
      <p:sp>
        <p:nvSpPr>
          <p:cNvPr id="8" name="Rectangle 6"/>
          <p:cNvSpPr>
            <a:spLocks noChangeArrowheads="1"/>
          </p:cNvSpPr>
          <p:nvPr/>
        </p:nvSpPr>
        <p:spPr bwMode="auto">
          <a:xfrm>
            <a:off x="2971800" y="1828800"/>
            <a:ext cx="304800" cy="457200"/>
          </a:xfrm>
          <a:prstGeom prst="rect">
            <a:avLst/>
          </a:prstGeom>
          <a:solidFill>
            <a:srgbClr val="FFFFFF"/>
          </a:solidFill>
          <a:ln w="9360">
            <a:solidFill>
              <a:srgbClr val="000000"/>
            </a:solidFill>
            <a:miter lim="800000"/>
            <a:headEnd/>
            <a:tailEnd/>
          </a:ln>
        </p:spPr>
        <p:txBody>
          <a:bodyPr wrap="none" lIns="90000" tIns="46800" rIns="90000" bIns="46800" anchor="ctr"/>
          <a:lstStyle/>
          <a:p>
            <a:pPr algn="ctr" defTabSz="457200" eaLnBrk="0" hangingPunct="0">
              <a:buClr>
                <a:srgbClr val="000000"/>
              </a:buClr>
              <a:buSzPct val="100000"/>
              <a:buFont typeface="Arial" pitchFamily="34"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000">
                <a:solidFill>
                  <a:srgbClr val="000000"/>
                </a:solidFill>
              </a:rPr>
              <a:t>50</a:t>
            </a:r>
          </a:p>
        </p:txBody>
      </p:sp>
      <p:sp>
        <p:nvSpPr>
          <p:cNvPr id="9" name="Rectangle 7"/>
          <p:cNvSpPr>
            <a:spLocks noChangeArrowheads="1"/>
          </p:cNvSpPr>
          <p:nvPr/>
        </p:nvSpPr>
        <p:spPr bwMode="auto">
          <a:xfrm>
            <a:off x="3581400" y="1828800"/>
            <a:ext cx="304800" cy="457200"/>
          </a:xfrm>
          <a:prstGeom prst="rect">
            <a:avLst/>
          </a:prstGeom>
          <a:solidFill>
            <a:srgbClr val="FFFFFF"/>
          </a:solidFill>
          <a:ln w="9360">
            <a:solidFill>
              <a:srgbClr val="000000"/>
            </a:solidFill>
            <a:miter lim="800000"/>
            <a:headEnd/>
            <a:tailEnd/>
          </a:ln>
        </p:spPr>
        <p:txBody>
          <a:bodyPr wrap="none" lIns="90000" tIns="46800" rIns="90000" bIns="46800" anchor="ctr"/>
          <a:lstStyle/>
          <a:p>
            <a:pPr algn="ctr" defTabSz="457200" eaLnBrk="0" hangingPunct="0">
              <a:buClr>
                <a:srgbClr val="000000"/>
              </a:buClr>
              <a:buSzPct val="100000"/>
              <a:buFont typeface="Arial" pitchFamily="34"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000">
                <a:solidFill>
                  <a:srgbClr val="000000"/>
                </a:solidFill>
              </a:rPr>
              <a:t>58</a:t>
            </a:r>
          </a:p>
        </p:txBody>
      </p:sp>
      <p:sp>
        <p:nvSpPr>
          <p:cNvPr id="10" name="Rectangle 8"/>
          <p:cNvSpPr>
            <a:spLocks noChangeArrowheads="1"/>
          </p:cNvSpPr>
          <p:nvPr/>
        </p:nvSpPr>
        <p:spPr bwMode="auto">
          <a:xfrm>
            <a:off x="4267200" y="1828800"/>
            <a:ext cx="304800" cy="457200"/>
          </a:xfrm>
          <a:prstGeom prst="rect">
            <a:avLst/>
          </a:prstGeom>
          <a:solidFill>
            <a:srgbClr val="FFFFFF"/>
          </a:solidFill>
          <a:ln w="9360">
            <a:solidFill>
              <a:srgbClr val="000000"/>
            </a:solidFill>
            <a:miter lim="800000"/>
            <a:headEnd/>
            <a:tailEnd/>
          </a:ln>
        </p:spPr>
        <p:txBody>
          <a:bodyPr wrap="none" lIns="90000" tIns="46800" rIns="90000" bIns="46800" anchor="ctr"/>
          <a:lstStyle/>
          <a:p>
            <a:pPr algn="ctr" defTabSz="457200" eaLnBrk="0" hangingPunct="0">
              <a:buClr>
                <a:srgbClr val="000000"/>
              </a:buClr>
              <a:buSzPct val="100000"/>
              <a:buFont typeface="Arial" pitchFamily="34"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000">
                <a:solidFill>
                  <a:srgbClr val="000000"/>
                </a:solidFill>
              </a:rPr>
              <a:t>64</a:t>
            </a:r>
          </a:p>
        </p:txBody>
      </p:sp>
      <p:sp>
        <p:nvSpPr>
          <p:cNvPr id="11" name="Line 9"/>
          <p:cNvSpPr>
            <a:spLocks noChangeShapeType="1"/>
          </p:cNvSpPr>
          <p:nvPr/>
        </p:nvSpPr>
        <p:spPr bwMode="auto">
          <a:xfrm>
            <a:off x="1295400" y="1828800"/>
            <a:ext cx="2971800" cy="1588"/>
          </a:xfrm>
          <a:prstGeom prst="line">
            <a:avLst/>
          </a:prstGeom>
          <a:noFill/>
          <a:ln w="936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12" name="Line 10"/>
          <p:cNvSpPr>
            <a:spLocks noChangeShapeType="1"/>
          </p:cNvSpPr>
          <p:nvPr/>
        </p:nvSpPr>
        <p:spPr bwMode="auto">
          <a:xfrm>
            <a:off x="1295400" y="2286000"/>
            <a:ext cx="2971800" cy="1588"/>
          </a:xfrm>
          <a:prstGeom prst="line">
            <a:avLst/>
          </a:prstGeom>
          <a:noFill/>
          <a:ln w="936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13" name="Rectangle 11"/>
          <p:cNvSpPr>
            <a:spLocks noChangeArrowheads="1"/>
          </p:cNvSpPr>
          <p:nvPr/>
        </p:nvSpPr>
        <p:spPr bwMode="auto">
          <a:xfrm>
            <a:off x="685800" y="3048000"/>
            <a:ext cx="304800" cy="457200"/>
          </a:xfrm>
          <a:prstGeom prst="rect">
            <a:avLst/>
          </a:prstGeom>
          <a:solidFill>
            <a:srgbClr val="FFFFFF"/>
          </a:solidFill>
          <a:ln w="9360">
            <a:solidFill>
              <a:srgbClr val="000000"/>
            </a:solidFill>
            <a:miter lim="800000"/>
            <a:headEnd/>
            <a:tailEnd/>
          </a:ln>
        </p:spPr>
        <p:txBody>
          <a:bodyPr wrap="none" lIns="90000" tIns="46800" rIns="90000" bIns="46800" anchor="ctr"/>
          <a:lstStyle/>
          <a:p>
            <a:pPr algn="ctr" defTabSz="457200" eaLnBrk="0" hangingPunct="0">
              <a:buClr>
                <a:srgbClr val="000000"/>
              </a:buClr>
              <a:buSzPct val="100000"/>
              <a:buFont typeface="Arial" pitchFamily="34"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000">
                <a:solidFill>
                  <a:srgbClr val="000000"/>
                </a:solidFill>
              </a:rPr>
              <a:t>1</a:t>
            </a:r>
          </a:p>
        </p:txBody>
      </p:sp>
      <p:sp>
        <p:nvSpPr>
          <p:cNvPr id="14" name="Rectangle 12"/>
          <p:cNvSpPr>
            <a:spLocks noChangeArrowheads="1"/>
          </p:cNvSpPr>
          <p:nvPr/>
        </p:nvSpPr>
        <p:spPr bwMode="auto">
          <a:xfrm>
            <a:off x="990600" y="3048000"/>
            <a:ext cx="304800" cy="457200"/>
          </a:xfrm>
          <a:prstGeom prst="rect">
            <a:avLst/>
          </a:prstGeom>
          <a:solidFill>
            <a:srgbClr val="FFFFFF"/>
          </a:solidFill>
          <a:ln w="9360">
            <a:solidFill>
              <a:srgbClr val="000000"/>
            </a:solidFill>
            <a:miter lim="800000"/>
            <a:headEnd/>
            <a:tailEnd/>
          </a:ln>
        </p:spPr>
        <p:txBody>
          <a:bodyPr wrap="none" lIns="90000" tIns="46800" rIns="90000" bIns="46800" anchor="ctr"/>
          <a:lstStyle/>
          <a:p>
            <a:pPr algn="ctr" defTabSz="457200" eaLnBrk="0" hangingPunct="0">
              <a:buClr>
                <a:srgbClr val="000000"/>
              </a:buClr>
              <a:buSzPct val="100000"/>
              <a:buFont typeface="Arial" pitchFamily="34"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000">
                <a:solidFill>
                  <a:srgbClr val="000000"/>
                </a:solidFill>
              </a:rPr>
              <a:t>2</a:t>
            </a:r>
          </a:p>
        </p:txBody>
      </p:sp>
      <p:sp>
        <p:nvSpPr>
          <p:cNvPr id="15" name="Rectangle 13"/>
          <p:cNvSpPr>
            <a:spLocks noChangeArrowheads="1"/>
          </p:cNvSpPr>
          <p:nvPr/>
        </p:nvSpPr>
        <p:spPr bwMode="auto">
          <a:xfrm>
            <a:off x="1676400" y="3048000"/>
            <a:ext cx="304800" cy="457200"/>
          </a:xfrm>
          <a:prstGeom prst="rect">
            <a:avLst/>
          </a:prstGeom>
          <a:solidFill>
            <a:srgbClr val="FFFFFF"/>
          </a:solidFill>
          <a:ln w="9360">
            <a:solidFill>
              <a:srgbClr val="000000"/>
            </a:solidFill>
            <a:miter lim="800000"/>
            <a:headEnd/>
            <a:tailEnd/>
          </a:ln>
        </p:spPr>
        <p:txBody>
          <a:bodyPr wrap="none" lIns="90000" tIns="46800" rIns="90000" bIns="46800" anchor="ctr"/>
          <a:lstStyle/>
          <a:p>
            <a:pPr algn="ctr" defTabSz="457200" eaLnBrk="0" hangingPunct="0">
              <a:buClr>
                <a:srgbClr val="000000"/>
              </a:buClr>
              <a:buSzPct val="100000"/>
              <a:buFont typeface="Arial" pitchFamily="34"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000">
                <a:solidFill>
                  <a:srgbClr val="000000"/>
                </a:solidFill>
              </a:rPr>
              <a:t>22</a:t>
            </a:r>
          </a:p>
        </p:txBody>
      </p:sp>
      <p:sp>
        <p:nvSpPr>
          <p:cNvPr id="16" name="Rectangle 14"/>
          <p:cNvSpPr>
            <a:spLocks noChangeArrowheads="1"/>
          </p:cNvSpPr>
          <p:nvPr/>
        </p:nvSpPr>
        <p:spPr bwMode="auto">
          <a:xfrm>
            <a:off x="2057400" y="3048000"/>
            <a:ext cx="304800" cy="457200"/>
          </a:xfrm>
          <a:prstGeom prst="rect">
            <a:avLst/>
          </a:prstGeom>
          <a:solidFill>
            <a:srgbClr val="FFFFFF"/>
          </a:solidFill>
          <a:ln w="9360">
            <a:solidFill>
              <a:srgbClr val="000000"/>
            </a:solidFill>
            <a:miter lim="800000"/>
            <a:headEnd/>
            <a:tailEnd/>
          </a:ln>
        </p:spPr>
        <p:txBody>
          <a:bodyPr wrap="none" lIns="90000" tIns="46800" rIns="90000" bIns="46800" anchor="ctr"/>
          <a:lstStyle/>
          <a:p>
            <a:pPr algn="ctr" defTabSz="457200" eaLnBrk="0" hangingPunct="0">
              <a:buClr>
                <a:srgbClr val="000000"/>
              </a:buClr>
              <a:buSzPct val="100000"/>
              <a:buFont typeface="Arial" pitchFamily="34"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000">
                <a:solidFill>
                  <a:srgbClr val="000000"/>
                </a:solidFill>
              </a:rPr>
              <a:t>25</a:t>
            </a:r>
          </a:p>
        </p:txBody>
      </p:sp>
      <p:sp>
        <p:nvSpPr>
          <p:cNvPr id="17" name="Rectangle 15"/>
          <p:cNvSpPr>
            <a:spLocks noChangeArrowheads="1"/>
          </p:cNvSpPr>
          <p:nvPr/>
        </p:nvSpPr>
        <p:spPr bwMode="auto">
          <a:xfrm>
            <a:off x="2667000" y="3048000"/>
            <a:ext cx="304800" cy="457200"/>
          </a:xfrm>
          <a:prstGeom prst="rect">
            <a:avLst/>
          </a:prstGeom>
          <a:solidFill>
            <a:srgbClr val="FFFFFF"/>
          </a:solidFill>
          <a:ln w="9360">
            <a:solidFill>
              <a:srgbClr val="000000"/>
            </a:solidFill>
            <a:miter lim="800000"/>
            <a:headEnd/>
            <a:tailEnd/>
          </a:ln>
        </p:spPr>
        <p:txBody>
          <a:bodyPr wrap="none" lIns="90000" tIns="46800" rIns="90000" bIns="46800" anchor="ctr"/>
          <a:lstStyle/>
          <a:p>
            <a:pPr algn="ctr" defTabSz="457200" eaLnBrk="0" hangingPunct="0">
              <a:buClr>
                <a:srgbClr val="000000"/>
              </a:buClr>
              <a:buSzPct val="100000"/>
              <a:buFont typeface="Arial" pitchFamily="34"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000">
                <a:solidFill>
                  <a:srgbClr val="000000"/>
                </a:solidFill>
              </a:rPr>
              <a:t>40</a:t>
            </a:r>
          </a:p>
        </p:txBody>
      </p:sp>
      <p:sp>
        <p:nvSpPr>
          <p:cNvPr id="18" name="Rectangle 16"/>
          <p:cNvSpPr>
            <a:spLocks noChangeArrowheads="1"/>
          </p:cNvSpPr>
          <p:nvPr/>
        </p:nvSpPr>
        <p:spPr bwMode="auto">
          <a:xfrm>
            <a:off x="4267200" y="3048000"/>
            <a:ext cx="304800" cy="457200"/>
          </a:xfrm>
          <a:prstGeom prst="rect">
            <a:avLst/>
          </a:prstGeom>
          <a:solidFill>
            <a:srgbClr val="FFFFFF"/>
          </a:solidFill>
          <a:ln w="9360">
            <a:solidFill>
              <a:srgbClr val="000000"/>
            </a:solidFill>
            <a:miter lim="800000"/>
            <a:headEnd/>
            <a:tailEnd/>
          </a:ln>
        </p:spPr>
        <p:txBody>
          <a:bodyPr wrap="none" lIns="90000" tIns="46800" rIns="90000" bIns="46800" anchor="ctr"/>
          <a:lstStyle/>
          <a:p>
            <a:pPr algn="ctr" defTabSz="457200" eaLnBrk="0" hangingPunct="0">
              <a:buClr>
                <a:srgbClr val="000000"/>
              </a:buClr>
              <a:buSzPct val="100000"/>
              <a:buFont typeface="Arial" pitchFamily="34"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000">
                <a:solidFill>
                  <a:srgbClr val="000000"/>
                </a:solidFill>
              </a:rPr>
              <a:t>64</a:t>
            </a:r>
          </a:p>
        </p:txBody>
      </p:sp>
      <p:sp>
        <p:nvSpPr>
          <p:cNvPr id="19" name="Line 17"/>
          <p:cNvSpPr>
            <a:spLocks noChangeShapeType="1"/>
          </p:cNvSpPr>
          <p:nvPr/>
        </p:nvSpPr>
        <p:spPr bwMode="auto">
          <a:xfrm>
            <a:off x="1295400" y="3048000"/>
            <a:ext cx="2971800" cy="1588"/>
          </a:xfrm>
          <a:prstGeom prst="line">
            <a:avLst/>
          </a:prstGeom>
          <a:noFill/>
          <a:ln w="936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20" name="Line 18"/>
          <p:cNvSpPr>
            <a:spLocks noChangeShapeType="1"/>
          </p:cNvSpPr>
          <p:nvPr/>
        </p:nvSpPr>
        <p:spPr bwMode="auto">
          <a:xfrm>
            <a:off x="1295400" y="3505200"/>
            <a:ext cx="2971800" cy="1588"/>
          </a:xfrm>
          <a:prstGeom prst="line">
            <a:avLst/>
          </a:prstGeom>
          <a:noFill/>
          <a:ln w="936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21" name="Line 19"/>
          <p:cNvSpPr>
            <a:spLocks noChangeShapeType="1"/>
          </p:cNvSpPr>
          <p:nvPr/>
        </p:nvSpPr>
        <p:spPr bwMode="auto">
          <a:xfrm>
            <a:off x="762000" y="2286000"/>
            <a:ext cx="2057400" cy="762000"/>
          </a:xfrm>
          <a:prstGeom prst="line">
            <a:avLst/>
          </a:prstGeom>
          <a:noFill/>
          <a:ln w="9360">
            <a:solidFill>
              <a:srgbClr val="000000"/>
            </a:solidFill>
            <a:miter lim="800000"/>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2" name="Line 20"/>
          <p:cNvSpPr>
            <a:spLocks noChangeShapeType="1"/>
          </p:cNvSpPr>
          <p:nvPr/>
        </p:nvSpPr>
        <p:spPr bwMode="auto">
          <a:xfrm>
            <a:off x="1828800" y="2286000"/>
            <a:ext cx="1588" cy="762000"/>
          </a:xfrm>
          <a:prstGeom prst="line">
            <a:avLst/>
          </a:prstGeom>
          <a:noFill/>
          <a:ln w="9360">
            <a:solidFill>
              <a:srgbClr val="000000"/>
            </a:solidFill>
            <a:miter lim="800000"/>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3" name="Line 21"/>
          <p:cNvSpPr>
            <a:spLocks noChangeShapeType="1"/>
          </p:cNvSpPr>
          <p:nvPr/>
        </p:nvSpPr>
        <p:spPr bwMode="auto">
          <a:xfrm flipH="1">
            <a:off x="1217613" y="2286000"/>
            <a:ext cx="1908175" cy="762000"/>
          </a:xfrm>
          <a:prstGeom prst="line">
            <a:avLst/>
          </a:prstGeom>
          <a:noFill/>
          <a:ln w="9360">
            <a:solidFill>
              <a:srgbClr val="000000"/>
            </a:solidFill>
            <a:miter lim="800000"/>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4" name="Line 22"/>
          <p:cNvSpPr>
            <a:spLocks noChangeShapeType="1"/>
          </p:cNvSpPr>
          <p:nvPr/>
        </p:nvSpPr>
        <p:spPr bwMode="auto">
          <a:xfrm flipH="1">
            <a:off x="760413" y="2286000"/>
            <a:ext cx="2974975" cy="762000"/>
          </a:xfrm>
          <a:prstGeom prst="line">
            <a:avLst/>
          </a:prstGeom>
          <a:noFill/>
          <a:ln w="9360">
            <a:solidFill>
              <a:srgbClr val="000000"/>
            </a:solidFill>
            <a:miter lim="800000"/>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5" name="Line 23"/>
          <p:cNvSpPr>
            <a:spLocks noChangeShapeType="1"/>
          </p:cNvSpPr>
          <p:nvPr/>
        </p:nvSpPr>
        <p:spPr bwMode="auto">
          <a:xfrm flipH="1">
            <a:off x="2208213" y="2286000"/>
            <a:ext cx="2212975" cy="762000"/>
          </a:xfrm>
          <a:prstGeom prst="line">
            <a:avLst/>
          </a:prstGeom>
          <a:noFill/>
          <a:ln w="9360">
            <a:solidFill>
              <a:srgbClr val="000000"/>
            </a:solidFill>
            <a:miter lim="800000"/>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6" name="Rectangle 24"/>
          <p:cNvSpPr>
            <a:spLocks noChangeArrowheads="1"/>
          </p:cNvSpPr>
          <p:nvPr/>
        </p:nvSpPr>
        <p:spPr bwMode="auto">
          <a:xfrm>
            <a:off x="685800" y="5334000"/>
            <a:ext cx="304800" cy="457200"/>
          </a:xfrm>
          <a:prstGeom prst="rect">
            <a:avLst/>
          </a:prstGeom>
          <a:solidFill>
            <a:srgbClr val="FFFFFF"/>
          </a:solidFill>
          <a:ln w="9360">
            <a:solidFill>
              <a:srgbClr val="000000"/>
            </a:solidFill>
            <a:miter lim="800000"/>
            <a:headEnd/>
            <a:tailEnd/>
          </a:ln>
        </p:spPr>
        <p:txBody>
          <a:bodyPr wrap="none" lIns="90000" tIns="46800" rIns="90000" bIns="46800" anchor="ctr"/>
          <a:lstStyle/>
          <a:p>
            <a:pPr algn="ctr" defTabSz="457200" eaLnBrk="0" hangingPunct="0">
              <a:buClr>
                <a:srgbClr val="000000"/>
              </a:buClr>
              <a:buSzPct val="100000"/>
              <a:buFont typeface="Arial" pitchFamily="34"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000">
                <a:solidFill>
                  <a:srgbClr val="000000"/>
                </a:solidFill>
              </a:rPr>
              <a:t>1</a:t>
            </a:r>
          </a:p>
        </p:txBody>
      </p:sp>
      <p:sp>
        <p:nvSpPr>
          <p:cNvPr id="27" name="Rectangle 25"/>
          <p:cNvSpPr>
            <a:spLocks noChangeArrowheads="1"/>
          </p:cNvSpPr>
          <p:nvPr/>
        </p:nvSpPr>
        <p:spPr bwMode="auto">
          <a:xfrm>
            <a:off x="990600" y="5334000"/>
            <a:ext cx="304800" cy="457200"/>
          </a:xfrm>
          <a:prstGeom prst="rect">
            <a:avLst/>
          </a:prstGeom>
          <a:solidFill>
            <a:srgbClr val="FFFFFF"/>
          </a:solidFill>
          <a:ln w="9360">
            <a:solidFill>
              <a:srgbClr val="000000"/>
            </a:solidFill>
            <a:miter lim="800000"/>
            <a:headEnd/>
            <a:tailEnd/>
          </a:ln>
        </p:spPr>
        <p:txBody>
          <a:bodyPr wrap="none" lIns="90000" tIns="46800" rIns="90000" bIns="46800" anchor="ctr"/>
          <a:lstStyle/>
          <a:p>
            <a:pPr algn="ctr" defTabSz="457200" eaLnBrk="0" hangingPunct="0">
              <a:buClr>
                <a:srgbClr val="000000"/>
              </a:buClr>
              <a:buSzPct val="100000"/>
              <a:buFont typeface="Arial" pitchFamily="34"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000">
                <a:solidFill>
                  <a:srgbClr val="000000"/>
                </a:solidFill>
              </a:rPr>
              <a:t>2</a:t>
            </a:r>
          </a:p>
        </p:txBody>
      </p:sp>
      <p:sp>
        <p:nvSpPr>
          <p:cNvPr id="28" name="Rectangle 26"/>
          <p:cNvSpPr>
            <a:spLocks noChangeArrowheads="1"/>
          </p:cNvSpPr>
          <p:nvPr/>
        </p:nvSpPr>
        <p:spPr bwMode="auto">
          <a:xfrm>
            <a:off x="1676400" y="5334000"/>
            <a:ext cx="304800" cy="457200"/>
          </a:xfrm>
          <a:prstGeom prst="rect">
            <a:avLst/>
          </a:prstGeom>
          <a:solidFill>
            <a:srgbClr val="FFFFFF"/>
          </a:solidFill>
          <a:ln w="9360">
            <a:solidFill>
              <a:srgbClr val="000000"/>
            </a:solidFill>
            <a:miter lim="800000"/>
            <a:headEnd/>
            <a:tailEnd/>
          </a:ln>
        </p:spPr>
        <p:txBody>
          <a:bodyPr wrap="none" lIns="90000" tIns="46800" rIns="90000" bIns="46800" anchor="ctr"/>
          <a:lstStyle/>
          <a:p>
            <a:pPr algn="ctr" defTabSz="457200" eaLnBrk="0" hangingPunct="0">
              <a:buClr>
                <a:srgbClr val="000000"/>
              </a:buClr>
              <a:buSzPct val="100000"/>
              <a:buFont typeface="Arial" pitchFamily="34"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000">
                <a:solidFill>
                  <a:srgbClr val="000000"/>
                </a:solidFill>
              </a:rPr>
              <a:t>22</a:t>
            </a:r>
          </a:p>
        </p:txBody>
      </p:sp>
      <p:sp>
        <p:nvSpPr>
          <p:cNvPr id="29" name="Rectangle 27"/>
          <p:cNvSpPr>
            <a:spLocks noChangeArrowheads="1"/>
          </p:cNvSpPr>
          <p:nvPr/>
        </p:nvSpPr>
        <p:spPr bwMode="auto">
          <a:xfrm>
            <a:off x="2971800" y="5334000"/>
            <a:ext cx="304800" cy="457200"/>
          </a:xfrm>
          <a:prstGeom prst="rect">
            <a:avLst/>
          </a:prstGeom>
          <a:solidFill>
            <a:srgbClr val="FFFFFF"/>
          </a:solidFill>
          <a:ln w="9360">
            <a:solidFill>
              <a:srgbClr val="000000"/>
            </a:solidFill>
            <a:miter lim="800000"/>
            <a:headEnd/>
            <a:tailEnd/>
          </a:ln>
        </p:spPr>
        <p:txBody>
          <a:bodyPr wrap="none" lIns="90000" tIns="46800" rIns="90000" bIns="46800" anchor="ctr"/>
          <a:lstStyle/>
          <a:p>
            <a:pPr algn="ctr" defTabSz="457200" eaLnBrk="0" hangingPunct="0">
              <a:buClr>
                <a:srgbClr val="000000"/>
              </a:buClr>
              <a:buSzPct val="100000"/>
              <a:buFont typeface="Arial" pitchFamily="34"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000">
                <a:solidFill>
                  <a:srgbClr val="000000"/>
                </a:solidFill>
              </a:rPr>
              <a:t>50</a:t>
            </a:r>
          </a:p>
        </p:txBody>
      </p:sp>
      <p:sp>
        <p:nvSpPr>
          <p:cNvPr id="30" name="Rectangle 28"/>
          <p:cNvSpPr>
            <a:spLocks noChangeArrowheads="1"/>
          </p:cNvSpPr>
          <p:nvPr/>
        </p:nvSpPr>
        <p:spPr bwMode="auto">
          <a:xfrm>
            <a:off x="3581400" y="5334000"/>
            <a:ext cx="304800" cy="457200"/>
          </a:xfrm>
          <a:prstGeom prst="rect">
            <a:avLst/>
          </a:prstGeom>
          <a:solidFill>
            <a:srgbClr val="FFFFFF"/>
          </a:solidFill>
          <a:ln w="9360">
            <a:solidFill>
              <a:srgbClr val="000000"/>
            </a:solidFill>
            <a:miter lim="800000"/>
            <a:headEnd/>
            <a:tailEnd/>
          </a:ln>
        </p:spPr>
        <p:txBody>
          <a:bodyPr wrap="none" lIns="90000" tIns="46800" rIns="90000" bIns="46800" anchor="ctr"/>
          <a:lstStyle/>
          <a:p>
            <a:pPr algn="ctr" defTabSz="457200" eaLnBrk="0" hangingPunct="0">
              <a:buClr>
                <a:srgbClr val="000000"/>
              </a:buClr>
              <a:buSzPct val="100000"/>
              <a:buFont typeface="Arial" pitchFamily="34"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000">
                <a:solidFill>
                  <a:srgbClr val="000000"/>
                </a:solidFill>
              </a:rPr>
              <a:t>58</a:t>
            </a:r>
          </a:p>
        </p:txBody>
      </p:sp>
      <p:sp>
        <p:nvSpPr>
          <p:cNvPr id="31" name="Rectangle 29"/>
          <p:cNvSpPr>
            <a:spLocks noChangeArrowheads="1"/>
          </p:cNvSpPr>
          <p:nvPr/>
        </p:nvSpPr>
        <p:spPr bwMode="auto">
          <a:xfrm>
            <a:off x="4267200" y="5334000"/>
            <a:ext cx="304800" cy="457200"/>
          </a:xfrm>
          <a:prstGeom prst="rect">
            <a:avLst/>
          </a:prstGeom>
          <a:solidFill>
            <a:srgbClr val="FFFFFF"/>
          </a:solidFill>
          <a:ln w="9360">
            <a:solidFill>
              <a:srgbClr val="000000"/>
            </a:solidFill>
            <a:miter lim="800000"/>
            <a:headEnd/>
            <a:tailEnd/>
          </a:ln>
        </p:spPr>
        <p:txBody>
          <a:bodyPr wrap="none" lIns="90000" tIns="46800" rIns="90000" bIns="46800" anchor="ctr"/>
          <a:lstStyle/>
          <a:p>
            <a:pPr algn="ctr" defTabSz="457200" eaLnBrk="0" hangingPunct="0">
              <a:buClr>
                <a:srgbClr val="000000"/>
              </a:buClr>
              <a:buSzPct val="100000"/>
              <a:buFont typeface="Arial" pitchFamily="34"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000">
                <a:solidFill>
                  <a:srgbClr val="000000"/>
                </a:solidFill>
              </a:rPr>
              <a:t>64</a:t>
            </a:r>
          </a:p>
        </p:txBody>
      </p:sp>
      <p:sp>
        <p:nvSpPr>
          <p:cNvPr id="32" name="Line 30"/>
          <p:cNvSpPr>
            <a:spLocks noChangeShapeType="1"/>
          </p:cNvSpPr>
          <p:nvPr/>
        </p:nvSpPr>
        <p:spPr bwMode="auto">
          <a:xfrm>
            <a:off x="1295400" y="5334000"/>
            <a:ext cx="2971800" cy="1588"/>
          </a:xfrm>
          <a:prstGeom prst="line">
            <a:avLst/>
          </a:prstGeom>
          <a:noFill/>
          <a:ln w="936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33" name="Line 31"/>
          <p:cNvSpPr>
            <a:spLocks noChangeShapeType="1"/>
          </p:cNvSpPr>
          <p:nvPr/>
        </p:nvSpPr>
        <p:spPr bwMode="auto">
          <a:xfrm>
            <a:off x="1295400" y="5791200"/>
            <a:ext cx="2971800" cy="1588"/>
          </a:xfrm>
          <a:prstGeom prst="line">
            <a:avLst/>
          </a:prstGeom>
          <a:noFill/>
          <a:ln w="936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34" name="Rectangle 32"/>
          <p:cNvSpPr>
            <a:spLocks noChangeArrowheads="1"/>
          </p:cNvSpPr>
          <p:nvPr/>
        </p:nvSpPr>
        <p:spPr bwMode="auto">
          <a:xfrm>
            <a:off x="685800" y="4191000"/>
            <a:ext cx="304800" cy="457200"/>
          </a:xfrm>
          <a:prstGeom prst="rect">
            <a:avLst/>
          </a:prstGeom>
          <a:solidFill>
            <a:srgbClr val="FFFFFF"/>
          </a:solidFill>
          <a:ln w="9360">
            <a:solidFill>
              <a:srgbClr val="000000"/>
            </a:solidFill>
            <a:miter lim="800000"/>
            <a:headEnd/>
            <a:tailEnd/>
          </a:ln>
        </p:spPr>
        <p:txBody>
          <a:bodyPr wrap="none" lIns="90000" tIns="46800" rIns="90000" bIns="46800" anchor="ctr"/>
          <a:lstStyle/>
          <a:p>
            <a:pPr algn="ctr" defTabSz="457200" eaLnBrk="0" hangingPunct="0">
              <a:buClr>
                <a:srgbClr val="000000"/>
              </a:buClr>
              <a:buSzPct val="100000"/>
              <a:buFont typeface="Arial" pitchFamily="34"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000">
                <a:solidFill>
                  <a:srgbClr val="000000"/>
                </a:solidFill>
              </a:rPr>
              <a:t>1</a:t>
            </a:r>
          </a:p>
        </p:txBody>
      </p:sp>
      <p:sp>
        <p:nvSpPr>
          <p:cNvPr id="35" name="Rectangle 33"/>
          <p:cNvSpPr>
            <a:spLocks noChangeArrowheads="1"/>
          </p:cNvSpPr>
          <p:nvPr/>
        </p:nvSpPr>
        <p:spPr bwMode="auto">
          <a:xfrm>
            <a:off x="990600" y="4191000"/>
            <a:ext cx="304800" cy="457200"/>
          </a:xfrm>
          <a:prstGeom prst="rect">
            <a:avLst/>
          </a:prstGeom>
          <a:solidFill>
            <a:srgbClr val="FFFFFF"/>
          </a:solidFill>
          <a:ln w="9360">
            <a:solidFill>
              <a:srgbClr val="000000"/>
            </a:solidFill>
            <a:miter lim="800000"/>
            <a:headEnd/>
            <a:tailEnd/>
          </a:ln>
        </p:spPr>
        <p:txBody>
          <a:bodyPr wrap="none" lIns="90000" tIns="46800" rIns="90000" bIns="46800" anchor="ctr"/>
          <a:lstStyle/>
          <a:p>
            <a:pPr algn="ctr" defTabSz="457200" eaLnBrk="0" hangingPunct="0">
              <a:buClr>
                <a:srgbClr val="000000"/>
              </a:buClr>
              <a:buSzPct val="100000"/>
              <a:buFont typeface="Arial" pitchFamily="34"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000">
                <a:solidFill>
                  <a:srgbClr val="000000"/>
                </a:solidFill>
              </a:rPr>
              <a:t>2</a:t>
            </a:r>
          </a:p>
        </p:txBody>
      </p:sp>
      <p:sp>
        <p:nvSpPr>
          <p:cNvPr id="36" name="Rectangle 34"/>
          <p:cNvSpPr>
            <a:spLocks noChangeArrowheads="1"/>
          </p:cNvSpPr>
          <p:nvPr/>
        </p:nvSpPr>
        <p:spPr bwMode="auto">
          <a:xfrm>
            <a:off x="1676400" y="4191000"/>
            <a:ext cx="304800" cy="457200"/>
          </a:xfrm>
          <a:prstGeom prst="rect">
            <a:avLst/>
          </a:prstGeom>
          <a:solidFill>
            <a:srgbClr val="FFFFFF"/>
          </a:solidFill>
          <a:ln w="9360">
            <a:solidFill>
              <a:srgbClr val="000000"/>
            </a:solidFill>
            <a:miter lim="800000"/>
            <a:headEnd/>
            <a:tailEnd/>
          </a:ln>
        </p:spPr>
        <p:txBody>
          <a:bodyPr wrap="none" lIns="90000" tIns="46800" rIns="90000" bIns="46800" anchor="ctr"/>
          <a:lstStyle/>
          <a:p>
            <a:pPr algn="ctr" defTabSz="457200" eaLnBrk="0" hangingPunct="0">
              <a:buClr>
                <a:srgbClr val="000000"/>
              </a:buClr>
              <a:buSzPct val="100000"/>
              <a:buFont typeface="Arial" pitchFamily="34"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000">
                <a:solidFill>
                  <a:srgbClr val="000000"/>
                </a:solidFill>
              </a:rPr>
              <a:t>22</a:t>
            </a:r>
          </a:p>
        </p:txBody>
      </p:sp>
      <p:sp>
        <p:nvSpPr>
          <p:cNvPr id="37" name="Rectangle 35"/>
          <p:cNvSpPr>
            <a:spLocks noChangeArrowheads="1"/>
          </p:cNvSpPr>
          <p:nvPr/>
        </p:nvSpPr>
        <p:spPr bwMode="auto">
          <a:xfrm>
            <a:off x="2057400" y="4191000"/>
            <a:ext cx="304800" cy="457200"/>
          </a:xfrm>
          <a:prstGeom prst="rect">
            <a:avLst/>
          </a:prstGeom>
          <a:solidFill>
            <a:srgbClr val="FFFFFF"/>
          </a:solidFill>
          <a:ln w="9360">
            <a:solidFill>
              <a:srgbClr val="000000"/>
            </a:solidFill>
            <a:miter lim="800000"/>
            <a:headEnd/>
            <a:tailEnd/>
          </a:ln>
        </p:spPr>
        <p:txBody>
          <a:bodyPr wrap="none" lIns="90000" tIns="46800" rIns="90000" bIns="46800" anchor="ctr"/>
          <a:lstStyle/>
          <a:p>
            <a:pPr algn="ctr" defTabSz="457200" eaLnBrk="0" hangingPunct="0">
              <a:buClr>
                <a:srgbClr val="000000"/>
              </a:buClr>
              <a:buSzPct val="100000"/>
              <a:buFont typeface="Arial" pitchFamily="34"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000">
                <a:solidFill>
                  <a:srgbClr val="000000"/>
                </a:solidFill>
              </a:rPr>
              <a:t>25</a:t>
            </a:r>
          </a:p>
        </p:txBody>
      </p:sp>
      <p:sp>
        <p:nvSpPr>
          <p:cNvPr id="38" name="Rectangle 36"/>
          <p:cNvSpPr>
            <a:spLocks noChangeArrowheads="1"/>
          </p:cNvSpPr>
          <p:nvPr/>
        </p:nvSpPr>
        <p:spPr bwMode="auto">
          <a:xfrm>
            <a:off x="2667000" y="4191000"/>
            <a:ext cx="304800" cy="457200"/>
          </a:xfrm>
          <a:prstGeom prst="rect">
            <a:avLst/>
          </a:prstGeom>
          <a:solidFill>
            <a:srgbClr val="FFFFFF"/>
          </a:solidFill>
          <a:ln w="9360">
            <a:solidFill>
              <a:srgbClr val="000000"/>
            </a:solidFill>
            <a:miter lim="800000"/>
            <a:headEnd/>
            <a:tailEnd/>
          </a:ln>
        </p:spPr>
        <p:txBody>
          <a:bodyPr wrap="none" lIns="90000" tIns="46800" rIns="90000" bIns="46800" anchor="ctr"/>
          <a:lstStyle/>
          <a:p>
            <a:pPr algn="ctr" defTabSz="457200" eaLnBrk="0" hangingPunct="0">
              <a:buClr>
                <a:srgbClr val="000000"/>
              </a:buClr>
              <a:buSzPct val="100000"/>
              <a:buFont typeface="Arial" pitchFamily="34"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000">
                <a:solidFill>
                  <a:srgbClr val="000000"/>
                </a:solidFill>
              </a:rPr>
              <a:t>40</a:t>
            </a:r>
          </a:p>
        </p:txBody>
      </p:sp>
      <p:sp>
        <p:nvSpPr>
          <p:cNvPr id="39" name="Rectangle 37"/>
          <p:cNvSpPr>
            <a:spLocks noChangeArrowheads="1"/>
          </p:cNvSpPr>
          <p:nvPr/>
        </p:nvSpPr>
        <p:spPr bwMode="auto">
          <a:xfrm>
            <a:off x="4267200" y="4191000"/>
            <a:ext cx="304800" cy="457200"/>
          </a:xfrm>
          <a:prstGeom prst="rect">
            <a:avLst/>
          </a:prstGeom>
          <a:solidFill>
            <a:srgbClr val="FFFFFF"/>
          </a:solidFill>
          <a:ln w="9360">
            <a:solidFill>
              <a:srgbClr val="000000"/>
            </a:solidFill>
            <a:miter lim="800000"/>
            <a:headEnd/>
            <a:tailEnd/>
          </a:ln>
        </p:spPr>
        <p:txBody>
          <a:bodyPr wrap="none" lIns="90000" tIns="46800" rIns="90000" bIns="46800" anchor="ctr"/>
          <a:lstStyle/>
          <a:p>
            <a:pPr algn="ctr" defTabSz="457200" eaLnBrk="0" hangingPunct="0">
              <a:buClr>
                <a:srgbClr val="000000"/>
              </a:buClr>
              <a:buSzPct val="100000"/>
              <a:buFont typeface="Arial" pitchFamily="34"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000">
                <a:solidFill>
                  <a:srgbClr val="000000"/>
                </a:solidFill>
              </a:rPr>
              <a:t>64</a:t>
            </a:r>
          </a:p>
        </p:txBody>
      </p:sp>
      <p:sp>
        <p:nvSpPr>
          <p:cNvPr id="40" name="Line 38"/>
          <p:cNvSpPr>
            <a:spLocks noChangeShapeType="1"/>
          </p:cNvSpPr>
          <p:nvPr/>
        </p:nvSpPr>
        <p:spPr bwMode="auto">
          <a:xfrm>
            <a:off x="1295400" y="4191000"/>
            <a:ext cx="2971800" cy="1588"/>
          </a:xfrm>
          <a:prstGeom prst="line">
            <a:avLst/>
          </a:prstGeom>
          <a:noFill/>
          <a:ln w="936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41" name="Line 39"/>
          <p:cNvSpPr>
            <a:spLocks noChangeShapeType="1"/>
          </p:cNvSpPr>
          <p:nvPr/>
        </p:nvSpPr>
        <p:spPr bwMode="auto">
          <a:xfrm>
            <a:off x="1295400" y="4648200"/>
            <a:ext cx="2971800" cy="1588"/>
          </a:xfrm>
          <a:prstGeom prst="line">
            <a:avLst/>
          </a:prstGeom>
          <a:noFill/>
          <a:ln w="936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42" name="Line 40"/>
          <p:cNvSpPr>
            <a:spLocks noChangeShapeType="1"/>
          </p:cNvSpPr>
          <p:nvPr/>
        </p:nvSpPr>
        <p:spPr bwMode="auto">
          <a:xfrm flipH="1">
            <a:off x="836613" y="4648200"/>
            <a:ext cx="1984375" cy="685800"/>
          </a:xfrm>
          <a:prstGeom prst="line">
            <a:avLst/>
          </a:prstGeom>
          <a:noFill/>
          <a:ln w="9360">
            <a:solidFill>
              <a:srgbClr val="000000"/>
            </a:solidFill>
            <a:miter lim="800000"/>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3" name="Line 41"/>
          <p:cNvSpPr>
            <a:spLocks noChangeShapeType="1"/>
          </p:cNvSpPr>
          <p:nvPr/>
        </p:nvSpPr>
        <p:spPr bwMode="auto">
          <a:xfrm>
            <a:off x="838200" y="4648200"/>
            <a:ext cx="2895600" cy="685800"/>
          </a:xfrm>
          <a:prstGeom prst="line">
            <a:avLst/>
          </a:prstGeom>
          <a:noFill/>
          <a:ln w="9360">
            <a:solidFill>
              <a:srgbClr val="000000"/>
            </a:solidFill>
            <a:miter lim="800000"/>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4" name="Line 42"/>
          <p:cNvSpPr>
            <a:spLocks noChangeShapeType="1"/>
          </p:cNvSpPr>
          <p:nvPr/>
        </p:nvSpPr>
        <p:spPr bwMode="auto">
          <a:xfrm>
            <a:off x="1143000" y="4648200"/>
            <a:ext cx="1981200" cy="685800"/>
          </a:xfrm>
          <a:prstGeom prst="line">
            <a:avLst/>
          </a:prstGeom>
          <a:noFill/>
          <a:ln w="9360">
            <a:solidFill>
              <a:srgbClr val="000000"/>
            </a:solidFill>
            <a:miter lim="800000"/>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5" name="Line 43"/>
          <p:cNvSpPr>
            <a:spLocks noChangeShapeType="1"/>
          </p:cNvSpPr>
          <p:nvPr/>
        </p:nvSpPr>
        <p:spPr bwMode="auto">
          <a:xfrm>
            <a:off x="1828800" y="4648200"/>
            <a:ext cx="1588" cy="685800"/>
          </a:xfrm>
          <a:prstGeom prst="line">
            <a:avLst/>
          </a:prstGeom>
          <a:noFill/>
          <a:ln w="9360">
            <a:solidFill>
              <a:srgbClr val="000000"/>
            </a:solidFill>
            <a:miter lim="800000"/>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6" name="Text Box 44"/>
          <p:cNvSpPr txBox="1">
            <a:spLocks noChangeArrowheads="1"/>
          </p:cNvSpPr>
          <p:nvPr/>
        </p:nvSpPr>
        <p:spPr bwMode="auto">
          <a:xfrm>
            <a:off x="5160963" y="2362200"/>
            <a:ext cx="329723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lIns="90000" tIns="46800" rIns="90000" bIns="46800">
            <a:spAutoFit/>
          </a:bodyPr>
          <a:lstStyle>
            <a:lvl1pPr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1pPr>
            <a:lvl2pPr marL="742950" indent="-285750"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2pPr>
            <a:lvl3pPr marL="1143000" indent="-228600"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3pPr>
            <a:lvl4pPr marL="1600200" indent="-228600"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4pPr>
            <a:lvl5pPr marL="2057400" indent="-228600"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5pPr>
            <a:lvl6pPr marL="25146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6pPr>
            <a:lvl7pPr marL="29718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7pPr>
            <a:lvl8pPr marL="34290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8pPr>
            <a:lvl9pPr marL="38862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9pPr>
          </a:lstStyle>
          <a:p>
            <a:pPr>
              <a:buClr>
                <a:srgbClr val="000000"/>
              </a:buClr>
              <a:buSzPct val="100000"/>
              <a:buFont typeface="Arial" pitchFamily="34" charset="0"/>
              <a:buNone/>
            </a:pPr>
            <a:r>
              <a:rPr lang="en-GB" sz="2400" dirty="0">
                <a:solidFill>
                  <a:srgbClr val="000000"/>
                </a:solidFill>
              </a:rPr>
              <a:t>Initial Permutation (IP)</a:t>
            </a:r>
            <a:r>
              <a:rPr lang="ar-SA" sz="2400" dirty="0">
                <a:solidFill>
                  <a:srgbClr val="000000"/>
                </a:solidFill>
              </a:rPr>
              <a:t>‏</a:t>
            </a:r>
            <a:endParaRPr lang="en-GB" sz="2400" dirty="0">
              <a:solidFill>
                <a:srgbClr val="000000"/>
              </a:solidFill>
            </a:endParaRPr>
          </a:p>
        </p:txBody>
      </p:sp>
      <p:sp>
        <p:nvSpPr>
          <p:cNvPr id="47" name="Text Box 45"/>
          <p:cNvSpPr txBox="1">
            <a:spLocks noChangeArrowheads="1"/>
          </p:cNvSpPr>
          <p:nvPr/>
        </p:nvSpPr>
        <p:spPr bwMode="auto">
          <a:xfrm>
            <a:off x="5187950" y="4684712"/>
            <a:ext cx="2682875"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lIns="90000" tIns="46800" rIns="90000" bIns="46800">
            <a:spAutoFit/>
          </a:bodyPr>
          <a:lstStyle>
            <a:lvl1pPr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1pPr>
            <a:lvl2pPr marL="742950" indent="-285750"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2pPr>
            <a:lvl3pPr marL="1143000" indent="-228600"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3pPr>
            <a:lvl4pPr marL="1600200" indent="-228600"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4pPr>
            <a:lvl5pPr marL="2057400" indent="-228600"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5pPr>
            <a:lvl6pPr marL="25146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6pPr>
            <a:lvl7pPr marL="29718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7pPr>
            <a:lvl8pPr marL="34290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8pPr>
            <a:lvl9pPr marL="38862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9pPr>
          </a:lstStyle>
          <a:p>
            <a:pPr>
              <a:buClr>
                <a:srgbClr val="000000"/>
              </a:buClr>
              <a:buSzPct val="100000"/>
              <a:buFont typeface="Arial" pitchFamily="34" charset="0"/>
              <a:buNone/>
            </a:pPr>
            <a:r>
              <a:rPr lang="en-GB" sz="2400">
                <a:solidFill>
                  <a:srgbClr val="000000"/>
                </a:solidFill>
              </a:rPr>
              <a:t>Inverse Initial </a:t>
            </a:r>
          </a:p>
          <a:p>
            <a:pPr>
              <a:buClr>
                <a:srgbClr val="000000"/>
              </a:buClr>
              <a:buSzPct val="100000"/>
              <a:buFont typeface="Arial" pitchFamily="34" charset="0"/>
              <a:buNone/>
            </a:pPr>
            <a:r>
              <a:rPr lang="en-GB" sz="2400">
                <a:solidFill>
                  <a:srgbClr val="000000"/>
                </a:solidFill>
              </a:rPr>
              <a:t>Permutation (IP</a:t>
            </a:r>
            <a:r>
              <a:rPr lang="en-GB" sz="2400" baseline="30000">
                <a:solidFill>
                  <a:srgbClr val="000000"/>
                </a:solidFill>
              </a:rPr>
              <a:t>-1</a:t>
            </a:r>
            <a:r>
              <a:rPr lang="en-GB" sz="2400">
                <a:solidFill>
                  <a:srgbClr val="000000"/>
                </a:solidFill>
              </a:rPr>
              <a:t>)</a:t>
            </a:r>
            <a:r>
              <a:rPr lang="ar-SA" sz="2400">
                <a:solidFill>
                  <a:srgbClr val="000000"/>
                </a:solidFill>
              </a:rPr>
              <a:t>‏</a:t>
            </a:r>
            <a:endParaRPr lang="en-GB" sz="2400">
              <a:solidFill>
                <a:srgbClr val="000000"/>
              </a:solidFill>
            </a:endParaRPr>
          </a:p>
        </p:txBody>
      </p:sp>
    </p:spTree>
    <p:extLst>
      <p:ext uri="{BB962C8B-B14F-4D97-AF65-F5344CB8AC3E}">
        <p14:creationId xmlns:p14="http://schemas.microsoft.com/office/powerpoint/2010/main" val="102622304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Tables for IP and IP</a:t>
            </a:r>
            <a:r>
              <a:rPr lang="en-GB" baseline="30000" dirty="0"/>
              <a:t>-1</a:t>
            </a:r>
            <a:endParaRPr lang="en-US" dirty="0"/>
          </a:p>
        </p:txBody>
      </p:sp>
      <p:sp>
        <p:nvSpPr>
          <p:cNvPr id="3" name="Slide Number Placeholder 2"/>
          <p:cNvSpPr>
            <a:spLocks noGrp="1"/>
          </p:cNvSpPr>
          <p:nvPr>
            <p:ph type="sldNum" sz="quarter" idx="12"/>
          </p:nvPr>
        </p:nvSpPr>
        <p:spPr/>
        <p:txBody>
          <a:bodyPr/>
          <a:lstStyle/>
          <a:p>
            <a:fld id="{B6F15528-21DE-4FAA-801E-634DDDAF4B2B}" type="slidenum">
              <a:rPr lang="en-US" smtClean="0"/>
              <a:pPr/>
              <a:t>25</a:t>
            </a:fld>
            <a:endParaRPr lang="en-US"/>
          </a:p>
        </p:txBody>
      </p:sp>
      <p:sp>
        <p:nvSpPr>
          <p:cNvPr id="4" name="Content Placeholder 3"/>
          <p:cNvSpPr>
            <a:spLocks noGrp="1"/>
          </p:cNvSpPr>
          <p:nvPr>
            <p:ph sz="quarter" idx="1"/>
          </p:nvPr>
        </p:nvSpPr>
        <p:spPr/>
        <p:txBody>
          <a:bodyPr/>
          <a:lstStyle/>
          <a:p>
            <a:endParaRPr lang="en-US" dirty="0"/>
          </a:p>
        </p:txBody>
      </p:sp>
      <p:pic>
        <p:nvPicPr>
          <p:cNvPr id="5" name="Picture 3"/>
          <p:cNvPicPr>
            <a:picLocks noChangeAspect="1" noChangeArrowheads="1"/>
          </p:cNvPicPr>
          <p:nvPr/>
        </p:nvPicPr>
        <p:blipFill>
          <a:blip r:embed="rId2">
            <a:extLst>
              <a:ext uri="{28A0092B-C50C-407E-A947-70E740481C1C}">
                <a14:useLocalDpi xmlns:a14="http://schemas.microsoft.com/office/drawing/2010/main" val="0"/>
              </a:ext>
            </a:extLst>
          </a:blip>
          <a:srcRect t="13969"/>
          <a:stretch>
            <a:fillRect/>
          </a:stretch>
        </p:blipFill>
        <p:spPr bwMode="auto">
          <a:xfrm>
            <a:off x="304800" y="1500187"/>
            <a:ext cx="5715000" cy="2346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pic>
        <p:nvPicPr>
          <p:cNvPr id="6"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00" y="3816349"/>
            <a:ext cx="5781675" cy="2468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7" name="Text Box 5"/>
          <p:cNvSpPr txBox="1">
            <a:spLocks noChangeArrowheads="1"/>
          </p:cNvSpPr>
          <p:nvPr/>
        </p:nvSpPr>
        <p:spPr bwMode="auto">
          <a:xfrm>
            <a:off x="1831975" y="1143000"/>
            <a:ext cx="262096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lIns="90000" tIns="46800" rIns="90000" bIns="46800">
            <a:spAutoFit/>
          </a:bodyPr>
          <a:lstStyle>
            <a:lvl1pPr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1pPr>
            <a:lvl2pPr marL="742950" indent="-285750"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2pPr>
            <a:lvl3pPr marL="1143000" indent="-228600"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3pPr>
            <a:lvl4pPr marL="1600200" indent="-228600"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4pPr>
            <a:lvl5pPr marL="2057400" indent="-228600"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5pPr>
            <a:lvl6pPr marL="25146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6pPr>
            <a:lvl7pPr marL="29718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7pPr>
            <a:lvl8pPr marL="34290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8pPr>
            <a:lvl9pPr marL="38862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9pPr>
          </a:lstStyle>
          <a:p>
            <a:pPr>
              <a:buClr>
                <a:srgbClr val="000000"/>
              </a:buClr>
              <a:buSzPct val="100000"/>
              <a:buFont typeface="Arial" pitchFamily="34" charset="0"/>
              <a:buNone/>
            </a:pPr>
            <a:r>
              <a:rPr lang="en-GB" sz="2400" dirty="0">
                <a:solidFill>
                  <a:srgbClr val="000000"/>
                </a:solidFill>
              </a:rPr>
              <a:t>Initial Permutation</a:t>
            </a:r>
          </a:p>
        </p:txBody>
      </p:sp>
      <p:sp>
        <p:nvSpPr>
          <p:cNvPr id="8" name="Text Box 6"/>
          <p:cNvSpPr txBox="1">
            <a:spLocks noChangeArrowheads="1"/>
          </p:cNvSpPr>
          <p:nvPr/>
        </p:nvSpPr>
        <p:spPr bwMode="auto">
          <a:xfrm>
            <a:off x="3887788" y="3617912"/>
            <a:ext cx="404336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lIns="90000" tIns="46800" rIns="90000" bIns="46800">
            <a:spAutoFit/>
          </a:bodyPr>
          <a:lstStyle>
            <a:lvl1pPr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1pPr>
            <a:lvl2pPr marL="742950" indent="-285750"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2pPr>
            <a:lvl3pPr marL="1143000" indent="-228600"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3pPr>
            <a:lvl4pPr marL="1600200" indent="-228600"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4pPr>
            <a:lvl5pPr marL="2057400" indent="-228600"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5pPr>
            <a:lvl6pPr marL="25146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6pPr>
            <a:lvl7pPr marL="29718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7pPr>
            <a:lvl8pPr marL="34290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8pPr>
            <a:lvl9pPr marL="38862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9pPr>
          </a:lstStyle>
          <a:p>
            <a:pPr>
              <a:buClr>
                <a:srgbClr val="000000"/>
              </a:buClr>
              <a:buSzPct val="100000"/>
              <a:buFont typeface="Arial" pitchFamily="34" charset="0"/>
              <a:buNone/>
            </a:pPr>
            <a:r>
              <a:rPr lang="en-GB" sz="2400" dirty="0">
                <a:solidFill>
                  <a:srgbClr val="000000"/>
                </a:solidFill>
              </a:rPr>
              <a:t>Inverse of Initial Permutation</a:t>
            </a:r>
          </a:p>
        </p:txBody>
      </p:sp>
    </p:spTree>
    <p:extLst>
      <p:ext uri="{BB962C8B-B14F-4D97-AF65-F5344CB8AC3E}">
        <p14:creationId xmlns:p14="http://schemas.microsoft.com/office/powerpoint/2010/main" val="102622304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 Round of DES</a:t>
            </a:r>
            <a:endParaRPr lang="en-US" dirty="0"/>
          </a:p>
        </p:txBody>
      </p:sp>
      <p:sp>
        <p:nvSpPr>
          <p:cNvPr id="3" name="Slide Number Placeholder 2"/>
          <p:cNvSpPr>
            <a:spLocks noGrp="1"/>
          </p:cNvSpPr>
          <p:nvPr>
            <p:ph type="sldNum" sz="quarter" idx="12"/>
          </p:nvPr>
        </p:nvSpPr>
        <p:spPr/>
        <p:txBody>
          <a:bodyPr/>
          <a:lstStyle/>
          <a:p>
            <a:fld id="{B6F15528-21DE-4FAA-801E-634DDDAF4B2B}" type="slidenum">
              <a:rPr lang="en-US" smtClean="0"/>
              <a:pPr/>
              <a:t>26</a:t>
            </a:fld>
            <a:endParaRPr lang="en-US"/>
          </a:p>
        </p:txBody>
      </p:sp>
      <p:sp>
        <p:nvSpPr>
          <p:cNvPr id="4" name="Content Placeholder 3"/>
          <p:cNvSpPr>
            <a:spLocks noGrp="1"/>
          </p:cNvSpPr>
          <p:nvPr>
            <p:ph sz="quarter" idx="1"/>
          </p:nvPr>
        </p:nvSpPr>
        <p:spPr/>
        <p:txBody>
          <a:bodyPr/>
          <a:lstStyle/>
          <a:p>
            <a:endParaRPr lang="en-US"/>
          </a:p>
        </p:txBody>
      </p:sp>
      <p:sp>
        <p:nvSpPr>
          <p:cNvPr id="5" name="Rectangle 3"/>
          <p:cNvSpPr>
            <a:spLocks noChangeArrowheads="1"/>
          </p:cNvSpPr>
          <p:nvPr/>
        </p:nvSpPr>
        <p:spPr bwMode="auto">
          <a:xfrm>
            <a:off x="3276600" y="1676400"/>
            <a:ext cx="1676400" cy="609600"/>
          </a:xfrm>
          <a:prstGeom prst="rect">
            <a:avLst/>
          </a:prstGeom>
          <a:solidFill>
            <a:srgbClr val="FFFFFF"/>
          </a:solidFill>
          <a:ln w="9360">
            <a:solidFill>
              <a:srgbClr val="000000"/>
            </a:solidFill>
            <a:miter lim="800000"/>
            <a:headEnd/>
            <a:tailEnd/>
          </a:ln>
        </p:spPr>
        <p:txBody>
          <a:bodyPr wrap="none" lIns="90000" tIns="46800" rIns="90000" bIns="46800" anchor="ctr"/>
          <a:lstStyle/>
          <a:p>
            <a:pPr algn="ctr" defTabSz="457200" eaLnBrk="0" hangingPunct="0">
              <a:buClr>
                <a:srgbClr val="000000"/>
              </a:buClr>
              <a:buSzPct val="100000"/>
              <a:buFont typeface="Comic Sans MS" pitchFamily="6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solidFill>
                  <a:srgbClr val="000000"/>
                </a:solidFill>
                <a:latin typeface="Comic Sans MS" pitchFamily="66" charset="0"/>
              </a:rPr>
              <a:t>L</a:t>
            </a:r>
            <a:r>
              <a:rPr lang="en-GB" baseline="-25000">
                <a:solidFill>
                  <a:srgbClr val="000000"/>
                </a:solidFill>
                <a:latin typeface="Comic Sans MS" pitchFamily="66" charset="0"/>
              </a:rPr>
              <a:t>i-1</a:t>
            </a:r>
            <a:r>
              <a:rPr lang="en-GB" baseline="30000">
                <a:solidFill>
                  <a:srgbClr val="000000"/>
                </a:solidFill>
                <a:latin typeface="Comic Sans MS" pitchFamily="66" charset="0"/>
              </a:rPr>
              <a:t>e</a:t>
            </a:r>
          </a:p>
        </p:txBody>
      </p:sp>
      <p:sp>
        <p:nvSpPr>
          <p:cNvPr id="6" name="Rectangle 4"/>
          <p:cNvSpPr>
            <a:spLocks noChangeArrowheads="1"/>
          </p:cNvSpPr>
          <p:nvPr/>
        </p:nvSpPr>
        <p:spPr bwMode="auto">
          <a:xfrm>
            <a:off x="4953000" y="1676400"/>
            <a:ext cx="1676400" cy="609600"/>
          </a:xfrm>
          <a:prstGeom prst="rect">
            <a:avLst/>
          </a:prstGeom>
          <a:solidFill>
            <a:srgbClr val="FFFFFF"/>
          </a:solidFill>
          <a:ln w="9360">
            <a:solidFill>
              <a:srgbClr val="000000"/>
            </a:solidFill>
            <a:miter lim="800000"/>
            <a:headEnd/>
            <a:tailEnd/>
          </a:ln>
        </p:spPr>
        <p:txBody>
          <a:bodyPr wrap="none" lIns="90000" tIns="46800" rIns="90000" bIns="46800" anchor="ctr"/>
          <a:lstStyle/>
          <a:p>
            <a:pPr algn="ctr" defTabSz="457200" eaLnBrk="0" hangingPunct="0">
              <a:buClr>
                <a:srgbClr val="000000"/>
              </a:buClr>
              <a:buSzPct val="100000"/>
              <a:buFont typeface="Comic Sans MS" pitchFamily="6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solidFill>
                  <a:srgbClr val="000000"/>
                </a:solidFill>
                <a:latin typeface="Comic Sans MS" pitchFamily="66" charset="0"/>
              </a:rPr>
              <a:t>R</a:t>
            </a:r>
            <a:r>
              <a:rPr lang="en-GB" baseline="-25000">
                <a:solidFill>
                  <a:srgbClr val="000000"/>
                </a:solidFill>
                <a:latin typeface="Comic Sans MS" pitchFamily="66" charset="0"/>
              </a:rPr>
              <a:t>i-1</a:t>
            </a:r>
            <a:r>
              <a:rPr lang="en-GB" baseline="30000">
                <a:solidFill>
                  <a:srgbClr val="000000"/>
                </a:solidFill>
                <a:latin typeface="Comic Sans MS" pitchFamily="66" charset="0"/>
              </a:rPr>
              <a:t>e</a:t>
            </a:r>
          </a:p>
        </p:txBody>
      </p:sp>
      <p:sp>
        <p:nvSpPr>
          <p:cNvPr id="7" name="Rectangle 5"/>
          <p:cNvSpPr>
            <a:spLocks noChangeArrowheads="1"/>
          </p:cNvSpPr>
          <p:nvPr/>
        </p:nvSpPr>
        <p:spPr bwMode="auto">
          <a:xfrm>
            <a:off x="3276600" y="4495800"/>
            <a:ext cx="1676400" cy="609600"/>
          </a:xfrm>
          <a:prstGeom prst="rect">
            <a:avLst/>
          </a:prstGeom>
          <a:solidFill>
            <a:srgbClr val="FFFFFF"/>
          </a:solidFill>
          <a:ln w="9360">
            <a:solidFill>
              <a:srgbClr val="000000"/>
            </a:solidFill>
            <a:miter lim="800000"/>
            <a:headEnd/>
            <a:tailEnd/>
          </a:ln>
        </p:spPr>
        <p:txBody>
          <a:bodyPr wrap="none" lIns="90000" tIns="46800" rIns="90000" bIns="46800" anchor="ctr"/>
          <a:lstStyle/>
          <a:p>
            <a:pPr algn="ctr" defTabSz="457200" eaLnBrk="0" hangingPunct="0">
              <a:buClr>
                <a:srgbClr val="000000"/>
              </a:buClr>
              <a:buSzPct val="100000"/>
              <a:buFont typeface="Comic Sans MS" pitchFamily="6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solidFill>
                  <a:srgbClr val="000000"/>
                </a:solidFill>
                <a:latin typeface="Comic Sans MS" pitchFamily="66" charset="0"/>
              </a:rPr>
              <a:t>L</a:t>
            </a:r>
            <a:r>
              <a:rPr lang="en-GB" baseline="-25000">
                <a:solidFill>
                  <a:srgbClr val="000000"/>
                </a:solidFill>
                <a:latin typeface="Comic Sans MS" pitchFamily="66" charset="0"/>
              </a:rPr>
              <a:t>i</a:t>
            </a:r>
            <a:r>
              <a:rPr lang="en-GB" baseline="30000">
                <a:solidFill>
                  <a:srgbClr val="000000"/>
                </a:solidFill>
                <a:latin typeface="Comic Sans MS" pitchFamily="66" charset="0"/>
              </a:rPr>
              <a:t>e</a:t>
            </a:r>
          </a:p>
        </p:txBody>
      </p:sp>
      <p:sp>
        <p:nvSpPr>
          <p:cNvPr id="8" name="Rectangle 6"/>
          <p:cNvSpPr>
            <a:spLocks noChangeArrowheads="1"/>
          </p:cNvSpPr>
          <p:nvPr/>
        </p:nvSpPr>
        <p:spPr bwMode="auto">
          <a:xfrm>
            <a:off x="4953000" y="4495800"/>
            <a:ext cx="1676400" cy="609600"/>
          </a:xfrm>
          <a:prstGeom prst="rect">
            <a:avLst/>
          </a:prstGeom>
          <a:solidFill>
            <a:srgbClr val="FFFFFF"/>
          </a:solidFill>
          <a:ln w="9360">
            <a:solidFill>
              <a:srgbClr val="000000"/>
            </a:solidFill>
            <a:miter lim="800000"/>
            <a:headEnd/>
            <a:tailEnd/>
          </a:ln>
        </p:spPr>
        <p:txBody>
          <a:bodyPr wrap="none" lIns="90000" tIns="46800" rIns="90000" bIns="46800" anchor="ctr"/>
          <a:lstStyle/>
          <a:p>
            <a:pPr algn="ctr" defTabSz="457200" eaLnBrk="0" hangingPunct="0">
              <a:buClr>
                <a:srgbClr val="000000"/>
              </a:buClr>
              <a:buSzPct val="100000"/>
              <a:buFont typeface="Comic Sans MS" pitchFamily="6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solidFill>
                  <a:srgbClr val="000000"/>
                </a:solidFill>
                <a:latin typeface="Comic Sans MS" pitchFamily="66" charset="0"/>
              </a:rPr>
              <a:t>R</a:t>
            </a:r>
            <a:r>
              <a:rPr lang="en-GB" baseline="-25000">
                <a:solidFill>
                  <a:srgbClr val="000000"/>
                </a:solidFill>
                <a:latin typeface="Comic Sans MS" pitchFamily="66" charset="0"/>
              </a:rPr>
              <a:t>i</a:t>
            </a:r>
            <a:r>
              <a:rPr lang="en-GB" baseline="30000">
                <a:solidFill>
                  <a:srgbClr val="000000"/>
                </a:solidFill>
                <a:latin typeface="Comic Sans MS" pitchFamily="66" charset="0"/>
              </a:rPr>
              <a:t>e</a:t>
            </a:r>
          </a:p>
        </p:txBody>
      </p:sp>
      <p:sp>
        <p:nvSpPr>
          <p:cNvPr id="9" name="Line 7"/>
          <p:cNvSpPr>
            <a:spLocks noChangeShapeType="1"/>
          </p:cNvSpPr>
          <p:nvPr/>
        </p:nvSpPr>
        <p:spPr bwMode="auto">
          <a:xfrm flipH="1">
            <a:off x="4113213" y="2286000"/>
            <a:ext cx="1679575" cy="2209800"/>
          </a:xfrm>
          <a:prstGeom prst="line">
            <a:avLst/>
          </a:prstGeom>
          <a:noFill/>
          <a:ln w="9360">
            <a:solidFill>
              <a:srgbClr val="000000"/>
            </a:solidFill>
            <a:miter lim="800000"/>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0" name="Oval 8"/>
          <p:cNvSpPr>
            <a:spLocks noChangeArrowheads="1"/>
          </p:cNvSpPr>
          <p:nvPr/>
        </p:nvSpPr>
        <p:spPr bwMode="auto">
          <a:xfrm>
            <a:off x="5562600" y="2895600"/>
            <a:ext cx="457200" cy="457200"/>
          </a:xfrm>
          <a:prstGeom prst="ellipse">
            <a:avLst/>
          </a:prstGeom>
          <a:solidFill>
            <a:srgbClr val="FFFFFF"/>
          </a:solidFill>
          <a:ln w="9360">
            <a:solidFill>
              <a:srgbClr val="000000"/>
            </a:solidFill>
            <a:miter lim="800000"/>
            <a:headEnd/>
            <a:tailEnd/>
          </a:ln>
        </p:spPr>
        <p:txBody>
          <a:bodyPr wrap="none" lIns="90000" tIns="46800" rIns="90000" bIns="46800" anchor="ctr"/>
          <a:lstStyle/>
          <a:p>
            <a:pPr algn="ctr" defTabSz="457200" eaLnBrk="0" hangingPunct="0">
              <a:buClr>
                <a:srgbClr val="000000"/>
              </a:buClr>
              <a:buSzPct val="100000"/>
              <a:buFont typeface="Comic Sans MS" pitchFamily="6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solidFill>
                  <a:srgbClr val="000000"/>
                </a:solidFill>
                <a:latin typeface="Comic Sans MS" pitchFamily="66" charset="0"/>
              </a:rPr>
              <a:t>f</a:t>
            </a:r>
          </a:p>
        </p:txBody>
      </p:sp>
      <p:sp>
        <p:nvSpPr>
          <p:cNvPr id="11" name="Oval 9"/>
          <p:cNvSpPr>
            <a:spLocks noChangeArrowheads="1"/>
          </p:cNvSpPr>
          <p:nvPr/>
        </p:nvSpPr>
        <p:spPr bwMode="auto">
          <a:xfrm>
            <a:off x="5562600" y="3733800"/>
            <a:ext cx="457200" cy="457200"/>
          </a:xfrm>
          <a:prstGeom prst="ellipse">
            <a:avLst/>
          </a:prstGeom>
          <a:solidFill>
            <a:srgbClr val="FFFFFF"/>
          </a:solidFill>
          <a:ln w="9360">
            <a:solidFill>
              <a:srgbClr val="000000"/>
            </a:solidFill>
            <a:miter lim="800000"/>
            <a:headEnd/>
            <a:tailEnd/>
          </a:ln>
        </p:spPr>
        <p:txBody>
          <a:bodyPr wrap="none" anchor="ctr"/>
          <a:lstStyle/>
          <a:p>
            <a:endParaRPr lang="en-US"/>
          </a:p>
        </p:txBody>
      </p:sp>
      <p:sp>
        <p:nvSpPr>
          <p:cNvPr id="12" name="Line 10"/>
          <p:cNvSpPr>
            <a:spLocks noChangeShapeType="1"/>
          </p:cNvSpPr>
          <p:nvPr/>
        </p:nvSpPr>
        <p:spPr bwMode="auto">
          <a:xfrm flipH="1">
            <a:off x="6018213" y="3124200"/>
            <a:ext cx="1908175" cy="1588"/>
          </a:xfrm>
          <a:prstGeom prst="line">
            <a:avLst/>
          </a:prstGeom>
          <a:noFill/>
          <a:ln w="9360">
            <a:solidFill>
              <a:srgbClr val="000000"/>
            </a:solidFill>
            <a:miter lim="800000"/>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3" name="Line 11"/>
          <p:cNvSpPr>
            <a:spLocks noChangeShapeType="1"/>
          </p:cNvSpPr>
          <p:nvPr/>
        </p:nvSpPr>
        <p:spPr bwMode="auto">
          <a:xfrm>
            <a:off x="5791200" y="3810000"/>
            <a:ext cx="1588" cy="304800"/>
          </a:xfrm>
          <a:prstGeom prst="line">
            <a:avLst/>
          </a:prstGeom>
          <a:noFill/>
          <a:ln w="936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14" name="Line 12"/>
          <p:cNvSpPr>
            <a:spLocks noChangeShapeType="1"/>
          </p:cNvSpPr>
          <p:nvPr/>
        </p:nvSpPr>
        <p:spPr bwMode="auto">
          <a:xfrm>
            <a:off x="5638800" y="3962400"/>
            <a:ext cx="304800" cy="1588"/>
          </a:xfrm>
          <a:prstGeom prst="line">
            <a:avLst/>
          </a:prstGeom>
          <a:noFill/>
          <a:ln w="936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15" name="Line 13"/>
          <p:cNvSpPr>
            <a:spLocks noChangeShapeType="1"/>
          </p:cNvSpPr>
          <p:nvPr/>
        </p:nvSpPr>
        <p:spPr bwMode="auto">
          <a:xfrm>
            <a:off x="5791200" y="4191000"/>
            <a:ext cx="1588" cy="304800"/>
          </a:xfrm>
          <a:prstGeom prst="line">
            <a:avLst/>
          </a:prstGeom>
          <a:noFill/>
          <a:ln w="9360">
            <a:solidFill>
              <a:srgbClr val="000000"/>
            </a:solidFill>
            <a:miter lim="800000"/>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6" name="Line 14"/>
          <p:cNvSpPr>
            <a:spLocks noChangeShapeType="1"/>
          </p:cNvSpPr>
          <p:nvPr/>
        </p:nvSpPr>
        <p:spPr bwMode="auto">
          <a:xfrm>
            <a:off x="5791200" y="3352800"/>
            <a:ext cx="1588" cy="381000"/>
          </a:xfrm>
          <a:prstGeom prst="line">
            <a:avLst/>
          </a:prstGeom>
          <a:noFill/>
          <a:ln w="9360">
            <a:solidFill>
              <a:srgbClr val="000000"/>
            </a:solidFill>
            <a:miter lim="800000"/>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7" name="Line 15"/>
          <p:cNvSpPr>
            <a:spLocks noChangeShapeType="1"/>
          </p:cNvSpPr>
          <p:nvPr/>
        </p:nvSpPr>
        <p:spPr bwMode="auto">
          <a:xfrm>
            <a:off x="5791200" y="2286000"/>
            <a:ext cx="1588" cy="609600"/>
          </a:xfrm>
          <a:prstGeom prst="line">
            <a:avLst/>
          </a:prstGeom>
          <a:noFill/>
          <a:ln w="9360">
            <a:solidFill>
              <a:srgbClr val="000000"/>
            </a:solidFill>
            <a:miter lim="800000"/>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8" name="Line 16"/>
          <p:cNvSpPr>
            <a:spLocks noChangeShapeType="1"/>
          </p:cNvSpPr>
          <p:nvPr/>
        </p:nvSpPr>
        <p:spPr bwMode="auto">
          <a:xfrm>
            <a:off x="4114800" y="2286000"/>
            <a:ext cx="1447800" cy="1676400"/>
          </a:xfrm>
          <a:prstGeom prst="line">
            <a:avLst/>
          </a:prstGeom>
          <a:noFill/>
          <a:ln w="9360">
            <a:solidFill>
              <a:srgbClr val="000000"/>
            </a:solidFill>
            <a:miter lim="800000"/>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9" name="AutoShape 17"/>
          <p:cNvSpPr>
            <a:spLocks/>
          </p:cNvSpPr>
          <p:nvPr/>
        </p:nvSpPr>
        <p:spPr bwMode="auto">
          <a:xfrm>
            <a:off x="2362200" y="1600200"/>
            <a:ext cx="381000" cy="3581400"/>
          </a:xfrm>
          <a:prstGeom prst="leftBrace">
            <a:avLst>
              <a:gd name="adj1" fmla="val 78333"/>
              <a:gd name="adj2" fmla="val 50000"/>
            </a:avLst>
          </a:prstGeom>
          <a:noFill/>
          <a:ln w="936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20" name="Text Box 18"/>
          <p:cNvSpPr txBox="1">
            <a:spLocks noChangeArrowheads="1"/>
          </p:cNvSpPr>
          <p:nvPr/>
        </p:nvSpPr>
        <p:spPr bwMode="auto">
          <a:xfrm>
            <a:off x="827088" y="2909888"/>
            <a:ext cx="16129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lIns="90000" tIns="46800" rIns="90000" bIns="46800">
            <a:spAutoFit/>
          </a:bodyPr>
          <a:lstStyle>
            <a:lvl1pPr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1pPr>
            <a:lvl2pPr marL="742950" indent="-285750"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2pPr>
            <a:lvl3pPr marL="1143000" indent="-228600"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3pPr>
            <a:lvl4pPr marL="1600200" indent="-228600"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4pPr>
            <a:lvl5pPr marL="2057400" indent="-228600"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5pPr>
            <a:lvl6pPr marL="25146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6pPr>
            <a:lvl7pPr marL="29718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7pPr>
            <a:lvl8pPr marL="34290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8pPr>
            <a:lvl9pPr marL="38862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9pPr>
          </a:lstStyle>
          <a:p>
            <a:pPr>
              <a:buClr>
                <a:srgbClr val="000000"/>
              </a:buClr>
              <a:buSzPct val="100000"/>
              <a:buFont typeface="Comic Sans MS" pitchFamily="66" charset="0"/>
              <a:buNone/>
            </a:pPr>
            <a:r>
              <a:rPr lang="en-GB" sz="2400">
                <a:solidFill>
                  <a:srgbClr val="000000"/>
                </a:solidFill>
                <a:latin typeface="Comic Sans MS" pitchFamily="66" charset="0"/>
              </a:rPr>
              <a:t>Feistel</a:t>
            </a:r>
          </a:p>
          <a:p>
            <a:pPr>
              <a:buClr>
                <a:srgbClr val="000000"/>
              </a:buClr>
              <a:buSzPct val="100000"/>
              <a:buFont typeface="Comic Sans MS" pitchFamily="66" charset="0"/>
              <a:buNone/>
            </a:pPr>
            <a:r>
              <a:rPr lang="en-GB" sz="2400">
                <a:solidFill>
                  <a:srgbClr val="000000"/>
                </a:solidFill>
                <a:latin typeface="Comic Sans MS" pitchFamily="66" charset="0"/>
              </a:rPr>
              <a:t>Structure</a:t>
            </a:r>
          </a:p>
        </p:txBody>
      </p:sp>
      <p:sp>
        <p:nvSpPr>
          <p:cNvPr id="21" name="Text Box 19"/>
          <p:cNvSpPr txBox="1">
            <a:spLocks noChangeArrowheads="1"/>
          </p:cNvSpPr>
          <p:nvPr/>
        </p:nvSpPr>
        <p:spPr bwMode="auto">
          <a:xfrm>
            <a:off x="1862138" y="5484813"/>
            <a:ext cx="13906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lIns="90000" tIns="46800" rIns="90000" bIns="46800">
            <a:spAutoFit/>
          </a:bodyPr>
          <a:lstStyle>
            <a:lvl1pPr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1pPr>
            <a:lvl2pPr marL="742950" indent="-285750"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2pPr>
            <a:lvl3pPr marL="1143000" indent="-228600"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3pPr>
            <a:lvl4pPr marL="1600200" indent="-228600"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4pPr>
            <a:lvl5pPr marL="2057400" indent="-228600"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5pPr>
            <a:lvl6pPr marL="25146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6pPr>
            <a:lvl7pPr marL="29718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7pPr>
            <a:lvl8pPr marL="34290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8pPr>
            <a:lvl9pPr marL="38862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9pPr>
          </a:lstStyle>
          <a:p>
            <a:pPr>
              <a:buClr>
                <a:srgbClr val="000000"/>
              </a:buClr>
              <a:buSzPct val="100000"/>
              <a:buFont typeface="Comic Sans MS" pitchFamily="66" charset="0"/>
              <a:buNone/>
            </a:pPr>
            <a:r>
              <a:rPr lang="en-GB" sz="2400">
                <a:solidFill>
                  <a:srgbClr val="000000"/>
                </a:solidFill>
                <a:latin typeface="Comic Sans MS" pitchFamily="66" charset="0"/>
              </a:rPr>
              <a:t>L</a:t>
            </a:r>
            <a:r>
              <a:rPr lang="en-GB" sz="2400" baseline="-25000">
                <a:solidFill>
                  <a:srgbClr val="000000"/>
                </a:solidFill>
                <a:latin typeface="Comic Sans MS" pitchFamily="66" charset="0"/>
              </a:rPr>
              <a:t>i</a:t>
            </a:r>
            <a:r>
              <a:rPr lang="en-GB" sz="2400" baseline="30000">
                <a:solidFill>
                  <a:srgbClr val="000000"/>
                </a:solidFill>
                <a:latin typeface="Comic Sans MS" pitchFamily="66" charset="0"/>
              </a:rPr>
              <a:t>e</a:t>
            </a:r>
            <a:r>
              <a:rPr lang="en-GB" sz="2400">
                <a:solidFill>
                  <a:srgbClr val="000000"/>
                </a:solidFill>
                <a:latin typeface="Comic Sans MS" pitchFamily="66" charset="0"/>
              </a:rPr>
              <a:t> = R</a:t>
            </a:r>
            <a:r>
              <a:rPr lang="en-GB" sz="2400" baseline="-25000">
                <a:solidFill>
                  <a:srgbClr val="000000"/>
                </a:solidFill>
                <a:latin typeface="Comic Sans MS" pitchFamily="66" charset="0"/>
              </a:rPr>
              <a:t>i-1</a:t>
            </a:r>
            <a:r>
              <a:rPr lang="en-GB" sz="2400" baseline="30000">
                <a:solidFill>
                  <a:srgbClr val="000000"/>
                </a:solidFill>
                <a:latin typeface="Comic Sans MS" pitchFamily="66" charset="0"/>
              </a:rPr>
              <a:t>e</a:t>
            </a:r>
          </a:p>
        </p:txBody>
      </p:sp>
      <p:sp>
        <p:nvSpPr>
          <p:cNvPr id="22" name="Text Box 20"/>
          <p:cNvSpPr txBox="1">
            <a:spLocks noChangeArrowheads="1"/>
          </p:cNvSpPr>
          <p:nvPr/>
        </p:nvSpPr>
        <p:spPr bwMode="auto">
          <a:xfrm>
            <a:off x="4170363" y="5530850"/>
            <a:ext cx="325596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lIns="90000" tIns="46800" rIns="90000" bIns="46800">
            <a:spAutoFit/>
          </a:bodyPr>
          <a:lstStyle>
            <a:lvl1pPr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1pPr>
            <a:lvl2pPr marL="742950" indent="-285750"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2pPr>
            <a:lvl3pPr marL="1143000" indent="-228600"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3pPr>
            <a:lvl4pPr marL="1600200" indent="-228600"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4pPr>
            <a:lvl5pPr marL="2057400" indent="-228600"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5pPr>
            <a:lvl6pPr marL="25146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6pPr>
            <a:lvl7pPr marL="29718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7pPr>
            <a:lvl8pPr marL="34290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8pPr>
            <a:lvl9pPr marL="38862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9pPr>
          </a:lstStyle>
          <a:p>
            <a:pPr>
              <a:buClr>
                <a:srgbClr val="000000"/>
              </a:buClr>
              <a:buSzPct val="100000"/>
              <a:buFont typeface="Comic Sans MS" pitchFamily="66" charset="0"/>
              <a:buNone/>
            </a:pPr>
            <a:r>
              <a:rPr lang="en-GB" sz="2400">
                <a:solidFill>
                  <a:srgbClr val="000000"/>
                </a:solidFill>
                <a:latin typeface="Comic Sans MS" pitchFamily="66" charset="0"/>
              </a:rPr>
              <a:t>R</a:t>
            </a:r>
            <a:r>
              <a:rPr lang="en-GB" sz="2400" baseline="-25000">
                <a:solidFill>
                  <a:srgbClr val="000000"/>
                </a:solidFill>
                <a:latin typeface="Comic Sans MS" pitchFamily="66" charset="0"/>
              </a:rPr>
              <a:t>i</a:t>
            </a:r>
            <a:r>
              <a:rPr lang="en-GB" sz="2400" baseline="30000">
                <a:solidFill>
                  <a:srgbClr val="000000"/>
                </a:solidFill>
                <a:latin typeface="Comic Sans MS" pitchFamily="66" charset="0"/>
              </a:rPr>
              <a:t>e</a:t>
            </a:r>
            <a:r>
              <a:rPr lang="en-GB" sz="2400">
                <a:solidFill>
                  <a:srgbClr val="000000"/>
                </a:solidFill>
                <a:latin typeface="Comic Sans MS" pitchFamily="66" charset="0"/>
              </a:rPr>
              <a:t> = L</a:t>
            </a:r>
            <a:r>
              <a:rPr lang="en-GB" sz="2400" baseline="-25000">
                <a:solidFill>
                  <a:srgbClr val="000000"/>
                </a:solidFill>
                <a:latin typeface="Comic Sans MS" pitchFamily="66" charset="0"/>
              </a:rPr>
              <a:t>i-1</a:t>
            </a:r>
            <a:r>
              <a:rPr lang="en-GB" sz="2400" baseline="30000">
                <a:solidFill>
                  <a:srgbClr val="000000"/>
                </a:solidFill>
                <a:latin typeface="Comic Sans MS" pitchFamily="66" charset="0"/>
              </a:rPr>
              <a:t>e</a:t>
            </a:r>
            <a:r>
              <a:rPr lang="en-GB" sz="2400">
                <a:solidFill>
                  <a:srgbClr val="000000"/>
                </a:solidFill>
                <a:latin typeface="Comic Sans MS" pitchFamily="66" charset="0"/>
              </a:rPr>
              <a:t> </a:t>
            </a:r>
            <a:r>
              <a:rPr lang="en-GB" sz="2400">
                <a:solidFill>
                  <a:srgbClr val="000000"/>
                </a:solidFill>
                <a:latin typeface="Symbol" pitchFamily="18" charset="2"/>
              </a:rPr>
              <a:t></a:t>
            </a:r>
            <a:r>
              <a:rPr lang="en-GB" sz="2400">
                <a:solidFill>
                  <a:srgbClr val="000000"/>
                </a:solidFill>
                <a:latin typeface="Comic Sans MS" pitchFamily="66" charset="0"/>
              </a:rPr>
              <a:t>[</a:t>
            </a:r>
            <a:r>
              <a:rPr lang="en-GB" sz="2400" i="1">
                <a:solidFill>
                  <a:srgbClr val="000000"/>
                </a:solidFill>
                <a:latin typeface="Comic Sans MS" pitchFamily="66" charset="0"/>
              </a:rPr>
              <a:t>f</a:t>
            </a:r>
            <a:r>
              <a:rPr lang="en-GB" sz="2400">
                <a:solidFill>
                  <a:srgbClr val="000000"/>
                </a:solidFill>
                <a:latin typeface="Comic Sans MS" pitchFamily="66" charset="0"/>
              </a:rPr>
              <a:t>(R</a:t>
            </a:r>
            <a:r>
              <a:rPr lang="en-GB" sz="2400" baseline="-25000">
                <a:solidFill>
                  <a:srgbClr val="000000"/>
                </a:solidFill>
                <a:latin typeface="Comic Sans MS" pitchFamily="66" charset="0"/>
              </a:rPr>
              <a:t>i-1</a:t>
            </a:r>
            <a:r>
              <a:rPr lang="en-GB" sz="2400" baseline="30000">
                <a:solidFill>
                  <a:srgbClr val="000000"/>
                </a:solidFill>
                <a:latin typeface="Comic Sans MS" pitchFamily="66" charset="0"/>
              </a:rPr>
              <a:t>e</a:t>
            </a:r>
            <a:r>
              <a:rPr lang="en-GB" sz="2400">
                <a:solidFill>
                  <a:srgbClr val="000000"/>
                </a:solidFill>
                <a:latin typeface="Comic Sans MS" pitchFamily="66" charset="0"/>
              </a:rPr>
              <a:t>, </a:t>
            </a:r>
            <a:r>
              <a:rPr lang="en-GB" sz="2400" i="1">
                <a:solidFill>
                  <a:srgbClr val="000000"/>
                </a:solidFill>
                <a:latin typeface="Comic Sans MS" pitchFamily="66" charset="0"/>
              </a:rPr>
              <a:t>k</a:t>
            </a:r>
            <a:r>
              <a:rPr lang="en-GB" sz="2400" i="1" baseline="-25000">
                <a:solidFill>
                  <a:srgbClr val="000000"/>
                </a:solidFill>
                <a:latin typeface="Comic Sans MS" pitchFamily="66" charset="0"/>
              </a:rPr>
              <a:t>i</a:t>
            </a:r>
            <a:r>
              <a:rPr lang="en-GB" sz="2400">
                <a:solidFill>
                  <a:srgbClr val="000000"/>
                </a:solidFill>
                <a:latin typeface="Comic Sans MS" pitchFamily="66" charset="0"/>
              </a:rPr>
              <a:t>)]</a:t>
            </a:r>
          </a:p>
        </p:txBody>
      </p:sp>
      <p:sp>
        <p:nvSpPr>
          <p:cNvPr id="23" name="Text Box 21"/>
          <p:cNvSpPr txBox="1">
            <a:spLocks noChangeArrowheads="1"/>
          </p:cNvSpPr>
          <p:nvPr/>
        </p:nvSpPr>
        <p:spPr bwMode="auto">
          <a:xfrm>
            <a:off x="7456488" y="3082925"/>
            <a:ext cx="347662"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lIns="90000" tIns="46800" rIns="90000" bIns="46800">
            <a:spAutoFit/>
          </a:bodyPr>
          <a:lstStyle>
            <a:lvl1pPr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1pPr>
            <a:lvl2pPr marL="742950" indent="-285750"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2pPr>
            <a:lvl3pPr marL="1143000" indent="-228600"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3pPr>
            <a:lvl4pPr marL="1600200" indent="-228600"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4pPr>
            <a:lvl5pPr marL="2057400" indent="-228600"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5pPr>
            <a:lvl6pPr marL="25146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6pPr>
            <a:lvl7pPr marL="29718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7pPr>
            <a:lvl8pPr marL="34290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8pPr>
            <a:lvl9pPr marL="38862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9pPr>
          </a:lstStyle>
          <a:p>
            <a:pPr>
              <a:buClr>
                <a:srgbClr val="000000"/>
              </a:buClr>
              <a:buSzPct val="100000"/>
              <a:buFont typeface="Comic Sans MS" pitchFamily="66" charset="0"/>
              <a:buNone/>
            </a:pPr>
            <a:r>
              <a:rPr lang="en-GB">
                <a:solidFill>
                  <a:srgbClr val="000000"/>
                </a:solidFill>
                <a:latin typeface="Comic Sans MS" pitchFamily="66" charset="0"/>
              </a:rPr>
              <a:t>k</a:t>
            </a:r>
            <a:r>
              <a:rPr lang="en-GB" baseline="-25000">
                <a:solidFill>
                  <a:srgbClr val="000000"/>
                </a:solidFill>
                <a:latin typeface="Comic Sans MS" pitchFamily="66" charset="0"/>
              </a:rPr>
              <a:t>i</a:t>
            </a:r>
          </a:p>
        </p:txBody>
      </p:sp>
    </p:spTree>
    <p:extLst>
      <p:ext uri="{BB962C8B-B14F-4D97-AF65-F5344CB8AC3E}">
        <p14:creationId xmlns:p14="http://schemas.microsoft.com/office/powerpoint/2010/main" val="102622304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The function “</a:t>
            </a:r>
            <a:r>
              <a:rPr lang="en-GB" i="1" dirty="0"/>
              <a:t>f </a:t>
            </a:r>
            <a:r>
              <a:rPr lang="en-GB" dirty="0"/>
              <a:t>”</a:t>
            </a:r>
            <a:endParaRPr lang="en-US" dirty="0"/>
          </a:p>
        </p:txBody>
      </p:sp>
      <p:sp>
        <p:nvSpPr>
          <p:cNvPr id="3" name="Slide Number Placeholder 2"/>
          <p:cNvSpPr>
            <a:spLocks noGrp="1"/>
          </p:cNvSpPr>
          <p:nvPr>
            <p:ph type="sldNum" sz="quarter" idx="12"/>
          </p:nvPr>
        </p:nvSpPr>
        <p:spPr/>
        <p:txBody>
          <a:bodyPr/>
          <a:lstStyle/>
          <a:p>
            <a:fld id="{B6F15528-21DE-4FAA-801E-634DDDAF4B2B}" type="slidenum">
              <a:rPr lang="en-US" smtClean="0"/>
              <a:pPr/>
              <a:t>27</a:t>
            </a:fld>
            <a:endParaRPr lang="en-US"/>
          </a:p>
        </p:txBody>
      </p:sp>
      <p:sp>
        <p:nvSpPr>
          <p:cNvPr id="4" name="Content Placeholder 3"/>
          <p:cNvSpPr>
            <a:spLocks noGrp="1"/>
          </p:cNvSpPr>
          <p:nvPr>
            <p:ph sz="quarter" idx="1"/>
          </p:nvPr>
        </p:nvSpPr>
        <p:spPr/>
        <p:txBody>
          <a:bodyPr/>
          <a:lstStyle/>
          <a:p>
            <a:endParaRPr lang="en-US"/>
          </a:p>
        </p:txBody>
      </p:sp>
      <p:sp>
        <p:nvSpPr>
          <p:cNvPr id="5" name="Freeform 2"/>
          <p:cNvSpPr>
            <a:spLocks noChangeArrowheads="1"/>
          </p:cNvSpPr>
          <p:nvPr/>
        </p:nvSpPr>
        <p:spPr bwMode="auto">
          <a:xfrm flipV="1">
            <a:off x="914400" y="2133600"/>
            <a:ext cx="1981200" cy="533400"/>
          </a:xfrm>
          <a:custGeom>
            <a:avLst/>
            <a:gdLst>
              <a:gd name="T0" fmla="*/ 0 w 1248"/>
              <a:gd name="T1" fmla="*/ 0 h 336"/>
              <a:gd name="T2" fmla="*/ 2147483647 w 1248"/>
              <a:gd name="T3" fmla="*/ 0 h 336"/>
              <a:gd name="T4" fmla="*/ 2147483647 w 1248"/>
              <a:gd name="T5" fmla="*/ 2147483647 h 336"/>
              <a:gd name="T6" fmla="*/ 2147483647 w 1248"/>
              <a:gd name="T7" fmla="*/ 2147483647 h 336"/>
              <a:gd name="T8" fmla="*/ 0 w 1248"/>
              <a:gd name="T9" fmla="*/ 0 h 336"/>
              <a:gd name="T10" fmla="*/ 0 60000 65536"/>
              <a:gd name="T11" fmla="*/ 0 60000 65536"/>
              <a:gd name="T12" fmla="*/ 0 60000 65536"/>
              <a:gd name="T13" fmla="*/ 0 60000 65536"/>
              <a:gd name="T14" fmla="*/ 0 60000 65536"/>
              <a:gd name="T15" fmla="*/ 0 w 1248"/>
              <a:gd name="T16" fmla="*/ 0 h 336"/>
              <a:gd name="T17" fmla="*/ 1248 w 1248"/>
              <a:gd name="T18" fmla="*/ 336 h 336"/>
            </a:gdLst>
            <a:ahLst/>
            <a:cxnLst>
              <a:cxn ang="T10">
                <a:pos x="T0" y="T1"/>
              </a:cxn>
              <a:cxn ang="T11">
                <a:pos x="T2" y="T3"/>
              </a:cxn>
              <a:cxn ang="T12">
                <a:pos x="T4" y="T5"/>
              </a:cxn>
              <a:cxn ang="T13">
                <a:pos x="T6" y="T7"/>
              </a:cxn>
              <a:cxn ang="T14">
                <a:pos x="T8" y="T9"/>
              </a:cxn>
            </a:cxnLst>
            <a:rect l="T15" t="T16" r="T17" b="T18"/>
            <a:pathLst>
              <a:path w="1248" h="336">
                <a:moveTo>
                  <a:pt x="0" y="0"/>
                </a:moveTo>
                <a:lnTo>
                  <a:pt x="1248" y="0"/>
                </a:lnTo>
                <a:lnTo>
                  <a:pt x="1008" y="336"/>
                </a:lnTo>
                <a:lnTo>
                  <a:pt x="272" y="335"/>
                </a:lnTo>
                <a:lnTo>
                  <a:pt x="0" y="0"/>
                </a:lnTo>
                <a:close/>
              </a:path>
            </a:pathLst>
          </a:custGeom>
          <a:solidFill>
            <a:srgbClr val="FFFFFF"/>
          </a:solidFill>
          <a:ln w="9525">
            <a:miter lim="800000"/>
            <a:headEnd/>
            <a:tailEnd/>
          </a:ln>
          <a:scene3d>
            <a:camera prst="legacyObliqueTopRight"/>
            <a:lightRig rig="legacyFlat3" dir="b"/>
          </a:scene3d>
          <a:sp3d extrusionH="430200" prstMaterial="legacyMatte">
            <a:bevelT w="13500" h="13500" prst="angle"/>
            <a:bevelB w="13500" h="13500" prst="angle"/>
            <a:extrusionClr>
              <a:srgbClr val="FFFFFF"/>
            </a:extrusionClr>
          </a:sp3d>
        </p:spPr>
        <p:txBody>
          <a:bodyPr wrap="none" anchor="ctr">
            <a:flatTx/>
          </a:bodyPr>
          <a:lstStyle/>
          <a:p>
            <a:endParaRPr lang="en-US"/>
          </a:p>
        </p:txBody>
      </p:sp>
      <p:sp>
        <p:nvSpPr>
          <p:cNvPr id="6" name="Line 4"/>
          <p:cNvSpPr>
            <a:spLocks noChangeShapeType="1"/>
          </p:cNvSpPr>
          <p:nvPr/>
        </p:nvSpPr>
        <p:spPr bwMode="auto">
          <a:xfrm>
            <a:off x="1981200" y="1143000"/>
            <a:ext cx="1588" cy="914400"/>
          </a:xfrm>
          <a:prstGeom prst="line">
            <a:avLst/>
          </a:prstGeom>
          <a:noFill/>
          <a:ln w="9360">
            <a:solidFill>
              <a:srgbClr val="000000"/>
            </a:solidFill>
            <a:miter lim="800000"/>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7" name="Line 5"/>
          <p:cNvSpPr>
            <a:spLocks noChangeShapeType="1"/>
          </p:cNvSpPr>
          <p:nvPr/>
        </p:nvSpPr>
        <p:spPr bwMode="auto">
          <a:xfrm flipH="1">
            <a:off x="1903413" y="1371600"/>
            <a:ext cx="155575" cy="228600"/>
          </a:xfrm>
          <a:prstGeom prst="line">
            <a:avLst/>
          </a:prstGeom>
          <a:noFill/>
          <a:ln w="936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8" name="Rectangle 6"/>
          <p:cNvSpPr>
            <a:spLocks noChangeArrowheads="1"/>
          </p:cNvSpPr>
          <p:nvPr/>
        </p:nvSpPr>
        <p:spPr bwMode="auto">
          <a:xfrm>
            <a:off x="2152650" y="1295400"/>
            <a:ext cx="600075"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lIns="90000" tIns="46800" rIns="90000" bIns="46800">
            <a:spAutoFit/>
          </a:bodyPr>
          <a:lstStyle/>
          <a:p>
            <a:pPr defTabSz="457200" eaLnBrk="0" hangingPunct="0">
              <a:buClr>
                <a:srgbClr val="000000"/>
              </a:buClr>
              <a:buSzPct val="100000"/>
              <a:buFont typeface="Arial" pitchFamily="34"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solidFill>
                  <a:srgbClr val="000000"/>
                </a:solidFill>
              </a:rPr>
              <a:t>R</a:t>
            </a:r>
            <a:r>
              <a:rPr lang="en-GB" baseline="-25000">
                <a:solidFill>
                  <a:srgbClr val="000000"/>
                </a:solidFill>
              </a:rPr>
              <a:t>i-1</a:t>
            </a:r>
            <a:r>
              <a:rPr lang="en-GB" baseline="30000">
                <a:solidFill>
                  <a:srgbClr val="000000"/>
                </a:solidFill>
              </a:rPr>
              <a:t>e</a:t>
            </a:r>
          </a:p>
        </p:txBody>
      </p:sp>
      <p:sp>
        <p:nvSpPr>
          <p:cNvPr id="9" name="Text Box 7"/>
          <p:cNvSpPr txBox="1">
            <a:spLocks noChangeArrowheads="1"/>
          </p:cNvSpPr>
          <p:nvPr/>
        </p:nvSpPr>
        <p:spPr bwMode="auto">
          <a:xfrm>
            <a:off x="1573213" y="1295400"/>
            <a:ext cx="4064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lIns="90000" tIns="46800" rIns="90000" bIns="46800">
            <a:spAutoFit/>
          </a:bodyPr>
          <a:lstStyle>
            <a:lvl1pPr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1pPr>
            <a:lvl2pPr marL="742950" indent="-285750"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2pPr>
            <a:lvl3pPr marL="1143000" indent="-228600"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3pPr>
            <a:lvl4pPr marL="1600200" indent="-228600"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4pPr>
            <a:lvl5pPr marL="2057400" indent="-228600"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5pPr>
            <a:lvl6pPr marL="25146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6pPr>
            <a:lvl7pPr marL="29718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7pPr>
            <a:lvl8pPr marL="34290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8pPr>
            <a:lvl9pPr marL="38862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9pPr>
          </a:lstStyle>
          <a:p>
            <a:pPr>
              <a:buClr>
                <a:srgbClr val="000000"/>
              </a:buClr>
              <a:buSzPct val="100000"/>
              <a:buFont typeface="Arial" pitchFamily="34" charset="0"/>
              <a:buNone/>
            </a:pPr>
            <a:r>
              <a:rPr lang="en-GB" sz="1600">
                <a:solidFill>
                  <a:srgbClr val="000000"/>
                </a:solidFill>
              </a:rPr>
              <a:t>32</a:t>
            </a:r>
          </a:p>
        </p:txBody>
      </p:sp>
      <p:sp>
        <p:nvSpPr>
          <p:cNvPr id="10" name="Text Box 8"/>
          <p:cNvSpPr txBox="1">
            <a:spLocks noChangeArrowheads="1"/>
          </p:cNvSpPr>
          <p:nvPr/>
        </p:nvSpPr>
        <p:spPr bwMode="auto">
          <a:xfrm>
            <a:off x="1312863" y="2117725"/>
            <a:ext cx="1276350"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lIns="90000" tIns="46800" rIns="90000" bIns="46800">
            <a:spAutoFit/>
          </a:bodyPr>
          <a:lstStyle>
            <a:lvl1pPr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1pPr>
            <a:lvl2pPr marL="742950" indent="-285750"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2pPr>
            <a:lvl3pPr marL="1143000" indent="-228600"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3pPr>
            <a:lvl4pPr marL="1600200" indent="-228600"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4pPr>
            <a:lvl5pPr marL="2057400" indent="-228600"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5pPr>
            <a:lvl6pPr marL="25146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6pPr>
            <a:lvl7pPr marL="29718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7pPr>
            <a:lvl8pPr marL="34290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8pPr>
            <a:lvl9pPr marL="38862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9pPr>
          </a:lstStyle>
          <a:p>
            <a:pPr algn="ctr">
              <a:buClr>
                <a:srgbClr val="000000"/>
              </a:buClr>
              <a:buSzPct val="100000"/>
              <a:buFont typeface="Arial" pitchFamily="34" charset="0"/>
              <a:buNone/>
            </a:pPr>
            <a:r>
              <a:rPr lang="en-GB" sz="1600">
                <a:solidFill>
                  <a:srgbClr val="000000"/>
                </a:solidFill>
              </a:rPr>
              <a:t>Expansion</a:t>
            </a:r>
          </a:p>
          <a:p>
            <a:pPr algn="ctr">
              <a:buClr>
                <a:srgbClr val="000000"/>
              </a:buClr>
              <a:buSzPct val="100000"/>
              <a:buFont typeface="Arial" pitchFamily="34" charset="0"/>
              <a:buNone/>
            </a:pPr>
            <a:r>
              <a:rPr lang="en-GB" sz="1600">
                <a:solidFill>
                  <a:srgbClr val="000000"/>
                </a:solidFill>
              </a:rPr>
              <a:t>Permutation</a:t>
            </a:r>
          </a:p>
        </p:txBody>
      </p:sp>
      <p:grpSp>
        <p:nvGrpSpPr>
          <p:cNvPr id="11" name="Group 9"/>
          <p:cNvGrpSpPr>
            <a:grpSpLocks/>
          </p:cNvGrpSpPr>
          <p:nvPr/>
        </p:nvGrpSpPr>
        <p:grpSpPr bwMode="auto">
          <a:xfrm>
            <a:off x="1752600" y="3200400"/>
            <a:ext cx="455613" cy="455613"/>
            <a:chOff x="1104" y="1920"/>
            <a:chExt cx="287" cy="287"/>
          </a:xfrm>
        </p:grpSpPr>
        <p:sp>
          <p:nvSpPr>
            <p:cNvPr id="12" name="Oval 10"/>
            <p:cNvSpPr>
              <a:spLocks noChangeArrowheads="1"/>
            </p:cNvSpPr>
            <p:nvPr/>
          </p:nvSpPr>
          <p:spPr bwMode="auto">
            <a:xfrm>
              <a:off x="1104" y="1920"/>
              <a:ext cx="288" cy="288"/>
            </a:xfrm>
            <a:prstGeom prst="ellipse">
              <a:avLst/>
            </a:prstGeom>
            <a:solidFill>
              <a:srgbClr val="FFFFFF"/>
            </a:solidFill>
            <a:ln w="9360">
              <a:solidFill>
                <a:srgbClr val="000000"/>
              </a:solidFill>
              <a:miter lim="800000"/>
              <a:headEnd/>
              <a:tailEnd/>
            </a:ln>
          </p:spPr>
          <p:txBody>
            <a:bodyPr wrap="none" anchor="ctr"/>
            <a:lstStyle/>
            <a:p>
              <a:endParaRPr lang="en-US"/>
            </a:p>
          </p:txBody>
        </p:sp>
        <p:sp>
          <p:nvSpPr>
            <p:cNvPr id="13" name="Line 11"/>
            <p:cNvSpPr>
              <a:spLocks noChangeShapeType="1"/>
            </p:cNvSpPr>
            <p:nvPr/>
          </p:nvSpPr>
          <p:spPr bwMode="auto">
            <a:xfrm>
              <a:off x="1248" y="1968"/>
              <a:ext cx="1" cy="192"/>
            </a:xfrm>
            <a:prstGeom prst="line">
              <a:avLst/>
            </a:prstGeom>
            <a:noFill/>
            <a:ln w="936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14" name="Line 12"/>
            <p:cNvSpPr>
              <a:spLocks noChangeShapeType="1"/>
            </p:cNvSpPr>
            <p:nvPr/>
          </p:nvSpPr>
          <p:spPr bwMode="auto">
            <a:xfrm>
              <a:off x="1152" y="2064"/>
              <a:ext cx="192" cy="1"/>
            </a:xfrm>
            <a:prstGeom prst="line">
              <a:avLst/>
            </a:prstGeom>
            <a:noFill/>
            <a:ln w="936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grpSp>
      <p:sp>
        <p:nvSpPr>
          <p:cNvPr id="15" name="Line 13"/>
          <p:cNvSpPr>
            <a:spLocks noChangeShapeType="1"/>
          </p:cNvSpPr>
          <p:nvPr/>
        </p:nvSpPr>
        <p:spPr bwMode="auto">
          <a:xfrm>
            <a:off x="1981200" y="2667000"/>
            <a:ext cx="1588" cy="533400"/>
          </a:xfrm>
          <a:prstGeom prst="line">
            <a:avLst/>
          </a:prstGeom>
          <a:noFill/>
          <a:ln w="9360">
            <a:solidFill>
              <a:srgbClr val="000000"/>
            </a:solidFill>
            <a:miter lim="800000"/>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6" name="Line 14"/>
          <p:cNvSpPr>
            <a:spLocks noChangeShapeType="1"/>
          </p:cNvSpPr>
          <p:nvPr/>
        </p:nvSpPr>
        <p:spPr bwMode="auto">
          <a:xfrm flipH="1">
            <a:off x="1903413" y="2743200"/>
            <a:ext cx="155575" cy="228600"/>
          </a:xfrm>
          <a:prstGeom prst="line">
            <a:avLst/>
          </a:prstGeom>
          <a:noFill/>
          <a:ln w="936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17" name="Text Box 15"/>
          <p:cNvSpPr txBox="1">
            <a:spLocks noChangeArrowheads="1"/>
          </p:cNvSpPr>
          <p:nvPr/>
        </p:nvSpPr>
        <p:spPr bwMode="auto">
          <a:xfrm>
            <a:off x="1573213" y="2667000"/>
            <a:ext cx="4064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lIns="90000" tIns="46800" rIns="90000" bIns="46800">
            <a:spAutoFit/>
          </a:bodyPr>
          <a:lstStyle>
            <a:lvl1pPr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1pPr>
            <a:lvl2pPr marL="742950" indent="-285750"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2pPr>
            <a:lvl3pPr marL="1143000" indent="-228600"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3pPr>
            <a:lvl4pPr marL="1600200" indent="-228600"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4pPr>
            <a:lvl5pPr marL="2057400" indent="-228600"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5pPr>
            <a:lvl6pPr marL="25146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6pPr>
            <a:lvl7pPr marL="29718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7pPr>
            <a:lvl8pPr marL="34290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8pPr>
            <a:lvl9pPr marL="38862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9pPr>
          </a:lstStyle>
          <a:p>
            <a:pPr>
              <a:buClr>
                <a:srgbClr val="000000"/>
              </a:buClr>
              <a:buSzPct val="100000"/>
              <a:buFont typeface="Arial" pitchFamily="34" charset="0"/>
              <a:buNone/>
            </a:pPr>
            <a:r>
              <a:rPr lang="en-GB" sz="1600">
                <a:solidFill>
                  <a:srgbClr val="000000"/>
                </a:solidFill>
              </a:rPr>
              <a:t>48</a:t>
            </a:r>
          </a:p>
        </p:txBody>
      </p:sp>
      <p:sp>
        <p:nvSpPr>
          <p:cNvPr id="18" name="Freeform 16"/>
          <p:cNvSpPr>
            <a:spLocks noChangeArrowheads="1"/>
          </p:cNvSpPr>
          <p:nvPr/>
        </p:nvSpPr>
        <p:spPr bwMode="auto">
          <a:xfrm>
            <a:off x="990600" y="4267200"/>
            <a:ext cx="1981200" cy="533400"/>
          </a:xfrm>
          <a:custGeom>
            <a:avLst/>
            <a:gdLst>
              <a:gd name="T0" fmla="*/ 0 w 1248"/>
              <a:gd name="T1" fmla="*/ 0 h 336"/>
              <a:gd name="T2" fmla="*/ 2147483647 w 1248"/>
              <a:gd name="T3" fmla="*/ 0 h 336"/>
              <a:gd name="T4" fmla="*/ 2147483647 w 1248"/>
              <a:gd name="T5" fmla="*/ 2147483647 h 336"/>
              <a:gd name="T6" fmla="*/ 2147483647 w 1248"/>
              <a:gd name="T7" fmla="*/ 2147483647 h 336"/>
              <a:gd name="T8" fmla="*/ 0 w 1248"/>
              <a:gd name="T9" fmla="*/ 0 h 336"/>
              <a:gd name="T10" fmla="*/ 0 60000 65536"/>
              <a:gd name="T11" fmla="*/ 0 60000 65536"/>
              <a:gd name="T12" fmla="*/ 0 60000 65536"/>
              <a:gd name="T13" fmla="*/ 0 60000 65536"/>
              <a:gd name="T14" fmla="*/ 0 60000 65536"/>
              <a:gd name="T15" fmla="*/ 0 w 1248"/>
              <a:gd name="T16" fmla="*/ 0 h 336"/>
              <a:gd name="T17" fmla="*/ 1248 w 1248"/>
              <a:gd name="T18" fmla="*/ 336 h 336"/>
            </a:gdLst>
            <a:ahLst/>
            <a:cxnLst>
              <a:cxn ang="T10">
                <a:pos x="T0" y="T1"/>
              </a:cxn>
              <a:cxn ang="T11">
                <a:pos x="T2" y="T3"/>
              </a:cxn>
              <a:cxn ang="T12">
                <a:pos x="T4" y="T5"/>
              </a:cxn>
              <a:cxn ang="T13">
                <a:pos x="T6" y="T7"/>
              </a:cxn>
              <a:cxn ang="T14">
                <a:pos x="T8" y="T9"/>
              </a:cxn>
            </a:cxnLst>
            <a:rect l="T15" t="T16" r="T17" b="T18"/>
            <a:pathLst>
              <a:path w="1248" h="336">
                <a:moveTo>
                  <a:pt x="0" y="0"/>
                </a:moveTo>
                <a:lnTo>
                  <a:pt x="1248" y="0"/>
                </a:lnTo>
                <a:lnTo>
                  <a:pt x="1008" y="336"/>
                </a:lnTo>
                <a:lnTo>
                  <a:pt x="272" y="335"/>
                </a:lnTo>
                <a:lnTo>
                  <a:pt x="0" y="0"/>
                </a:lnTo>
                <a:close/>
              </a:path>
            </a:pathLst>
          </a:custGeom>
          <a:solidFill>
            <a:srgbClr val="FFFFFF"/>
          </a:solidFill>
          <a:ln w="9525">
            <a:miter lim="800000"/>
            <a:headEnd/>
            <a:tailEnd/>
          </a:ln>
          <a:scene3d>
            <a:camera prst="legacyObliqueTopRight"/>
            <a:lightRig rig="legacyFlat3" dir="b"/>
          </a:scene3d>
          <a:sp3d extrusionH="430200" prstMaterial="legacyMatte">
            <a:bevelT w="13500" h="13500" prst="angle"/>
            <a:bevelB w="13500" h="13500" prst="angle"/>
            <a:extrusionClr>
              <a:srgbClr val="FFFFFF"/>
            </a:extrusionClr>
          </a:sp3d>
        </p:spPr>
        <p:txBody>
          <a:bodyPr wrap="none" anchor="ctr">
            <a:flatTx/>
          </a:bodyPr>
          <a:lstStyle/>
          <a:p>
            <a:endParaRPr lang="en-US"/>
          </a:p>
        </p:txBody>
      </p:sp>
      <p:sp>
        <p:nvSpPr>
          <p:cNvPr id="19" name="Line 17"/>
          <p:cNvSpPr>
            <a:spLocks noChangeShapeType="1"/>
          </p:cNvSpPr>
          <p:nvPr/>
        </p:nvSpPr>
        <p:spPr bwMode="auto">
          <a:xfrm>
            <a:off x="1981200" y="3657600"/>
            <a:ext cx="1588" cy="533400"/>
          </a:xfrm>
          <a:prstGeom prst="line">
            <a:avLst/>
          </a:prstGeom>
          <a:noFill/>
          <a:ln w="9360">
            <a:solidFill>
              <a:srgbClr val="000000"/>
            </a:solidFill>
            <a:miter lim="800000"/>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0" name="Line 18"/>
          <p:cNvSpPr>
            <a:spLocks noChangeShapeType="1"/>
          </p:cNvSpPr>
          <p:nvPr/>
        </p:nvSpPr>
        <p:spPr bwMode="auto">
          <a:xfrm flipH="1">
            <a:off x="1903413" y="3733800"/>
            <a:ext cx="155575" cy="228600"/>
          </a:xfrm>
          <a:prstGeom prst="line">
            <a:avLst/>
          </a:prstGeom>
          <a:noFill/>
          <a:ln w="936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21" name="Text Box 19"/>
          <p:cNvSpPr txBox="1">
            <a:spLocks noChangeArrowheads="1"/>
          </p:cNvSpPr>
          <p:nvPr/>
        </p:nvSpPr>
        <p:spPr bwMode="auto">
          <a:xfrm>
            <a:off x="1573213" y="3657600"/>
            <a:ext cx="4064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lIns="90000" tIns="46800" rIns="90000" bIns="46800">
            <a:spAutoFit/>
          </a:bodyPr>
          <a:lstStyle>
            <a:lvl1pPr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1pPr>
            <a:lvl2pPr marL="742950" indent="-285750"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2pPr>
            <a:lvl3pPr marL="1143000" indent="-228600"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3pPr>
            <a:lvl4pPr marL="1600200" indent="-228600"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4pPr>
            <a:lvl5pPr marL="2057400" indent="-228600"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5pPr>
            <a:lvl6pPr marL="25146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6pPr>
            <a:lvl7pPr marL="29718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7pPr>
            <a:lvl8pPr marL="34290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8pPr>
            <a:lvl9pPr marL="38862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9pPr>
          </a:lstStyle>
          <a:p>
            <a:pPr>
              <a:buClr>
                <a:srgbClr val="000000"/>
              </a:buClr>
              <a:buSzPct val="100000"/>
              <a:buFont typeface="Arial" pitchFamily="34" charset="0"/>
              <a:buNone/>
            </a:pPr>
            <a:r>
              <a:rPr lang="en-GB" sz="1600">
                <a:solidFill>
                  <a:srgbClr val="000000"/>
                </a:solidFill>
              </a:rPr>
              <a:t>48</a:t>
            </a:r>
          </a:p>
        </p:txBody>
      </p:sp>
      <p:sp>
        <p:nvSpPr>
          <p:cNvPr id="22" name="Text Box 20"/>
          <p:cNvSpPr txBox="1">
            <a:spLocks noChangeArrowheads="1"/>
          </p:cNvSpPr>
          <p:nvPr/>
        </p:nvSpPr>
        <p:spPr bwMode="auto">
          <a:xfrm>
            <a:off x="1393825" y="4219575"/>
            <a:ext cx="1243013"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lIns="90000" tIns="46800" rIns="90000" bIns="46800">
            <a:spAutoFit/>
          </a:bodyPr>
          <a:lstStyle>
            <a:lvl1pPr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1pPr>
            <a:lvl2pPr marL="742950" indent="-285750"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2pPr>
            <a:lvl3pPr marL="1143000" indent="-228600"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3pPr>
            <a:lvl4pPr marL="1600200" indent="-228600"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4pPr>
            <a:lvl5pPr marL="2057400" indent="-228600"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5pPr>
            <a:lvl6pPr marL="25146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6pPr>
            <a:lvl7pPr marL="29718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7pPr>
            <a:lvl8pPr marL="34290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8pPr>
            <a:lvl9pPr marL="38862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9pPr>
          </a:lstStyle>
          <a:p>
            <a:pPr algn="ctr">
              <a:buClr>
                <a:srgbClr val="000000"/>
              </a:buClr>
              <a:buSzPct val="100000"/>
              <a:buFont typeface="Arial" pitchFamily="34" charset="0"/>
              <a:buNone/>
            </a:pPr>
            <a:r>
              <a:rPr lang="en-GB" sz="1600">
                <a:solidFill>
                  <a:srgbClr val="000000"/>
                </a:solidFill>
              </a:rPr>
              <a:t>Substitution</a:t>
            </a:r>
          </a:p>
          <a:p>
            <a:pPr algn="ctr">
              <a:buClr>
                <a:srgbClr val="000000"/>
              </a:buClr>
              <a:buSzPct val="100000"/>
              <a:buFont typeface="Arial" pitchFamily="34" charset="0"/>
              <a:buNone/>
            </a:pPr>
            <a:r>
              <a:rPr lang="en-GB" sz="1600">
                <a:solidFill>
                  <a:srgbClr val="000000"/>
                </a:solidFill>
              </a:rPr>
              <a:t>Boxes</a:t>
            </a:r>
          </a:p>
        </p:txBody>
      </p:sp>
      <p:sp>
        <p:nvSpPr>
          <p:cNvPr id="23" name="Rectangle 21"/>
          <p:cNvSpPr>
            <a:spLocks noChangeArrowheads="1"/>
          </p:cNvSpPr>
          <p:nvPr/>
        </p:nvSpPr>
        <p:spPr bwMode="auto">
          <a:xfrm>
            <a:off x="1371600" y="5410200"/>
            <a:ext cx="1143000" cy="457200"/>
          </a:xfrm>
          <a:prstGeom prst="rect">
            <a:avLst/>
          </a:prstGeom>
          <a:solidFill>
            <a:srgbClr val="FFFFFF"/>
          </a:solidFill>
          <a:ln w="9525">
            <a:miter lim="800000"/>
            <a:headEnd/>
            <a:tailEnd/>
          </a:ln>
          <a:scene3d>
            <a:camera prst="legacyObliqueTopRight"/>
            <a:lightRig rig="legacyFlat3" dir="b"/>
          </a:scene3d>
          <a:sp3d extrusionH="430200" prstMaterial="legacyMatte">
            <a:bevelT w="13500" h="13500" prst="angle"/>
            <a:bevelB w="13500" h="13500" prst="angle"/>
            <a:extrusionClr>
              <a:srgbClr val="FFFFFF"/>
            </a:extrusionClr>
          </a:sp3d>
        </p:spPr>
        <p:txBody>
          <a:bodyPr wrap="none" lIns="90000" tIns="46800" rIns="90000" bIns="46800" anchor="ctr">
            <a:flatTx/>
          </a:bodyPr>
          <a:lstStyle/>
          <a:p>
            <a:pPr algn="ctr" defTabSz="457200" eaLnBrk="0" hangingPunct="0">
              <a:buClr>
                <a:srgbClr val="000000"/>
              </a:buClr>
              <a:buSzPct val="100000"/>
              <a:buFont typeface="Arial" pitchFamily="34"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400">
                <a:solidFill>
                  <a:srgbClr val="000000"/>
                </a:solidFill>
              </a:rPr>
              <a:t>Permutation P</a:t>
            </a:r>
          </a:p>
        </p:txBody>
      </p:sp>
      <p:sp>
        <p:nvSpPr>
          <p:cNvPr id="24" name="Line 22"/>
          <p:cNvSpPr>
            <a:spLocks noChangeShapeType="1"/>
          </p:cNvSpPr>
          <p:nvPr/>
        </p:nvSpPr>
        <p:spPr bwMode="auto">
          <a:xfrm>
            <a:off x="1981200" y="4800600"/>
            <a:ext cx="1588" cy="533400"/>
          </a:xfrm>
          <a:prstGeom prst="line">
            <a:avLst/>
          </a:prstGeom>
          <a:noFill/>
          <a:ln w="9360">
            <a:solidFill>
              <a:srgbClr val="000000"/>
            </a:solidFill>
            <a:miter lim="800000"/>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5" name="Line 23"/>
          <p:cNvSpPr>
            <a:spLocks noChangeShapeType="1"/>
          </p:cNvSpPr>
          <p:nvPr/>
        </p:nvSpPr>
        <p:spPr bwMode="auto">
          <a:xfrm flipH="1">
            <a:off x="1903413" y="4876800"/>
            <a:ext cx="155575" cy="228600"/>
          </a:xfrm>
          <a:prstGeom prst="line">
            <a:avLst/>
          </a:prstGeom>
          <a:noFill/>
          <a:ln w="936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26" name="Text Box 24"/>
          <p:cNvSpPr txBox="1">
            <a:spLocks noChangeArrowheads="1"/>
          </p:cNvSpPr>
          <p:nvPr/>
        </p:nvSpPr>
        <p:spPr bwMode="auto">
          <a:xfrm>
            <a:off x="1573213" y="4800600"/>
            <a:ext cx="4064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lIns="90000" tIns="46800" rIns="90000" bIns="46800">
            <a:spAutoFit/>
          </a:bodyPr>
          <a:lstStyle>
            <a:lvl1pPr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1pPr>
            <a:lvl2pPr marL="742950" indent="-285750"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2pPr>
            <a:lvl3pPr marL="1143000" indent="-228600"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3pPr>
            <a:lvl4pPr marL="1600200" indent="-228600"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4pPr>
            <a:lvl5pPr marL="2057400" indent="-228600"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5pPr>
            <a:lvl6pPr marL="25146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6pPr>
            <a:lvl7pPr marL="29718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7pPr>
            <a:lvl8pPr marL="34290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8pPr>
            <a:lvl9pPr marL="38862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9pPr>
          </a:lstStyle>
          <a:p>
            <a:pPr>
              <a:buClr>
                <a:srgbClr val="000000"/>
              </a:buClr>
              <a:buSzPct val="100000"/>
              <a:buFont typeface="Arial" pitchFamily="34" charset="0"/>
              <a:buNone/>
            </a:pPr>
            <a:r>
              <a:rPr lang="en-GB" sz="1600">
                <a:solidFill>
                  <a:srgbClr val="000000"/>
                </a:solidFill>
              </a:rPr>
              <a:t>32</a:t>
            </a:r>
          </a:p>
        </p:txBody>
      </p:sp>
      <p:sp>
        <p:nvSpPr>
          <p:cNvPr id="27" name="Line 25"/>
          <p:cNvSpPr>
            <a:spLocks noChangeShapeType="1"/>
          </p:cNvSpPr>
          <p:nvPr/>
        </p:nvSpPr>
        <p:spPr bwMode="auto">
          <a:xfrm>
            <a:off x="1981200" y="5867400"/>
            <a:ext cx="1588" cy="457200"/>
          </a:xfrm>
          <a:prstGeom prst="line">
            <a:avLst/>
          </a:prstGeom>
          <a:noFill/>
          <a:ln w="9360">
            <a:solidFill>
              <a:srgbClr val="000000"/>
            </a:solidFill>
            <a:miter lim="800000"/>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8" name="Line 26"/>
          <p:cNvSpPr>
            <a:spLocks noChangeShapeType="1"/>
          </p:cNvSpPr>
          <p:nvPr/>
        </p:nvSpPr>
        <p:spPr bwMode="auto">
          <a:xfrm flipH="1">
            <a:off x="2208213" y="3429000"/>
            <a:ext cx="1146175" cy="1588"/>
          </a:xfrm>
          <a:prstGeom prst="line">
            <a:avLst/>
          </a:prstGeom>
          <a:noFill/>
          <a:ln w="9360">
            <a:solidFill>
              <a:srgbClr val="000000"/>
            </a:solidFill>
            <a:miter lim="800000"/>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9" name="Text Box 27"/>
          <p:cNvSpPr txBox="1">
            <a:spLocks noChangeArrowheads="1"/>
          </p:cNvSpPr>
          <p:nvPr/>
        </p:nvSpPr>
        <p:spPr bwMode="auto">
          <a:xfrm>
            <a:off x="2974975" y="3389313"/>
            <a:ext cx="328613"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lIns="90000" tIns="46800" rIns="90000" bIns="46800">
            <a:spAutoFit/>
          </a:bodyPr>
          <a:lstStyle>
            <a:lvl1pPr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1pPr>
            <a:lvl2pPr marL="742950" indent="-285750"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2pPr>
            <a:lvl3pPr marL="1143000" indent="-228600"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3pPr>
            <a:lvl4pPr marL="1600200" indent="-228600"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4pPr>
            <a:lvl5pPr marL="2057400" indent="-228600"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5pPr>
            <a:lvl6pPr marL="25146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6pPr>
            <a:lvl7pPr marL="29718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7pPr>
            <a:lvl8pPr marL="34290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8pPr>
            <a:lvl9pPr marL="38862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9pPr>
          </a:lstStyle>
          <a:p>
            <a:pPr>
              <a:buClr>
                <a:srgbClr val="000000"/>
              </a:buClr>
              <a:buSzPct val="100000"/>
              <a:buFont typeface="Arial" pitchFamily="34" charset="0"/>
              <a:buNone/>
            </a:pPr>
            <a:r>
              <a:rPr lang="en-GB">
                <a:solidFill>
                  <a:srgbClr val="000000"/>
                </a:solidFill>
              </a:rPr>
              <a:t>k</a:t>
            </a:r>
            <a:r>
              <a:rPr lang="en-GB" baseline="-25000">
                <a:solidFill>
                  <a:srgbClr val="000000"/>
                </a:solidFill>
              </a:rPr>
              <a:t>i</a:t>
            </a:r>
          </a:p>
        </p:txBody>
      </p:sp>
      <p:sp>
        <p:nvSpPr>
          <p:cNvPr id="30" name="Line 28"/>
          <p:cNvSpPr>
            <a:spLocks noChangeShapeType="1"/>
          </p:cNvSpPr>
          <p:nvPr/>
        </p:nvSpPr>
        <p:spPr bwMode="auto">
          <a:xfrm flipH="1">
            <a:off x="2665413" y="3352800"/>
            <a:ext cx="155575" cy="228600"/>
          </a:xfrm>
          <a:prstGeom prst="line">
            <a:avLst/>
          </a:prstGeom>
          <a:noFill/>
          <a:ln w="936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31" name="Text Box 29"/>
          <p:cNvSpPr txBox="1">
            <a:spLocks noChangeArrowheads="1"/>
          </p:cNvSpPr>
          <p:nvPr/>
        </p:nvSpPr>
        <p:spPr bwMode="auto">
          <a:xfrm>
            <a:off x="2411413" y="3124200"/>
            <a:ext cx="4064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lIns="90000" tIns="46800" rIns="90000" bIns="46800">
            <a:spAutoFit/>
          </a:bodyPr>
          <a:lstStyle>
            <a:lvl1pPr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1pPr>
            <a:lvl2pPr marL="742950" indent="-285750"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2pPr>
            <a:lvl3pPr marL="1143000" indent="-228600"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3pPr>
            <a:lvl4pPr marL="1600200" indent="-228600"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4pPr>
            <a:lvl5pPr marL="2057400" indent="-228600"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5pPr>
            <a:lvl6pPr marL="25146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6pPr>
            <a:lvl7pPr marL="29718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7pPr>
            <a:lvl8pPr marL="34290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8pPr>
            <a:lvl9pPr marL="38862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9pPr>
          </a:lstStyle>
          <a:p>
            <a:pPr>
              <a:buClr>
                <a:srgbClr val="000000"/>
              </a:buClr>
              <a:buSzPct val="100000"/>
              <a:buFont typeface="Arial" pitchFamily="34" charset="0"/>
              <a:buNone/>
            </a:pPr>
            <a:r>
              <a:rPr lang="en-GB" sz="1600">
                <a:solidFill>
                  <a:srgbClr val="000000"/>
                </a:solidFill>
              </a:rPr>
              <a:t>48</a:t>
            </a:r>
          </a:p>
        </p:txBody>
      </p:sp>
      <p:sp>
        <p:nvSpPr>
          <p:cNvPr id="32" name="AutoShape 30"/>
          <p:cNvSpPr>
            <a:spLocks noChangeArrowheads="1"/>
          </p:cNvSpPr>
          <p:nvPr/>
        </p:nvSpPr>
        <p:spPr bwMode="auto">
          <a:xfrm>
            <a:off x="2590800" y="2819400"/>
            <a:ext cx="1676400" cy="152400"/>
          </a:xfrm>
          <a:prstGeom prst="rightArrow">
            <a:avLst>
              <a:gd name="adj1" fmla="val 50000"/>
              <a:gd name="adj2" fmla="val 275000"/>
            </a:avLst>
          </a:prstGeom>
          <a:solidFill>
            <a:srgbClr val="FFFFFF"/>
          </a:solidFill>
          <a:ln w="9360">
            <a:solidFill>
              <a:srgbClr val="000000"/>
            </a:solidFill>
            <a:miter lim="800000"/>
            <a:headEnd/>
            <a:tailEnd/>
          </a:ln>
        </p:spPr>
        <p:txBody>
          <a:bodyPr wrap="none" anchor="ctr"/>
          <a:lstStyle/>
          <a:p>
            <a:endParaRPr lang="en-US"/>
          </a:p>
        </p:txBody>
      </p:sp>
      <p:sp>
        <p:nvSpPr>
          <p:cNvPr id="33" name="Text Box 31"/>
          <p:cNvSpPr txBox="1">
            <a:spLocks noChangeArrowheads="1"/>
          </p:cNvSpPr>
          <p:nvPr/>
        </p:nvSpPr>
        <p:spPr bwMode="auto">
          <a:xfrm>
            <a:off x="4349750" y="2630488"/>
            <a:ext cx="12477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lIns="90000" tIns="46800" rIns="90000" bIns="46800">
            <a:spAutoFit/>
          </a:bodyPr>
          <a:lstStyle>
            <a:lvl1pPr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1pPr>
            <a:lvl2pPr marL="742950" indent="-285750"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2pPr>
            <a:lvl3pPr marL="1143000" indent="-228600"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3pPr>
            <a:lvl4pPr marL="1600200" indent="-228600"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4pPr>
            <a:lvl5pPr marL="2057400" indent="-228600"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5pPr>
            <a:lvl6pPr marL="25146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6pPr>
            <a:lvl7pPr marL="29718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7pPr>
            <a:lvl8pPr marL="34290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8pPr>
            <a:lvl9pPr marL="38862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9pPr>
          </a:lstStyle>
          <a:p>
            <a:pPr>
              <a:buClr>
                <a:srgbClr val="000000"/>
              </a:buClr>
              <a:buSzPct val="100000"/>
              <a:buFont typeface="Arial" pitchFamily="34" charset="0"/>
              <a:buNone/>
            </a:pPr>
            <a:r>
              <a:rPr lang="en-GB" sz="2400">
                <a:solidFill>
                  <a:srgbClr val="000000"/>
                </a:solidFill>
              </a:rPr>
              <a:t>E(R</a:t>
            </a:r>
            <a:r>
              <a:rPr lang="en-GB" sz="2400" baseline="-25000">
                <a:solidFill>
                  <a:srgbClr val="000000"/>
                </a:solidFill>
              </a:rPr>
              <a:t>i-1</a:t>
            </a:r>
            <a:r>
              <a:rPr lang="en-GB" sz="2400" baseline="30000">
                <a:solidFill>
                  <a:srgbClr val="000000"/>
                </a:solidFill>
              </a:rPr>
              <a:t>e</a:t>
            </a:r>
            <a:r>
              <a:rPr lang="en-GB" sz="2400">
                <a:solidFill>
                  <a:srgbClr val="000000"/>
                </a:solidFill>
              </a:rPr>
              <a:t>)</a:t>
            </a:r>
            <a:r>
              <a:rPr lang="ar-SA" sz="2400">
                <a:solidFill>
                  <a:srgbClr val="000000"/>
                </a:solidFill>
              </a:rPr>
              <a:t>‏</a:t>
            </a:r>
            <a:endParaRPr lang="en-GB" sz="2400">
              <a:solidFill>
                <a:srgbClr val="000000"/>
              </a:solidFill>
            </a:endParaRPr>
          </a:p>
        </p:txBody>
      </p:sp>
      <p:sp>
        <p:nvSpPr>
          <p:cNvPr id="34" name="AutoShape 32"/>
          <p:cNvSpPr>
            <a:spLocks noChangeArrowheads="1"/>
          </p:cNvSpPr>
          <p:nvPr/>
        </p:nvSpPr>
        <p:spPr bwMode="auto">
          <a:xfrm>
            <a:off x="2590800" y="3810000"/>
            <a:ext cx="1676400" cy="152400"/>
          </a:xfrm>
          <a:prstGeom prst="rightArrow">
            <a:avLst>
              <a:gd name="adj1" fmla="val 50000"/>
              <a:gd name="adj2" fmla="val 275000"/>
            </a:avLst>
          </a:prstGeom>
          <a:solidFill>
            <a:srgbClr val="FFFFFF"/>
          </a:solidFill>
          <a:ln w="9360">
            <a:solidFill>
              <a:srgbClr val="000000"/>
            </a:solidFill>
            <a:miter lim="800000"/>
            <a:headEnd/>
            <a:tailEnd/>
          </a:ln>
        </p:spPr>
        <p:txBody>
          <a:bodyPr wrap="none" anchor="ctr"/>
          <a:lstStyle/>
          <a:p>
            <a:endParaRPr lang="en-US"/>
          </a:p>
        </p:txBody>
      </p:sp>
      <p:sp>
        <p:nvSpPr>
          <p:cNvPr id="35" name="Text Box 33"/>
          <p:cNvSpPr txBox="1">
            <a:spLocks noChangeArrowheads="1"/>
          </p:cNvSpPr>
          <p:nvPr/>
        </p:nvSpPr>
        <p:spPr bwMode="auto">
          <a:xfrm>
            <a:off x="5556250" y="3505200"/>
            <a:ext cx="17478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lIns="90000" tIns="46800" rIns="90000" bIns="46800">
            <a:spAutoFit/>
          </a:bodyPr>
          <a:lstStyle>
            <a:lvl1pPr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1pPr>
            <a:lvl2pPr marL="742950" indent="-285750"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2pPr>
            <a:lvl3pPr marL="1143000" indent="-228600"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3pPr>
            <a:lvl4pPr marL="1600200" indent="-228600"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4pPr>
            <a:lvl5pPr marL="2057400" indent="-228600"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5pPr>
            <a:lvl6pPr marL="25146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6pPr>
            <a:lvl7pPr marL="29718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7pPr>
            <a:lvl8pPr marL="34290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8pPr>
            <a:lvl9pPr marL="38862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9pPr>
          </a:lstStyle>
          <a:p>
            <a:pPr>
              <a:buClr>
                <a:srgbClr val="000000"/>
              </a:buClr>
              <a:buSzPct val="100000"/>
              <a:buFont typeface="Arial" pitchFamily="34" charset="0"/>
              <a:buNone/>
            </a:pPr>
            <a:r>
              <a:rPr lang="en-GB" sz="2400">
                <a:solidFill>
                  <a:srgbClr val="000000"/>
                </a:solidFill>
              </a:rPr>
              <a:t>E(R</a:t>
            </a:r>
            <a:r>
              <a:rPr lang="en-GB" sz="2400" baseline="-25000">
                <a:solidFill>
                  <a:srgbClr val="000000"/>
                </a:solidFill>
              </a:rPr>
              <a:t>i-1</a:t>
            </a:r>
            <a:r>
              <a:rPr lang="en-GB" sz="2400" baseline="30000">
                <a:solidFill>
                  <a:srgbClr val="000000"/>
                </a:solidFill>
              </a:rPr>
              <a:t>e</a:t>
            </a:r>
            <a:r>
              <a:rPr lang="en-GB" sz="2400">
                <a:solidFill>
                  <a:srgbClr val="000000"/>
                </a:solidFill>
              </a:rPr>
              <a:t>) </a:t>
            </a:r>
            <a:r>
              <a:rPr lang="en-GB" sz="2400">
                <a:solidFill>
                  <a:srgbClr val="000000"/>
                </a:solidFill>
                <a:latin typeface="Symbol" pitchFamily="18" charset="2"/>
              </a:rPr>
              <a:t></a:t>
            </a:r>
            <a:r>
              <a:rPr lang="en-GB" sz="2400">
                <a:solidFill>
                  <a:srgbClr val="000000"/>
                </a:solidFill>
              </a:rPr>
              <a:t> k</a:t>
            </a:r>
            <a:r>
              <a:rPr lang="en-GB" sz="2400" baseline="-25000">
                <a:solidFill>
                  <a:srgbClr val="000000"/>
                </a:solidFill>
              </a:rPr>
              <a:t>i</a:t>
            </a:r>
          </a:p>
        </p:txBody>
      </p:sp>
      <p:grpSp>
        <p:nvGrpSpPr>
          <p:cNvPr id="36" name="Group 34"/>
          <p:cNvGrpSpPr>
            <a:grpSpLocks/>
          </p:cNvGrpSpPr>
          <p:nvPr/>
        </p:nvGrpSpPr>
        <p:grpSpPr bwMode="auto">
          <a:xfrm>
            <a:off x="4465638" y="4010025"/>
            <a:ext cx="4008437" cy="1247775"/>
            <a:chOff x="2813" y="2430"/>
            <a:chExt cx="2525" cy="786"/>
          </a:xfrm>
        </p:grpSpPr>
        <p:sp>
          <p:nvSpPr>
            <p:cNvPr id="37" name="Rectangle 35"/>
            <p:cNvSpPr>
              <a:spLocks noChangeArrowheads="1"/>
            </p:cNvSpPr>
            <p:nvPr/>
          </p:nvSpPr>
          <p:spPr bwMode="auto">
            <a:xfrm>
              <a:off x="2880" y="2592"/>
              <a:ext cx="288" cy="288"/>
            </a:xfrm>
            <a:prstGeom prst="rect">
              <a:avLst/>
            </a:prstGeom>
            <a:solidFill>
              <a:srgbClr val="FFFFFF"/>
            </a:solidFill>
            <a:ln w="9360">
              <a:solidFill>
                <a:srgbClr val="000000"/>
              </a:solidFill>
              <a:miter lim="800000"/>
              <a:headEnd/>
              <a:tailEnd/>
            </a:ln>
          </p:spPr>
          <p:txBody>
            <a:bodyPr wrap="none" lIns="90000" tIns="46800" rIns="90000" bIns="46800" anchor="ctr"/>
            <a:lstStyle/>
            <a:p>
              <a:pPr algn="ctr" defTabSz="457200" eaLnBrk="0" hangingPunct="0">
                <a:buClr>
                  <a:srgbClr val="000000"/>
                </a:buClr>
                <a:buSzPct val="100000"/>
                <a:buFont typeface="Arial" pitchFamily="34"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400">
                  <a:solidFill>
                    <a:srgbClr val="000000"/>
                  </a:solidFill>
                </a:rPr>
                <a:t>B</a:t>
              </a:r>
              <a:r>
                <a:rPr lang="en-GB" sz="2400" baseline="-25000">
                  <a:solidFill>
                    <a:srgbClr val="000000"/>
                  </a:solidFill>
                </a:rPr>
                <a:t>1</a:t>
              </a:r>
            </a:p>
          </p:txBody>
        </p:sp>
        <p:sp>
          <p:nvSpPr>
            <p:cNvPr id="38" name="Rectangle 36"/>
            <p:cNvSpPr>
              <a:spLocks noChangeArrowheads="1"/>
            </p:cNvSpPr>
            <p:nvPr/>
          </p:nvSpPr>
          <p:spPr bwMode="auto">
            <a:xfrm>
              <a:off x="3168" y="2592"/>
              <a:ext cx="288" cy="288"/>
            </a:xfrm>
            <a:prstGeom prst="rect">
              <a:avLst/>
            </a:prstGeom>
            <a:solidFill>
              <a:srgbClr val="FFFFFF"/>
            </a:solidFill>
            <a:ln w="9360">
              <a:solidFill>
                <a:srgbClr val="000000"/>
              </a:solidFill>
              <a:miter lim="800000"/>
              <a:headEnd/>
              <a:tailEnd/>
            </a:ln>
          </p:spPr>
          <p:txBody>
            <a:bodyPr wrap="none" lIns="90000" tIns="46800" rIns="90000" bIns="46800" anchor="ctr"/>
            <a:lstStyle/>
            <a:p>
              <a:pPr algn="ctr" defTabSz="457200" eaLnBrk="0" hangingPunct="0">
                <a:buClr>
                  <a:srgbClr val="000000"/>
                </a:buClr>
                <a:buSzPct val="100000"/>
                <a:buFont typeface="Arial" pitchFamily="34"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400">
                  <a:solidFill>
                    <a:srgbClr val="000000"/>
                  </a:solidFill>
                </a:rPr>
                <a:t>B</a:t>
              </a:r>
              <a:r>
                <a:rPr lang="en-GB" sz="2400" baseline="-25000">
                  <a:solidFill>
                    <a:srgbClr val="000000"/>
                  </a:solidFill>
                </a:rPr>
                <a:t>2</a:t>
              </a:r>
            </a:p>
          </p:txBody>
        </p:sp>
        <p:sp>
          <p:nvSpPr>
            <p:cNvPr id="39" name="Rectangle 37"/>
            <p:cNvSpPr>
              <a:spLocks noChangeArrowheads="1"/>
            </p:cNvSpPr>
            <p:nvPr/>
          </p:nvSpPr>
          <p:spPr bwMode="auto">
            <a:xfrm>
              <a:off x="3456" y="2592"/>
              <a:ext cx="288" cy="288"/>
            </a:xfrm>
            <a:prstGeom prst="rect">
              <a:avLst/>
            </a:prstGeom>
            <a:solidFill>
              <a:srgbClr val="FFFFFF"/>
            </a:solidFill>
            <a:ln w="9360">
              <a:solidFill>
                <a:srgbClr val="000000"/>
              </a:solidFill>
              <a:miter lim="800000"/>
              <a:headEnd/>
              <a:tailEnd/>
            </a:ln>
          </p:spPr>
          <p:txBody>
            <a:bodyPr wrap="none" lIns="90000" tIns="46800" rIns="90000" bIns="46800" anchor="ctr"/>
            <a:lstStyle/>
            <a:p>
              <a:pPr algn="ctr" defTabSz="457200" eaLnBrk="0" hangingPunct="0">
                <a:buClr>
                  <a:srgbClr val="000000"/>
                </a:buClr>
                <a:buSzPct val="100000"/>
                <a:buFont typeface="Arial" pitchFamily="34"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400">
                  <a:solidFill>
                    <a:srgbClr val="000000"/>
                  </a:solidFill>
                </a:rPr>
                <a:t>B</a:t>
              </a:r>
              <a:r>
                <a:rPr lang="en-GB" sz="2400" baseline="-25000">
                  <a:solidFill>
                    <a:srgbClr val="000000"/>
                  </a:solidFill>
                </a:rPr>
                <a:t>3</a:t>
              </a:r>
            </a:p>
          </p:txBody>
        </p:sp>
        <p:sp>
          <p:nvSpPr>
            <p:cNvPr id="40" name="Rectangle 38"/>
            <p:cNvSpPr>
              <a:spLocks noChangeArrowheads="1"/>
            </p:cNvSpPr>
            <p:nvPr/>
          </p:nvSpPr>
          <p:spPr bwMode="auto">
            <a:xfrm>
              <a:off x="3744" y="2592"/>
              <a:ext cx="288" cy="288"/>
            </a:xfrm>
            <a:prstGeom prst="rect">
              <a:avLst/>
            </a:prstGeom>
            <a:solidFill>
              <a:srgbClr val="FFFFFF"/>
            </a:solidFill>
            <a:ln w="9360">
              <a:solidFill>
                <a:srgbClr val="000000"/>
              </a:solidFill>
              <a:miter lim="800000"/>
              <a:headEnd/>
              <a:tailEnd/>
            </a:ln>
          </p:spPr>
          <p:txBody>
            <a:bodyPr wrap="none" lIns="90000" tIns="46800" rIns="90000" bIns="46800" anchor="ctr"/>
            <a:lstStyle/>
            <a:p>
              <a:pPr algn="ctr" defTabSz="457200" eaLnBrk="0" hangingPunct="0">
                <a:buClr>
                  <a:srgbClr val="000000"/>
                </a:buClr>
                <a:buSzPct val="100000"/>
                <a:buFont typeface="Arial" pitchFamily="34"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400">
                  <a:solidFill>
                    <a:srgbClr val="000000"/>
                  </a:solidFill>
                </a:rPr>
                <a:t>B</a:t>
              </a:r>
              <a:r>
                <a:rPr lang="en-GB" sz="2400" baseline="-25000">
                  <a:solidFill>
                    <a:srgbClr val="000000"/>
                  </a:solidFill>
                </a:rPr>
                <a:t>4</a:t>
              </a:r>
            </a:p>
          </p:txBody>
        </p:sp>
        <p:sp>
          <p:nvSpPr>
            <p:cNvPr id="41" name="Rectangle 39"/>
            <p:cNvSpPr>
              <a:spLocks noChangeArrowheads="1"/>
            </p:cNvSpPr>
            <p:nvPr/>
          </p:nvSpPr>
          <p:spPr bwMode="auto">
            <a:xfrm>
              <a:off x="4032" y="2592"/>
              <a:ext cx="288" cy="288"/>
            </a:xfrm>
            <a:prstGeom prst="rect">
              <a:avLst/>
            </a:prstGeom>
            <a:solidFill>
              <a:srgbClr val="FFFFFF"/>
            </a:solidFill>
            <a:ln w="9360">
              <a:solidFill>
                <a:srgbClr val="000000"/>
              </a:solidFill>
              <a:miter lim="800000"/>
              <a:headEnd/>
              <a:tailEnd/>
            </a:ln>
          </p:spPr>
          <p:txBody>
            <a:bodyPr wrap="none" lIns="90000" tIns="46800" rIns="90000" bIns="46800" anchor="ctr"/>
            <a:lstStyle/>
            <a:p>
              <a:pPr algn="ctr" defTabSz="457200" eaLnBrk="0" hangingPunct="0">
                <a:buClr>
                  <a:srgbClr val="000000"/>
                </a:buClr>
                <a:buSzPct val="100000"/>
                <a:buFont typeface="Arial" pitchFamily="34"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400">
                  <a:solidFill>
                    <a:srgbClr val="000000"/>
                  </a:solidFill>
                </a:rPr>
                <a:t>B</a:t>
              </a:r>
              <a:r>
                <a:rPr lang="en-GB" sz="2400" baseline="-25000">
                  <a:solidFill>
                    <a:srgbClr val="000000"/>
                  </a:solidFill>
                </a:rPr>
                <a:t>5</a:t>
              </a:r>
            </a:p>
          </p:txBody>
        </p:sp>
        <p:sp>
          <p:nvSpPr>
            <p:cNvPr id="42" name="Rectangle 40"/>
            <p:cNvSpPr>
              <a:spLocks noChangeArrowheads="1"/>
            </p:cNvSpPr>
            <p:nvPr/>
          </p:nvSpPr>
          <p:spPr bwMode="auto">
            <a:xfrm>
              <a:off x="4320" y="2592"/>
              <a:ext cx="288" cy="288"/>
            </a:xfrm>
            <a:prstGeom prst="rect">
              <a:avLst/>
            </a:prstGeom>
            <a:solidFill>
              <a:srgbClr val="FFFFFF"/>
            </a:solidFill>
            <a:ln w="9360">
              <a:solidFill>
                <a:srgbClr val="000000"/>
              </a:solidFill>
              <a:miter lim="800000"/>
              <a:headEnd/>
              <a:tailEnd/>
            </a:ln>
          </p:spPr>
          <p:txBody>
            <a:bodyPr wrap="none" lIns="90000" tIns="46800" rIns="90000" bIns="46800" anchor="ctr"/>
            <a:lstStyle/>
            <a:p>
              <a:pPr algn="ctr" defTabSz="457200" eaLnBrk="0" hangingPunct="0">
                <a:buClr>
                  <a:srgbClr val="000000"/>
                </a:buClr>
                <a:buSzPct val="100000"/>
                <a:buFont typeface="Arial" pitchFamily="34"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400">
                  <a:solidFill>
                    <a:srgbClr val="000000"/>
                  </a:solidFill>
                </a:rPr>
                <a:t>B</a:t>
              </a:r>
              <a:r>
                <a:rPr lang="en-GB" sz="2400" baseline="-25000">
                  <a:solidFill>
                    <a:srgbClr val="000000"/>
                  </a:solidFill>
                </a:rPr>
                <a:t>6</a:t>
              </a:r>
            </a:p>
          </p:txBody>
        </p:sp>
        <p:sp>
          <p:nvSpPr>
            <p:cNvPr id="43" name="Rectangle 41"/>
            <p:cNvSpPr>
              <a:spLocks noChangeArrowheads="1"/>
            </p:cNvSpPr>
            <p:nvPr/>
          </p:nvSpPr>
          <p:spPr bwMode="auto">
            <a:xfrm>
              <a:off x="4608" y="2592"/>
              <a:ext cx="288" cy="288"/>
            </a:xfrm>
            <a:prstGeom prst="rect">
              <a:avLst/>
            </a:prstGeom>
            <a:solidFill>
              <a:srgbClr val="FFFFFF"/>
            </a:solidFill>
            <a:ln w="9360">
              <a:solidFill>
                <a:srgbClr val="000000"/>
              </a:solidFill>
              <a:miter lim="800000"/>
              <a:headEnd/>
              <a:tailEnd/>
            </a:ln>
          </p:spPr>
          <p:txBody>
            <a:bodyPr wrap="none" lIns="90000" tIns="46800" rIns="90000" bIns="46800" anchor="ctr"/>
            <a:lstStyle/>
            <a:p>
              <a:pPr algn="ctr" defTabSz="457200" eaLnBrk="0" hangingPunct="0">
                <a:buClr>
                  <a:srgbClr val="000000"/>
                </a:buClr>
                <a:buSzPct val="100000"/>
                <a:buFont typeface="Arial" pitchFamily="34"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400">
                  <a:solidFill>
                    <a:srgbClr val="000000"/>
                  </a:solidFill>
                </a:rPr>
                <a:t>B</a:t>
              </a:r>
              <a:r>
                <a:rPr lang="en-GB" sz="2400" baseline="-25000">
                  <a:solidFill>
                    <a:srgbClr val="000000"/>
                  </a:solidFill>
                </a:rPr>
                <a:t>7</a:t>
              </a:r>
            </a:p>
          </p:txBody>
        </p:sp>
        <p:sp>
          <p:nvSpPr>
            <p:cNvPr id="44" name="Rectangle 42"/>
            <p:cNvSpPr>
              <a:spLocks noChangeArrowheads="1"/>
            </p:cNvSpPr>
            <p:nvPr/>
          </p:nvSpPr>
          <p:spPr bwMode="auto">
            <a:xfrm>
              <a:off x="4896" y="2592"/>
              <a:ext cx="288" cy="288"/>
            </a:xfrm>
            <a:prstGeom prst="rect">
              <a:avLst/>
            </a:prstGeom>
            <a:solidFill>
              <a:srgbClr val="FFFFFF"/>
            </a:solidFill>
            <a:ln w="9360">
              <a:solidFill>
                <a:srgbClr val="000000"/>
              </a:solidFill>
              <a:miter lim="800000"/>
              <a:headEnd/>
              <a:tailEnd/>
            </a:ln>
          </p:spPr>
          <p:txBody>
            <a:bodyPr wrap="none" lIns="90000" tIns="46800" rIns="90000" bIns="46800" anchor="ctr"/>
            <a:lstStyle/>
            <a:p>
              <a:pPr algn="ctr" defTabSz="457200" eaLnBrk="0" hangingPunct="0">
                <a:buClr>
                  <a:srgbClr val="000000"/>
                </a:buClr>
                <a:buSzPct val="100000"/>
                <a:buFont typeface="Arial" pitchFamily="34"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400">
                  <a:solidFill>
                    <a:srgbClr val="000000"/>
                  </a:solidFill>
                </a:rPr>
                <a:t>B</a:t>
              </a:r>
              <a:r>
                <a:rPr lang="en-GB" sz="2400" baseline="-25000">
                  <a:solidFill>
                    <a:srgbClr val="000000"/>
                  </a:solidFill>
                </a:rPr>
                <a:t>8</a:t>
              </a:r>
            </a:p>
          </p:txBody>
        </p:sp>
        <p:sp>
          <p:nvSpPr>
            <p:cNvPr id="45" name="Text Box 43"/>
            <p:cNvSpPr txBox="1">
              <a:spLocks noChangeArrowheads="1"/>
            </p:cNvSpPr>
            <p:nvPr/>
          </p:nvSpPr>
          <p:spPr bwMode="auto">
            <a:xfrm>
              <a:off x="2813" y="2430"/>
              <a:ext cx="2525" cy="1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lIns="90000" tIns="46800" rIns="90000" bIns="46800">
              <a:spAutoFit/>
            </a:bodyPr>
            <a:lstStyle>
              <a:lvl1pPr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1pPr>
              <a:lvl2pPr marL="742950" indent="-285750"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2pPr>
              <a:lvl3pPr marL="1143000" indent="-228600"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3pPr>
              <a:lvl4pPr marL="1600200" indent="-228600"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4pPr>
              <a:lvl5pPr marL="2057400" indent="-228600"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5pPr>
              <a:lvl6pPr marL="25146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6pPr>
              <a:lvl7pPr marL="29718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7pPr>
              <a:lvl8pPr marL="34290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8pPr>
              <a:lvl9pPr marL="38862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9pPr>
            </a:lstStyle>
            <a:p>
              <a:pPr>
                <a:buClr>
                  <a:srgbClr val="000000"/>
                </a:buClr>
                <a:buSzPct val="100000"/>
                <a:buFont typeface="Arial" pitchFamily="34" charset="0"/>
                <a:buNone/>
              </a:pPr>
              <a:r>
                <a:rPr lang="en-GB" sz="1400">
                  <a:solidFill>
                    <a:srgbClr val="000000"/>
                  </a:solidFill>
                </a:rPr>
                <a:t>1      6 7  12 13  18                                          48</a:t>
              </a:r>
            </a:p>
          </p:txBody>
        </p:sp>
        <p:sp>
          <p:nvSpPr>
            <p:cNvPr id="46" name="Line 44"/>
            <p:cNvSpPr>
              <a:spLocks noChangeShapeType="1"/>
            </p:cNvSpPr>
            <p:nvPr/>
          </p:nvSpPr>
          <p:spPr bwMode="auto">
            <a:xfrm>
              <a:off x="3024" y="2880"/>
              <a:ext cx="1" cy="336"/>
            </a:xfrm>
            <a:prstGeom prst="line">
              <a:avLst/>
            </a:prstGeom>
            <a:noFill/>
            <a:ln w="9360">
              <a:solidFill>
                <a:srgbClr val="000000"/>
              </a:solidFill>
              <a:miter lim="800000"/>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7" name="Line 45"/>
            <p:cNvSpPr>
              <a:spLocks noChangeShapeType="1"/>
            </p:cNvSpPr>
            <p:nvPr/>
          </p:nvSpPr>
          <p:spPr bwMode="auto">
            <a:xfrm flipH="1">
              <a:off x="2975" y="2976"/>
              <a:ext cx="98" cy="96"/>
            </a:xfrm>
            <a:prstGeom prst="line">
              <a:avLst/>
            </a:prstGeom>
            <a:noFill/>
            <a:ln w="936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48" name="Text Box 46"/>
            <p:cNvSpPr txBox="1">
              <a:spLocks noChangeArrowheads="1"/>
            </p:cNvSpPr>
            <p:nvPr/>
          </p:nvSpPr>
          <p:spPr bwMode="auto">
            <a:xfrm>
              <a:off x="2833" y="2976"/>
              <a:ext cx="176"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lIns="90000" tIns="46800" rIns="90000" bIns="46800">
              <a:spAutoFit/>
            </a:bodyPr>
            <a:lstStyle>
              <a:lvl1pPr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1pPr>
              <a:lvl2pPr marL="742950" indent="-285750"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2pPr>
              <a:lvl3pPr marL="1143000" indent="-228600"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3pPr>
              <a:lvl4pPr marL="1600200" indent="-228600"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4pPr>
              <a:lvl5pPr marL="2057400" indent="-228600"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5pPr>
              <a:lvl6pPr marL="25146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6pPr>
              <a:lvl7pPr marL="29718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7pPr>
              <a:lvl8pPr marL="34290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8pPr>
              <a:lvl9pPr marL="38862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9pPr>
            </a:lstStyle>
            <a:p>
              <a:pPr>
                <a:buClr>
                  <a:srgbClr val="000000"/>
                </a:buClr>
                <a:buSzPct val="100000"/>
                <a:buFont typeface="Arial" pitchFamily="34" charset="0"/>
                <a:buNone/>
              </a:pPr>
              <a:r>
                <a:rPr lang="en-GB" sz="1400">
                  <a:solidFill>
                    <a:srgbClr val="000000"/>
                  </a:solidFill>
                </a:rPr>
                <a:t>6</a:t>
              </a:r>
            </a:p>
          </p:txBody>
        </p:sp>
        <p:sp>
          <p:nvSpPr>
            <p:cNvPr id="49" name="Line 47"/>
            <p:cNvSpPr>
              <a:spLocks noChangeShapeType="1"/>
            </p:cNvSpPr>
            <p:nvPr/>
          </p:nvSpPr>
          <p:spPr bwMode="auto">
            <a:xfrm>
              <a:off x="3312" y="2880"/>
              <a:ext cx="1" cy="336"/>
            </a:xfrm>
            <a:prstGeom prst="line">
              <a:avLst/>
            </a:prstGeom>
            <a:noFill/>
            <a:ln w="9360">
              <a:solidFill>
                <a:srgbClr val="000000"/>
              </a:solidFill>
              <a:miter lim="800000"/>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50" name="Line 48"/>
            <p:cNvSpPr>
              <a:spLocks noChangeShapeType="1"/>
            </p:cNvSpPr>
            <p:nvPr/>
          </p:nvSpPr>
          <p:spPr bwMode="auto">
            <a:xfrm flipH="1">
              <a:off x="3263" y="2976"/>
              <a:ext cx="98" cy="96"/>
            </a:xfrm>
            <a:prstGeom prst="line">
              <a:avLst/>
            </a:prstGeom>
            <a:noFill/>
            <a:ln w="936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51" name="Text Box 49"/>
            <p:cNvSpPr txBox="1">
              <a:spLocks noChangeArrowheads="1"/>
            </p:cNvSpPr>
            <p:nvPr/>
          </p:nvSpPr>
          <p:spPr bwMode="auto">
            <a:xfrm>
              <a:off x="3121" y="2976"/>
              <a:ext cx="176"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lIns="90000" tIns="46800" rIns="90000" bIns="46800">
              <a:spAutoFit/>
            </a:bodyPr>
            <a:lstStyle>
              <a:lvl1pPr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1pPr>
              <a:lvl2pPr marL="742950" indent="-285750"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2pPr>
              <a:lvl3pPr marL="1143000" indent="-228600"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3pPr>
              <a:lvl4pPr marL="1600200" indent="-228600"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4pPr>
              <a:lvl5pPr marL="2057400" indent="-228600"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5pPr>
              <a:lvl6pPr marL="25146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6pPr>
              <a:lvl7pPr marL="29718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7pPr>
              <a:lvl8pPr marL="34290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8pPr>
              <a:lvl9pPr marL="38862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9pPr>
            </a:lstStyle>
            <a:p>
              <a:pPr>
                <a:buClr>
                  <a:srgbClr val="000000"/>
                </a:buClr>
                <a:buSzPct val="100000"/>
                <a:buFont typeface="Arial" pitchFamily="34" charset="0"/>
                <a:buNone/>
              </a:pPr>
              <a:r>
                <a:rPr lang="en-GB" sz="1400">
                  <a:solidFill>
                    <a:srgbClr val="000000"/>
                  </a:solidFill>
                </a:rPr>
                <a:t>6</a:t>
              </a:r>
            </a:p>
          </p:txBody>
        </p:sp>
        <p:sp>
          <p:nvSpPr>
            <p:cNvPr id="52" name="Line 50"/>
            <p:cNvSpPr>
              <a:spLocks noChangeShapeType="1"/>
            </p:cNvSpPr>
            <p:nvPr/>
          </p:nvSpPr>
          <p:spPr bwMode="auto">
            <a:xfrm>
              <a:off x="3600" y="2880"/>
              <a:ext cx="1" cy="336"/>
            </a:xfrm>
            <a:prstGeom prst="line">
              <a:avLst/>
            </a:prstGeom>
            <a:noFill/>
            <a:ln w="9360">
              <a:solidFill>
                <a:srgbClr val="000000"/>
              </a:solidFill>
              <a:miter lim="800000"/>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53" name="Line 51"/>
            <p:cNvSpPr>
              <a:spLocks noChangeShapeType="1"/>
            </p:cNvSpPr>
            <p:nvPr/>
          </p:nvSpPr>
          <p:spPr bwMode="auto">
            <a:xfrm flipH="1">
              <a:off x="3551" y="2976"/>
              <a:ext cx="98" cy="96"/>
            </a:xfrm>
            <a:prstGeom prst="line">
              <a:avLst/>
            </a:prstGeom>
            <a:noFill/>
            <a:ln w="936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54" name="Text Box 52"/>
            <p:cNvSpPr txBox="1">
              <a:spLocks noChangeArrowheads="1"/>
            </p:cNvSpPr>
            <p:nvPr/>
          </p:nvSpPr>
          <p:spPr bwMode="auto">
            <a:xfrm>
              <a:off x="3409" y="2976"/>
              <a:ext cx="176"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lIns="90000" tIns="46800" rIns="90000" bIns="46800">
              <a:spAutoFit/>
            </a:bodyPr>
            <a:lstStyle>
              <a:lvl1pPr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1pPr>
              <a:lvl2pPr marL="742950" indent="-285750"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2pPr>
              <a:lvl3pPr marL="1143000" indent="-228600"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3pPr>
              <a:lvl4pPr marL="1600200" indent="-228600"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4pPr>
              <a:lvl5pPr marL="2057400" indent="-228600"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5pPr>
              <a:lvl6pPr marL="25146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6pPr>
              <a:lvl7pPr marL="29718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7pPr>
              <a:lvl8pPr marL="34290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8pPr>
              <a:lvl9pPr marL="38862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9pPr>
            </a:lstStyle>
            <a:p>
              <a:pPr>
                <a:buClr>
                  <a:srgbClr val="000000"/>
                </a:buClr>
                <a:buSzPct val="100000"/>
                <a:buFont typeface="Arial" pitchFamily="34" charset="0"/>
                <a:buNone/>
              </a:pPr>
              <a:r>
                <a:rPr lang="en-GB" sz="1400">
                  <a:solidFill>
                    <a:srgbClr val="000000"/>
                  </a:solidFill>
                </a:rPr>
                <a:t>6</a:t>
              </a:r>
            </a:p>
          </p:txBody>
        </p:sp>
        <p:sp>
          <p:nvSpPr>
            <p:cNvPr id="55" name="Line 53"/>
            <p:cNvSpPr>
              <a:spLocks noChangeShapeType="1"/>
            </p:cNvSpPr>
            <p:nvPr/>
          </p:nvSpPr>
          <p:spPr bwMode="auto">
            <a:xfrm>
              <a:off x="3888" y="2880"/>
              <a:ext cx="1" cy="336"/>
            </a:xfrm>
            <a:prstGeom prst="line">
              <a:avLst/>
            </a:prstGeom>
            <a:noFill/>
            <a:ln w="9360">
              <a:solidFill>
                <a:srgbClr val="000000"/>
              </a:solidFill>
              <a:miter lim="800000"/>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56" name="Line 54"/>
            <p:cNvSpPr>
              <a:spLocks noChangeShapeType="1"/>
            </p:cNvSpPr>
            <p:nvPr/>
          </p:nvSpPr>
          <p:spPr bwMode="auto">
            <a:xfrm flipH="1">
              <a:off x="3839" y="2976"/>
              <a:ext cx="98" cy="96"/>
            </a:xfrm>
            <a:prstGeom prst="line">
              <a:avLst/>
            </a:prstGeom>
            <a:noFill/>
            <a:ln w="936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57" name="Text Box 55"/>
            <p:cNvSpPr txBox="1">
              <a:spLocks noChangeArrowheads="1"/>
            </p:cNvSpPr>
            <p:nvPr/>
          </p:nvSpPr>
          <p:spPr bwMode="auto">
            <a:xfrm>
              <a:off x="3697" y="2976"/>
              <a:ext cx="176"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lIns="90000" tIns="46800" rIns="90000" bIns="46800">
              <a:spAutoFit/>
            </a:bodyPr>
            <a:lstStyle>
              <a:lvl1pPr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1pPr>
              <a:lvl2pPr marL="742950" indent="-285750"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2pPr>
              <a:lvl3pPr marL="1143000" indent="-228600"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3pPr>
              <a:lvl4pPr marL="1600200" indent="-228600"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4pPr>
              <a:lvl5pPr marL="2057400" indent="-228600"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5pPr>
              <a:lvl6pPr marL="25146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6pPr>
              <a:lvl7pPr marL="29718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7pPr>
              <a:lvl8pPr marL="34290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8pPr>
              <a:lvl9pPr marL="38862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9pPr>
            </a:lstStyle>
            <a:p>
              <a:pPr>
                <a:buClr>
                  <a:srgbClr val="000000"/>
                </a:buClr>
                <a:buSzPct val="100000"/>
                <a:buFont typeface="Arial" pitchFamily="34" charset="0"/>
                <a:buNone/>
              </a:pPr>
              <a:r>
                <a:rPr lang="en-GB" sz="1400">
                  <a:solidFill>
                    <a:srgbClr val="000000"/>
                  </a:solidFill>
                </a:rPr>
                <a:t>6</a:t>
              </a:r>
            </a:p>
          </p:txBody>
        </p:sp>
        <p:sp>
          <p:nvSpPr>
            <p:cNvPr id="58" name="Line 56"/>
            <p:cNvSpPr>
              <a:spLocks noChangeShapeType="1"/>
            </p:cNvSpPr>
            <p:nvPr/>
          </p:nvSpPr>
          <p:spPr bwMode="auto">
            <a:xfrm>
              <a:off x="4176" y="2880"/>
              <a:ext cx="1" cy="336"/>
            </a:xfrm>
            <a:prstGeom prst="line">
              <a:avLst/>
            </a:prstGeom>
            <a:noFill/>
            <a:ln w="9360">
              <a:solidFill>
                <a:srgbClr val="000000"/>
              </a:solidFill>
              <a:miter lim="800000"/>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59" name="Line 57"/>
            <p:cNvSpPr>
              <a:spLocks noChangeShapeType="1"/>
            </p:cNvSpPr>
            <p:nvPr/>
          </p:nvSpPr>
          <p:spPr bwMode="auto">
            <a:xfrm flipH="1">
              <a:off x="4127" y="2976"/>
              <a:ext cx="98" cy="96"/>
            </a:xfrm>
            <a:prstGeom prst="line">
              <a:avLst/>
            </a:prstGeom>
            <a:noFill/>
            <a:ln w="936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60" name="Text Box 58"/>
            <p:cNvSpPr txBox="1">
              <a:spLocks noChangeArrowheads="1"/>
            </p:cNvSpPr>
            <p:nvPr/>
          </p:nvSpPr>
          <p:spPr bwMode="auto">
            <a:xfrm>
              <a:off x="3985" y="2976"/>
              <a:ext cx="176"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lIns="90000" tIns="46800" rIns="90000" bIns="46800">
              <a:spAutoFit/>
            </a:bodyPr>
            <a:lstStyle>
              <a:lvl1pPr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1pPr>
              <a:lvl2pPr marL="742950" indent="-285750"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2pPr>
              <a:lvl3pPr marL="1143000" indent="-228600"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3pPr>
              <a:lvl4pPr marL="1600200" indent="-228600"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4pPr>
              <a:lvl5pPr marL="2057400" indent="-228600"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5pPr>
              <a:lvl6pPr marL="25146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6pPr>
              <a:lvl7pPr marL="29718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7pPr>
              <a:lvl8pPr marL="34290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8pPr>
              <a:lvl9pPr marL="38862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9pPr>
            </a:lstStyle>
            <a:p>
              <a:pPr>
                <a:buClr>
                  <a:srgbClr val="000000"/>
                </a:buClr>
                <a:buSzPct val="100000"/>
                <a:buFont typeface="Arial" pitchFamily="34" charset="0"/>
                <a:buNone/>
              </a:pPr>
              <a:r>
                <a:rPr lang="en-GB" sz="1400">
                  <a:solidFill>
                    <a:srgbClr val="000000"/>
                  </a:solidFill>
                </a:rPr>
                <a:t>6</a:t>
              </a:r>
            </a:p>
          </p:txBody>
        </p:sp>
        <p:sp>
          <p:nvSpPr>
            <p:cNvPr id="61" name="Line 59"/>
            <p:cNvSpPr>
              <a:spLocks noChangeShapeType="1"/>
            </p:cNvSpPr>
            <p:nvPr/>
          </p:nvSpPr>
          <p:spPr bwMode="auto">
            <a:xfrm>
              <a:off x="4464" y="2880"/>
              <a:ext cx="1" cy="336"/>
            </a:xfrm>
            <a:prstGeom prst="line">
              <a:avLst/>
            </a:prstGeom>
            <a:noFill/>
            <a:ln w="9360">
              <a:solidFill>
                <a:srgbClr val="000000"/>
              </a:solidFill>
              <a:miter lim="800000"/>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62" name="Line 60"/>
            <p:cNvSpPr>
              <a:spLocks noChangeShapeType="1"/>
            </p:cNvSpPr>
            <p:nvPr/>
          </p:nvSpPr>
          <p:spPr bwMode="auto">
            <a:xfrm flipH="1">
              <a:off x="4415" y="2976"/>
              <a:ext cx="98" cy="96"/>
            </a:xfrm>
            <a:prstGeom prst="line">
              <a:avLst/>
            </a:prstGeom>
            <a:noFill/>
            <a:ln w="936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63" name="Text Box 61"/>
            <p:cNvSpPr txBox="1">
              <a:spLocks noChangeArrowheads="1"/>
            </p:cNvSpPr>
            <p:nvPr/>
          </p:nvSpPr>
          <p:spPr bwMode="auto">
            <a:xfrm>
              <a:off x="4273" y="2976"/>
              <a:ext cx="176"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lIns="90000" tIns="46800" rIns="90000" bIns="46800">
              <a:spAutoFit/>
            </a:bodyPr>
            <a:lstStyle>
              <a:lvl1pPr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1pPr>
              <a:lvl2pPr marL="742950" indent="-285750"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2pPr>
              <a:lvl3pPr marL="1143000" indent="-228600"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3pPr>
              <a:lvl4pPr marL="1600200" indent="-228600"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4pPr>
              <a:lvl5pPr marL="2057400" indent="-228600"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5pPr>
              <a:lvl6pPr marL="25146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6pPr>
              <a:lvl7pPr marL="29718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7pPr>
              <a:lvl8pPr marL="34290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8pPr>
              <a:lvl9pPr marL="38862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9pPr>
            </a:lstStyle>
            <a:p>
              <a:pPr>
                <a:buClr>
                  <a:srgbClr val="000000"/>
                </a:buClr>
                <a:buSzPct val="100000"/>
                <a:buFont typeface="Arial" pitchFamily="34" charset="0"/>
                <a:buNone/>
              </a:pPr>
              <a:r>
                <a:rPr lang="en-GB" sz="1400">
                  <a:solidFill>
                    <a:srgbClr val="000000"/>
                  </a:solidFill>
                </a:rPr>
                <a:t>6</a:t>
              </a:r>
            </a:p>
          </p:txBody>
        </p:sp>
        <p:sp>
          <p:nvSpPr>
            <p:cNvPr id="64" name="Line 62"/>
            <p:cNvSpPr>
              <a:spLocks noChangeShapeType="1"/>
            </p:cNvSpPr>
            <p:nvPr/>
          </p:nvSpPr>
          <p:spPr bwMode="auto">
            <a:xfrm>
              <a:off x="4752" y="2880"/>
              <a:ext cx="1" cy="336"/>
            </a:xfrm>
            <a:prstGeom prst="line">
              <a:avLst/>
            </a:prstGeom>
            <a:noFill/>
            <a:ln w="9360">
              <a:solidFill>
                <a:srgbClr val="000000"/>
              </a:solidFill>
              <a:miter lim="800000"/>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65" name="Line 63"/>
            <p:cNvSpPr>
              <a:spLocks noChangeShapeType="1"/>
            </p:cNvSpPr>
            <p:nvPr/>
          </p:nvSpPr>
          <p:spPr bwMode="auto">
            <a:xfrm flipH="1">
              <a:off x="4703" y="2976"/>
              <a:ext cx="98" cy="96"/>
            </a:xfrm>
            <a:prstGeom prst="line">
              <a:avLst/>
            </a:prstGeom>
            <a:noFill/>
            <a:ln w="936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66" name="Text Box 64"/>
            <p:cNvSpPr txBox="1">
              <a:spLocks noChangeArrowheads="1"/>
            </p:cNvSpPr>
            <p:nvPr/>
          </p:nvSpPr>
          <p:spPr bwMode="auto">
            <a:xfrm>
              <a:off x="4561" y="2976"/>
              <a:ext cx="176"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lIns="90000" tIns="46800" rIns="90000" bIns="46800">
              <a:spAutoFit/>
            </a:bodyPr>
            <a:lstStyle>
              <a:lvl1pPr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1pPr>
              <a:lvl2pPr marL="742950" indent="-285750"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2pPr>
              <a:lvl3pPr marL="1143000" indent="-228600"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3pPr>
              <a:lvl4pPr marL="1600200" indent="-228600"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4pPr>
              <a:lvl5pPr marL="2057400" indent="-228600"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5pPr>
              <a:lvl6pPr marL="25146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6pPr>
              <a:lvl7pPr marL="29718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7pPr>
              <a:lvl8pPr marL="34290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8pPr>
              <a:lvl9pPr marL="38862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9pPr>
            </a:lstStyle>
            <a:p>
              <a:pPr>
                <a:buClr>
                  <a:srgbClr val="000000"/>
                </a:buClr>
                <a:buSzPct val="100000"/>
                <a:buFont typeface="Arial" pitchFamily="34" charset="0"/>
                <a:buNone/>
              </a:pPr>
              <a:r>
                <a:rPr lang="en-GB" sz="1400">
                  <a:solidFill>
                    <a:srgbClr val="000000"/>
                  </a:solidFill>
                </a:rPr>
                <a:t>6</a:t>
              </a:r>
            </a:p>
          </p:txBody>
        </p:sp>
        <p:sp>
          <p:nvSpPr>
            <p:cNvPr id="67" name="Line 65"/>
            <p:cNvSpPr>
              <a:spLocks noChangeShapeType="1"/>
            </p:cNvSpPr>
            <p:nvPr/>
          </p:nvSpPr>
          <p:spPr bwMode="auto">
            <a:xfrm>
              <a:off x="5040" y="2880"/>
              <a:ext cx="1" cy="336"/>
            </a:xfrm>
            <a:prstGeom prst="line">
              <a:avLst/>
            </a:prstGeom>
            <a:noFill/>
            <a:ln w="9360">
              <a:solidFill>
                <a:srgbClr val="000000"/>
              </a:solidFill>
              <a:miter lim="800000"/>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68" name="Line 66"/>
            <p:cNvSpPr>
              <a:spLocks noChangeShapeType="1"/>
            </p:cNvSpPr>
            <p:nvPr/>
          </p:nvSpPr>
          <p:spPr bwMode="auto">
            <a:xfrm flipH="1">
              <a:off x="4991" y="2976"/>
              <a:ext cx="98" cy="96"/>
            </a:xfrm>
            <a:prstGeom prst="line">
              <a:avLst/>
            </a:prstGeom>
            <a:noFill/>
            <a:ln w="936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69" name="Text Box 67"/>
            <p:cNvSpPr txBox="1">
              <a:spLocks noChangeArrowheads="1"/>
            </p:cNvSpPr>
            <p:nvPr/>
          </p:nvSpPr>
          <p:spPr bwMode="auto">
            <a:xfrm>
              <a:off x="4849" y="2976"/>
              <a:ext cx="176"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lIns="90000" tIns="46800" rIns="90000" bIns="46800">
              <a:spAutoFit/>
            </a:bodyPr>
            <a:lstStyle>
              <a:lvl1pPr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1pPr>
              <a:lvl2pPr marL="742950" indent="-285750"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2pPr>
              <a:lvl3pPr marL="1143000" indent="-228600"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3pPr>
              <a:lvl4pPr marL="1600200" indent="-228600"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4pPr>
              <a:lvl5pPr marL="2057400" indent="-228600"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5pPr>
              <a:lvl6pPr marL="25146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6pPr>
              <a:lvl7pPr marL="29718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7pPr>
              <a:lvl8pPr marL="34290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8pPr>
              <a:lvl9pPr marL="38862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9pPr>
            </a:lstStyle>
            <a:p>
              <a:pPr>
                <a:buClr>
                  <a:srgbClr val="000000"/>
                </a:buClr>
                <a:buSzPct val="100000"/>
                <a:buFont typeface="Arial" pitchFamily="34" charset="0"/>
                <a:buNone/>
              </a:pPr>
              <a:r>
                <a:rPr lang="en-GB" sz="1400">
                  <a:solidFill>
                    <a:srgbClr val="000000"/>
                  </a:solidFill>
                </a:rPr>
                <a:t>6</a:t>
              </a:r>
            </a:p>
          </p:txBody>
        </p:sp>
      </p:grpSp>
      <p:sp>
        <p:nvSpPr>
          <p:cNvPr id="70" name="Rectangle 68"/>
          <p:cNvSpPr>
            <a:spLocks noChangeArrowheads="1"/>
          </p:cNvSpPr>
          <p:nvPr/>
        </p:nvSpPr>
        <p:spPr bwMode="auto">
          <a:xfrm>
            <a:off x="4572000" y="5257800"/>
            <a:ext cx="381000" cy="381000"/>
          </a:xfrm>
          <a:prstGeom prst="rect">
            <a:avLst/>
          </a:prstGeom>
          <a:solidFill>
            <a:srgbClr val="99FF99"/>
          </a:solidFill>
          <a:ln w="9360">
            <a:solidFill>
              <a:srgbClr val="000000"/>
            </a:solidFill>
            <a:miter lim="800000"/>
            <a:headEnd/>
            <a:tailEnd/>
          </a:ln>
        </p:spPr>
        <p:txBody>
          <a:bodyPr wrap="none" lIns="90000" tIns="46800" rIns="90000" bIns="46800" anchor="ctr"/>
          <a:lstStyle/>
          <a:p>
            <a:pPr algn="ctr" defTabSz="457200" eaLnBrk="0" hangingPunct="0">
              <a:buClr>
                <a:srgbClr val="000000"/>
              </a:buClr>
              <a:buSzPct val="100000"/>
              <a:buFont typeface="Arial" pitchFamily="34"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solidFill>
                  <a:srgbClr val="000000"/>
                </a:solidFill>
              </a:rPr>
              <a:t>S</a:t>
            </a:r>
            <a:r>
              <a:rPr lang="en-GB" baseline="-25000">
                <a:solidFill>
                  <a:srgbClr val="000000"/>
                </a:solidFill>
              </a:rPr>
              <a:t>1</a:t>
            </a:r>
          </a:p>
        </p:txBody>
      </p:sp>
      <p:sp>
        <p:nvSpPr>
          <p:cNvPr id="71" name="Rectangle 69"/>
          <p:cNvSpPr>
            <a:spLocks noChangeArrowheads="1"/>
          </p:cNvSpPr>
          <p:nvPr/>
        </p:nvSpPr>
        <p:spPr bwMode="auto">
          <a:xfrm>
            <a:off x="5057775" y="5257800"/>
            <a:ext cx="381000" cy="381000"/>
          </a:xfrm>
          <a:prstGeom prst="rect">
            <a:avLst/>
          </a:prstGeom>
          <a:solidFill>
            <a:srgbClr val="99FF99"/>
          </a:solidFill>
          <a:ln w="9360">
            <a:solidFill>
              <a:srgbClr val="000000"/>
            </a:solidFill>
            <a:miter lim="800000"/>
            <a:headEnd/>
            <a:tailEnd/>
          </a:ln>
        </p:spPr>
        <p:txBody>
          <a:bodyPr wrap="none" lIns="90000" tIns="46800" rIns="90000" bIns="46800" anchor="ctr"/>
          <a:lstStyle/>
          <a:p>
            <a:pPr algn="ctr" defTabSz="457200" eaLnBrk="0" hangingPunct="0">
              <a:buClr>
                <a:srgbClr val="000000"/>
              </a:buClr>
              <a:buSzPct val="100000"/>
              <a:buFont typeface="Arial" pitchFamily="34"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solidFill>
                  <a:srgbClr val="000000"/>
                </a:solidFill>
              </a:rPr>
              <a:t>S</a:t>
            </a:r>
            <a:r>
              <a:rPr lang="en-GB" baseline="-25000">
                <a:solidFill>
                  <a:srgbClr val="000000"/>
                </a:solidFill>
              </a:rPr>
              <a:t>2</a:t>
            </a:r>
          </a:p>
        </p:txBody>
      </p:sp>
      <p:sp>
        <p:nvSpPr>
          <p:cNvPr id="72" name="Rectangle 70"/>
          <p:cNvSpPr>
            <a:spLocks noChangeArrowheads="1"/>
          </p:cNvSpPr>
          <p:nvPr/>
        </p:nvSpPr>
        <p:spPr bwMode="auto">
          <a:xfrm>
            <a:off x="5514975" y="5257800"/>
            <a:ext cx="381000" cy="381000"/>
          </a:xfrm>
          <a:prstGeom prst="rect">
            <a:avLst/>
          </a:prstGeom>
          <a:solidFill>
            <a:srgbClr val="99FF99"/>
          </a:solidFill>
          <a:ln w="9360">
            <a:solidFill>
              <a:srgbClr val="000000"/>
            </a:solidFill>
            <a:miter lim="800000"/>
            <a:headEnd/>
            <a:tailEnd/>
          </a:ln>
        </p:spPr>
        <p:txBody>
          <a:bodyPr wrap="none" lIns="90000" tIns="46800" rIns="90000" bIns="46800" anchor="ctr"/>
          <a:lstStyle/>
          <a:p>
            <a:pPr algn="ctr" defTabSz="457200" eaLnBrk="0" hangingPunct="0">
              <a:buClr>
                <a:srgbClr val="000000"/>
              </a:buClr>
              <a:buSzPct val="100000"/>
              <a:buFont typeface="Arial" pitchFamily="34"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solidFill>
                  <a:srgbClr val="000000"/>
                </a:solidFill>
              </a:rPr>
              <a:t>S</a:t>
            </a:r>
            <a:r>
              <a:rPr lang="en-GB" baseline="-25000">
                <a:solidFill>
                  <a:srgbClr val="000000"/>
                </a:solidFill>
              </a:rPr>
              <a:t>3</a:t>
            </a:r>
          </a:p>
        </p:txBody>
      </p:sp>
      <p:sp>
        <p:nvSpPr>
          <p:cNvPr id="73" name="Rectangle 71"/>
          <p:cNvSpPr>
            <a:spLocks noChangeArrowheads="1"/>
          </p:cNvSpPr>
          <p:nvPr/>
        </p:nvSpPr>
        <p:spPr bwMode="auto">
          <a:xfrm>
            <a:off x="5972175" y="5257800"/>
            <a:ext cx="381000" cy="381000"/>
          </a:xfrm>
          <a:prstGeom prst="rect">
            <a:avLst/>
          </a:prstGeom>
          <a:solidFill>
            <a:srgbClr val="99FF99"/>
          </a:solidFill>
          <a:ln w="9360">
            <a:solidFill>
              <a:srgbClr val="000000"/>
            </a:solidFill>
            <a:miter lim="800000"/>
            <a:headEnd/>
            <a:tailEnd/>
          </a:ln>
        </p:spPr>
        <p:txBody>
          <a:bodyPr wrap="none" lIns="90000" tIns="46800" rIns="90000" bIns="46800" anchor="ctr"/>
          <a:lstStyle/>
          <a:p>
            <a:pPr algn="ctr" defTabSz="457200" eaLnBrk="0" hangingPunct="0">
              <a:buClr>
                <a:srgbClr val="000000"/>
              </a:buClr>
              <a:buSzPct val="100000"/>
              <a:buFont typeface="Arial" pitchFamily="34"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solidFill>
                  <a:srgbClr val="000000"/>
                </a:solidFill>
              </a:rPr>
              <a:t>S</a:t>
            </a:r>
            <a:r>
              <a:rPr lang="en-GB" baseline="-25000">
                <a:solidFill>
                  <a:srgbClr val="000000"/>
                </a:solidFill>
              </a:rPr>
              <a:t>4</a:t>
            </a:r>
          </a:p>
        </p:txBody>
      </p:sp>
      <p:sp>
        <p:nvSpPr>
          <p:cNvPr id="74" name="Rectangle 72"/>
          <p:cNvSpPr>
            <a:spLocks noChangeArrowheads="1"/>
          </p:cNvSpPr>
          <p:nvPr/>
        </p:nvSpPr>
        <p:spPr bwMode="auto">
          <a:xfrm>
            <a:off x="6429375" y="5257800"/>
            <a:ext cx="381000" cy="381000"/>
          </a:xfrm>
          <a:prstGeom prst="rect">
            <a:avLst/>
          </a:prstGeom>
          <a:solidFill>
            <a:srgbClr val="99FF99"/>
          </a:solidFill>
          <a:ln w="9360">
            <a:solidFill>
              <a:srgbClr val="000000"/>
            </a:solidFill>
            <a:miter lim="800000"/>
            <a:headEnd/>
            <a:tailEnd/>
          </a:ln>
        </p:spPr>
        <p:txBody>
          <a:bodyPr wrap="none" lIns="90000" tIns="46800" rIns="90000" bIns="46800" anchor="ctr"/>
          <a:lstStyle/>
          <a:p>
            <a:pPr algn="ctr" defTabSz="457200" eaLnBrk="0" hangingPunct="0">
              <a:buClr>
                <a:srgbClr val="000000"/>
              </a:buClr>
              <a:buSzPct val="100000"/>
              <a:buFont typeface="Arial" pitchFamily="34"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solidFill>
                  <a:srgbClr val="000000"/>
                </a:solidFill>
              </a:rPr>
              <a:t>S</a:t>
            </a:r>
            <a:r>
              <a:rPr lang="en-GB" baseline="-25000">
                <a:solidFill>
                  <a:srgbClr val="000000"/>
                </a:solidFill>
              </a:rPr>
              <a:t>5</a:t>
            </a:r>
          </a:p>
        </p:txBody>
      </p:sp>
      <p:sp>
        <p:nvSpPr>
          <p:cNvPr id="75" name="Rectangle 73"/>
          <p:cNvSpPr>
            <a:spLocks noChangeArrowheads="1"/>
          </p:cNvSpPr>
          <p:nvPr/>
        </p:nvSpPr>
        <p:spPr bwMode="auto">
          <a:xfrm>
            <a:off x="6886575" y="5257800"/>
            <a:ext cx="381000" cy="381000"/>
          </a:xfrm>
          <a:prstGeom prst="rect">
            <a:avLst/>
          </a:prstGeom>
          <a:solidFill>
            <a:srgbClr val="99FF99"/>
          </a:solidFill>
          <a:ln w="9360">
            <a:solidFill>
              <a:srgbClr val="000000"/>
            </a:solidFill>
            <a:miter lim="800000"/>
            <a:headEnd/>
            <a:tailEnd/>
          </a:ln>
        </p:spPr>
        <p:txBody>
          <a:bodyPr wrap="none" lIns="90000" tIns="46800" rIns="90000" bIns="46800" anchor="ctr"/>
          <a:lstStyle/>
          <a:p>
            <a:pPr algn="ctr" defTabSz="457200" eaLnBrk="0" hangingPunct="0">
              <a:buClr>
                <a:srgbClr val="000000"/>
              </a:buClr>
              <a:buSzPct val="100000"/>
              <a:buFont typeface="Arial" pitchFamily="34"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solidFill>
                  <a:srgbClr val="000000"/>
                </a:solidFill>
              </a:rPr>
              <a:t>S</a:t>
            </a:r>
            <a:r>
              <a:rPr lang="en-GB" baseline="-25000">
                <a:solidFill>
                  <a:srgbClr val="000000"/>
                </a:solidFill>
              </a:rPr>
              <a:t>6</a:t>
            </a:r>
          </a:p>
        </p:txBody>
      </p:sp>
      <p:sp>
        <p:nvSpPr>
          <p:cNvPr id="76" name="Rectangle 74"/>
          <p:cNvSpPr>
            <a:spLocks noChangeArrowheads="1"/>
          </p:cNvSpPr>
          <p:nvPr/>
        </p:nvSpPr>
        <p:spPr bwMode="auto">
          <a:xfrm>
            <a:off x="7343775" y="5257800"/>
            <a:ext cx="381000" cy="381000"/>
          </a:xfrm>
          <a:prstGeom prst="rect">
            <a:avLst/>
          </a:prstGeom>
          <a:solidFill>
            <a:srgbClr val="99FF99"/>
          </a:solidFill>
          <a:ln w="9360">
            <a:solidFill>
              <a:srgbClr val="000000"/>
            </a:solidFill>
            <a:miter lim="800000"/>
            <a:headEnd/>
            <a:tailEnd/>
          </a:ln>
        </p:spPr>
        <p:txBody>
          <a:bodyPr wrap="none" lIns="90000" tIns="46800" rIns="90000" bIns="46800" anchor="ctr"/>
          <a:lstStyle/>
          <a:p>
            <a:pPr algn="ctr" defTabSz="457200" eaLnBrk="0" hangingPunct="0">
              <a:buClr>
                <a:srgbClr val="000000"/>
              </a:buClr>
              <a:buSzPct val="100000"/>
              <a:buFont typeface="Arial" pitchFamily="34"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solidFill>
                  <a:srgbClr val="000000"/>
                </a:solidFill>
              </a:rPr>
              <a:t>S</a:t>
            </a:r>
            <a:r>
              <a:rPr lang="en-GB" baseline="-25000">
                <a:solidFill>
                  <a:srgbClr val="000000"/>
                </a:solidFill>
              </a:rPr>
              <a:t>7</a:t>
            </a:r>
          </a:p>
        </p:txBody>
      </p:sp>
      <p:sp>
        <p:nvSpPr>
          <p:cNvPr id="77" name="Rectangle 75"/>
          <p:cNvSpPr>
            <a:spLocks noChangeArrowheads="1"/>
          </p:cNvSpPr>
          <p:nvPr/>
        </p:nvSpPr>
        <p:spPr bwMode="auto">
          <a:xfrm>
            <a:off x="7800975" y="5257800"/>
            <a:ext cx="381000" cy="381000"/>
          </a:xfrm>
          <a:prstGeom prst="rect">
            <a:avLst/>
          </a:prstGeom>
          <a:solidFill>
            <a:srgbClr val="99FF99"/>
          </a:solidFill>
          <a:ln w="9360">
            <a:solidFill>
              <a:srgbClr val="000000"/>
            </a:solidFill>
            <a:miter lim="800000"/>
            <a:headEnd/>
            <a:tailEnd/>
          </a:ln>
        </p:spPr>
        <p:txBody>
          <a:bodyPr wrap="none" lIns="90000" tIns="46800" rIns="90000" bIns="46800" anchor="ctr"/>
          <a:lstStyle/>
          <a:p>
            <a:pPr algn="ctr" defTabSz="457200" eaLnBrk="0" hangingPunct="0">
              <a:buClr>
                <a:srgbClr val="000000"/>
              </a:buClr>
              <a:buSzPct val="100000"/>
              <a:buFont typeface="Arial" pitchFamily="34"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solidFill>
                  <a:srgbClr val="000000"/>
                </a:solidFill>
              </a:rPr>
              <a:t>S</a:t>
            </a:r>
            <a:r>
              <a:rPr lang="en-GB" baseline="-25000">
                <a:solidFill>
                  <a:srgbClr val="000000"/>
                </a:solidFill>
              </a:rPr>
              <a:t>8</a:t>
            </a:r>
          </a:p>
        </p:txBody>
      </p:sp>
      <p:sp>
        <p:nvSpPr>
          <p:cNvPr id="78" name="Line 76"/>
          <p:cNvSpPr>
            <a:spLocks noChangeShapeType="1"/>
          </p:cNvSpPr>
          <p:nvPr/>
        </p:nvSpPr>
        <p:spPr bwMode="auto">
          <a:xfrm>
            <a:off x="4800600" y="5638800"/>
            <a:ext cx="1588" cy="533400"/>
          </a:xfrm>
          <a:prstGeom prst="line">
            <a:avLst/>
          </a:prstGeom>
          <a:noFill/>
          <a:ln w="9360">
            <a:solidFill>
              <a:srgbClr val="000000"/>
            </a:solidFill>
            <a:miter lim="800000"/>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79" name="Line 77"/>
          <p:cNvSpPr>
            <a:spLocks noChangeShapeType="1"/>
          </p:cNvSpPr>
          <p:nvPr/>
        </p:nvSpPr>
        <p:spPr bwMode="auto">
          <a:xfrm flipH="1">
            <a:off x="4722813" y="5791200"/>
            <a:ext cx="155575" cy="152400"/>
          </a:xfrm>
          <a:prstGeom prst="line">
            <a:avLst/>
          </a:prstGeom>
          <a:noFill/>
          <a:ln w="936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80" name="Text Box 78"/>
          <p:cNvSpPr txBox="1">
            <a:spLocks noChangeArrowheads="1"/>
          </p:cNvSpPr>
          <p:nvPr/>
        </p:nvSpPr>
        <p:spPr bwMode="auto">
          <a:xfrm>
            <a:off x="4497388" y="5791200"/>
            <a:ext cx="279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lIns="90000" tIns="46800" rIns="90000" bIns="46800">
            <a:spAutoFit/>
          </a:bodyPr>
          <a:lstStyle>
            <a:lvl1pPr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1pPr>
            <a:lvl2pPr marL="742950" indent="-285750"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2pPr>
            <a:lvl3pPr marL="1143000" indent="-228600"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3pPr>
            <a:lvl4pPr marL="1600200" indent="-228600"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4pPr>
            <a:lvl5pPr marL="2057400" indent="-228600"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5pPr>
            <a:lvl6pPr marL="25146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6pPr>
            <a:lvl7pPr marL="29718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7pPr>
            <a:lvl8pPr marL="34290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8pPr>
            <a:lvl9pPr marL="38862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9pPr>
          </a:lstStyle>
          <a:p>
            <a:pPr>
              <a:buClr>
                <a:srgbClr val="000000"/>
              </a:buClr>
              <a:buSzPct val="100000"/>
              <a:buFont typeface="Arial" pitchFamily="34" charset="0"/>
              <a:buNone/>
            </a:pPr>
            <a:r>
              <a:rPr lang="en-GB" sz="1400">
                <a:solidFill>
                  <a:srgbClr val="000000"/>
                </a:solidFill>
              </a:rPr>
              <a:t>4</a:t>
            </a:r>
          </a:p>
        </p:txBody>
      </p:sp>
      <p:sp>
        <p:nvSpPr>
          <p:cNvPr id="81" name="Line 79"/>
          <p:cNvSpPr>
            <a:spLocks noChangeShapeType="1"/>
          </p:cNvSpPr>
          <p:nvPr/>
        </p:nvSpPr>
        <p:spPr bwMode="auto">
          <a:xfrm>
            <a:off x="5257800" y="5638800"/>
            <a:ext cx="1588" cy="533400"/>
          </a:xfrm>
          <a:prstGeom prst="line">
            <a:avLst/>
          </a:prstGeom>
          <a:noFill/>
          <a:ln w="9360">
            <a:solidFill>
              <a:srgbClr val="000000"/>
            </a:solidFill>
            <a:miter lim="800000"/>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82" name="Line 80"/>
          <p:cNvSpPr>
            <a:spLocks noChangeShapeType="1"/>
          </p:cNvSpPr>
          <p:nvPr/>
        </p:nvSpPr>
        <p:spPr bwMode="auto">
          <a:xfrm flipH="1">
            <a:off x="5180013" y="5791200"/>
            <a:ext cx="155575" cy="152400"/>
          </a:xfrm>
          <a:prstGeom prst="line">
            <a:avLst/>
          </a:prstGeom>
          <a:noFill/>
          <a:ln w="936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83" name="Text Box 81"/>
          <p:cNvSpPr txBox="1">
            <a:spLocks noChangeArrowheads="1"/>
          </p:cNvSpPr>
          <p:nvPr/>
        </p:nvSpPr>
        <p:spPr bwMode="auto">
          <a:xfrm>
            <a:off x="4954588" y="5791200"/>
            <a:ext cx="279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lIns="90000" tIns="46800" rIns="90000" bIns="46800">
            <a:spAutoFit/>
          </a:bodyPr>
          <a:lstStyle>
            <a:lvl1pPr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1pPr>
            <a:lvl2pPr marL="742950" indent="-285750"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2pPr>
            <a:lvl3pPr marL="1143000" indent="-228600"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3pPr>
            <a:lvl4pPr marL="1600200" indent="-228600"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4pPr>
            <a:lvl5pPr marL="2057400" indent="-228600"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5pPr>
            <a:lvl6pPr marL="25146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6pPr>
            <a:lvl7pPr marL="29718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7pPr>
            <a:lvl8pPr marL="34290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8pPr>
            <a:lvl9pPr marL="38862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9pPr>
          </a:lstStyle>
          <a:p>
            <a:pPr>
              <a:buClr>
                <a:srgbClr val="000000"/>
              </a:buClr>
              <a:buSzPct val="100000"/>
              <a:buFont typeface="Arial" pitchFamily="34" charset="0"/>
              <a:buNone/>
            </a:pPr>
            <a:r>
              <a:rPr lang="en-GB" sz="1400">
                <a:solidFill>
                  <a:srgbClr val="000000"/>
                </a:solidFill>
              </a:rPr>
              <a:t>4</a:t>
            </a:r>
          </a:p>
        </p:txBody>
      </p:sp>
      <p:sp>
        <p:nvSpPr>
          <p:cNvPr id="84" name="Line 82"/>
          <p:cNvSpPr>
            <a:spLocks noChangeShapeType="1"/>
          </p:cNvSpPr>
          <p:nvPr/>
        </p:nvSpPr>
        <p:spPr bwMode="auto">
          <a:xfrm>
            <a:off x="5715000" y="5638800"/>
            <a:ext cx="1588" cy="533400"/>
          </a:xfrm>
          <a:prstGeom prst="line">
            <a:avLst/>
          </a:prstGeom>
          <a:noFill/>
          <a:ln w="9360">
            <a:solidFill>
              <a:srgbClr val="000000"/>
            </a:solidFill>
            <a:miter lim="800000"/>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85" name="Line 83"/>
          <p:cNvSpPr>
            <a:spLocks noChangeShapeType="1"/>
          </p:cNvSpPr>
          <p:nvPr/>
        </p:nvSpPr>
        <p:spPr bwMode="auto">
          <a:xfrm flipH="1">
            <a:off x="5637213" y="5791200"/>
            <a:ext cx="155575" cy="152400"/>
          </a:xfrm>
          <a:prstGeom prst="line">
            <a:avLst/>
          </a:prstGeom>
          <a:noFill/>
          <a:ln w="936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86" name="Text Box 84"/>
          <p:cNvSpPr txBox="1">
            <a:spLocks noChangeArrowheads="1"/>
          </p:cNvSpPr>
          <p:nvPr/>
        </p:nvSpPr>
        <p:spPr bwMode="auto">
          <a:xfrm>
            <a:off x="5411788" y="5791200"/>
            <a:ext cx="279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lIns="90000" tIns="46800" rIns="90000" bIns="46800">
            <a:spAutoFit/>
          </a:bodyPr>
          <a:lstStyle>
            <a:lvl1pPr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1pPr>
            <a:lvl2pPr marL="742950" indent="-285750"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2pPr>
            <a:lvl3pPr marL="1143000" indent="-228600"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3pPr>
            <a:lvl4pPr marL="1600200" indent="-228600"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4pPr>
            <a:lvl5pPr marL="2057400" indent="-228600"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5pPr>
            <a:lvl6pPr marL="25146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6pPr>
            <a:lvl7pPr marL="29718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7pPr>
            <a:lvl8pPr marL="34290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8pPr>
            <a:lvl9pPr marL="38862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9pPr>
          </a:lstStyle>
          <a:p>
            <a:pPr>
              <a:buClr>
                <a:srgbClr val="000000"/>
              </a:buClr>
              <a:buSzPct val="100000"/>
              <a:buFont typeface="Arial" pitchFamily="34" charset="0"/>
              <a:buNone/>
            </a:pPr>
            <a:r>
              <a:rPr lang="en-GB" sz="1400">
                <a:solidFill>
                  <a:srgbClr val="000000"/>
                </a:solidFill>
              </a:rPr>
              <a:t>4</a:t>
            </a:r>
          </a:p>
        </p:txBody>
      </p:sp>
      <p:sp>
        <p:nvSpPr>
          <p:cNvPr id="87" name="Line 85"/>
          <p:cNvSpPr>
            <a:spLocks noChangeShapeType="1"/>
          </p:cNvSpPr>
          <p:nvPr/>
        </p:nvSpPr>
        <p:spPr bwMode="auto">
          <a:xfrm>
            <a:off x="6172200" y="5638800"/>
            <a:ext cx="1588" cy="533400"/>
          </a:xfrm>
          <a:prstGeom prst="line">
            <a:avLst/>
          </a:prstGeom>
          <a:noFill/>
          <a:ln w="9360">
            <a:solidFill>
              <a:srgbClr val="000000"/>
            </a:solidFill>
            <a:miter lim="800000"/>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88" name="Line 86"/>
          <p:cNvSpPr>
            <a:spLocks noChangeShapeType="1"/>
          </p:cNvSpPr>
          <p:nvPr/>
        </p:nvSpPr>
        <p:spPr bwMode="auto">
          <a:xfrm flipH="1">
            <a:off x="6094413" y="5791200"/>
            <a:ext cx="155575" cy="152400"/>
          </a:xfrm>
          <a:prstGeom prst="line">
            <a:avLst/>
          </a:prstGeom>
          <a:noFill/>
          <a:ln w="936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89" name="Text Box 87"/>
          <p:cNvSpPr txBox="1">
            <a:spLocks noChangeArrowheads="1"/>
          </p:cNvSpPr>
          <p:nvPr/>
        </p:nvSpPr>
        <p:spPr bwMode="auto">
          <a:xfrm>
            <a:off x="5868988" y="5791200"/>
            <a:ext cx="279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lIns="90000" tIns="46800" rIns="90000" bIns="46800">
            <a:spAutoFit/>
          </a:bodyPr>
          <a:lstStyle>
            <a:lvl1pPr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1pPr>
            <a:lvl2pPr marL="742950" indent="-285750"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2pPr>
            <a:lvl3pPr marL="1143000" indent="-228600"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3pPr>
            <a:lvl4pPr marL="1600200" indent="-228600"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4pPr>
            <a:lvl5pPr marL="2057400" indent="-228600"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5pPr>
            <a:lvl6pPr marL="25146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6pPr>
            <a:lvl7pPr marL="29718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7pPr>
            <a:lvl8pPr marL="34290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8pPr>
            <a:lvl9pPr marL="38862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9pPr>
          </a:lstStyle>
          <a:p>
            <a:pPr>
              <a:buClr>
                <a:srgbClr val="000000"/>
              </a:buClr>
              <a:buSzPct val="100000"/>
              <a:buFont typeface="Arial" pitchFamily="34" charset="0"/>
              <a:buNone/>
            </a:pPr>
            <a:r>
              <a:rPr lang="en-GB" sz="1400">
                <a:solidFill>
                  <a:srgbClr val="000000"/>
                </a:solidFill>
              </a:rPr>
              <a:t>4</a:t>
            </a:r>
          </a:p>
        </p:txBody>
      </p:sp>
      <p:sp>
        <p:nvSpPr>
          <p:cNvPr id="90" name="Line 88"/>
          <p:cNvSpPr>
            <a:spLocks noChangeShapeType="1"/>
          </p:cNvSpPr>
          <p:nvPr/>
        </p:nvSpPr>
        <p:spPr bwMode="auto">
          <a:xfrm>
            <a:off x="6629400" y="5638800"/>
            <a:ext cx="1588" cy="533400"/>
          </a:xfrm>
          <a:prstGeom prst="line">
            <a:avLst/>
          </a:prstGeom>
          <a:noFill/>
          <a:ln w="9360">
            <a:solidFill>
              <a:srgbClr val="000000"/>
            </a:solidFill>
            <a:miter lim="800000"/>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91" name="Line 89"/>
          <p:cNvSpPr>
            <a:spLocks noChangeShapeType="1"/>
          </p:cNvSpPr>
          <p:nvPr/>
        </p:nvSpPr>
        <p:spPr bwMode="auto">
          <a:xfrm flipH="1">
            <a:off x="6551613" y="5791200"/>
            <a:ext cx="155575" cy="152400"/>
          </a:xfrm>
          <a:prstGeom prst="line">
            <a:avLst/>
          </a:prstGeom>
          <a:noFill/>
          <a:ln w="936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92" name="Text Box 90"/>
          <p:cNvSpPr txBox="1">
            <a:spLocks noChangeArrowheads="1"/>
          </p:cNvSpPr>
          <p:nvPr/>
        </p:nvSpPr>
        <p:spPr bwMode="auto">
          <a:xfrm>
            <a:off x="6326188" y="5791200"/>
            <a:ext cx="279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lIns="90000" tIns="46800" rIns="90000" bIns="46800">
            <a:spAutoFit/>
          </a:bodyPr>
          <a:lstStyle>
            <a:lvl1pPr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1pPr>
            <a:lvl2pPr marL="742950" indent="-285750"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2pPr>
            <a:lvl3pPr marL="1143000" indent="-228600"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3pPr>
            <a:lvl4pPr marL="1600200" indent="-228600"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4pPr>
            <a:lvl5pPr marL="2057400" indent="-228600"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5pPr>
            <a:lvl6pPr marL="25146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6pPr>
            <a:lvl7pPr marL="29718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7pPr>
            <a:lvl8pPr marL="34290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8pPr>
            <a:lvl9pPr marL="38862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9pPr>
          </a:lstStyle>
          <a:p>
            <a:pPr>
              <a:buClr>
                <a:srgbClr val="000000"/>
              </a:buClr>
              <a:buSzPct val="100000"/>
              <a:buFont typeface="Arial" pitchFamily="34" charset="0"/>
              <a:buNone/>
            </a:pPr>
            <a:r>
              <a:rPr lang="en-GB" sz="1400">
                <a:solidFill>
                  <a:srgbClr val="000000"/>
                </a:solidFill>
              </a:rPr>
              <a:t>4</a:t>
            </a:r>
          </a:p>
        </p:txBody>
      </p:sp>
      <p:sp>
        <p:nvSpPr>
          <p:cNvPr id="93" name="Line 91"/>
          <p:cNvSpPr>
            <a:spLocks noChangeShapeType="1"/>
          </p:cNvSpPr>
          <p:nvPr/>
        </p:nvSpPr>
        <p:spPr bwMode="auto">
          <a:xfrm>
            <a:off x="7086600" y="5638800"/>
            <a:ext cx="1588" cy="533400"/>
          </a:xfrm>
          <a:prstGeom prst="line">
            <a:avLst/>
          </a:prstGeom>
          <a:noFill/>
          <a:ln w="9360">
            <a:solidFill>
              <a:srgbClr val="000000"/>
            </a:solidFill>
            <a:miter lim="800000"/>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94" name="Line 92"/>
          <p:cNvSpPr>
            <a:spLocks noChangeShapeType="1"/>
          </p:cNvSpPr>
          <p:nvPr/>
        </p:nvSpPr>
        <p:spPr bwMode="auto">
          <a:xfrm flipH="1">
            <a:off x="7008813" y="5791200"/>
            <a:ext cx="155575" cy="152400"/>
          </a:xfrm>
          <a:prstGeom prst="line">
            <a:avLst/>
          </a:prstGeom>
          <a:noFill/>
          <a:ln w="936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95" name="Text Box 93"/>
          <p:cNvSpPr txBox="1">
            <a:spLocks noChangeArrowheads="1"/>
          </p:cNvSpPr>
          <p:nvPr/>
        </p:nvSpPr>
        <p:spPr bwMode="auto">
          <a:xfrm>
            <a:off x="6783388" y="5791200"/>
            <a:ext cx="279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lIns="90000" tIns="46800" rIns="90000" bIns="46800">
            <a:spAutoFit/>
          </a:bodyPr>
          <a:lstStyle>
            <a:lvl1pPr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1pPr>
            <a:lvl2pPr marL="742950" indent="-285750"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2pPr>
            <a:lvl3pPr marL="1143000" indent="-228600"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3pPr>
            <a:lvl4pPr marL="1600200" indent="-228600"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4pPr>
            <a:lvl5pPr marL="2057400" indent="-228600"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5pPr>
            <a:lvl6pPr marL="25146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6pPr>
            <a:lvl7pPr marL="29718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7pPr>
            <a:lvl8pPr marL="34290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8pPr>
            <a:lvl9pPr marL="38862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9pPr>
          </a:lstStyle>
          <a:p>
            <a:pPr>
              <a:buClr>
                <a:srgbClr val="000000"/>
              </a:buClr>
              <a:buSzPct val="100000"/>
              <a:buFont typeface="Arial" pitchFamily="34" charset="0"/>
              <a:buNone/>
            </a:pPr>
            <a:r>
              <a:rPr lang="en-GB" sz="1400">
                <a:solidFill>
                  <a:srgbClr val="000000"/>
                </a:solidFill>
              </a:rPr>
              <a:t>4</a:t>
            </a:r>
          </a:p>
        </p:txBody>
      </p:sp>
      <p:sp>
        <p:nvSpPr>
          <p:cNvPr id="96" name="Line 94"/>
          <p:cNvSpPr>
            <a:spLocks noChangeShapeType="1"/>
          </p:cNvSpPr>
          <p:nvPr/>
        </p:nvSpPr>
        <p:spPr bwMode="auto">
          <a:xfrm>
            <a:off x="7543800" y="5638800"/>
            <a:ext cx="1588" cy="533400"/>
          </a:xfrm>
          <a:prstGeom prst="line">
            <a:avLst/>
          </a:prstGeom>
          <a:noFill/>
          <a:ln w="9360">
            <a:solidFill>
              <a:srgbClr val="000000"/>
            </a:solidFill>
            <a:miter lim="800000"/>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97" name="Line 95"/>
          <p:cNvSpPr>
            <a:spLocks noChangeShapeType="1"/>
          </p:cNvSpPr>
          <p:nvPr/>
        </p:nvSpPr>
        <p:spPr bwMode="auto">
          <a:xfrm flipH="1">
            <a:off x="7466013" y="5791200"/>
            <a:ext cx="155575" cy="152400"/>
          </a:xfrm>
          <a:prstGeom prst="line">
            <a:avLst/>
          </a:prstGeom>
          <a:noFill/>
          <a:ln w="936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98" name="Text Box 96"/>
          <p:cNvSpPr txBox="1">
            <a:spLocks noChangeArrowheads="1"/>
          </p:cNvSpPr>
          <p:nvPr/>
        </p:nvSpPr>
        <p:spPr bwMode="auto">
          <a:xfrm>
            <a:off x="7240588" y="5791200"/>
            <a:ext cx="279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lIns="90000" tIns="46800" rIns="90000" bIns="46800">
            <a:spAutoFit/>
          </a:bodyPr>
          <a:lstStyle>
            <a:lvl1pPr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1pPr>
            <a:lvl2pPr marL="742950" indent="-285750"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2pPr>
            <a:lvl3pPr marL="1143000" indent="-228600"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3pPr>
            <a:lvl4pPr marL="1600200" indent="-228600"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4pPr>
            <a:lvl5pPr marL="2057400" indent="-228600"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5pPr>
            <a:lvl6pPr marL="25146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6pPr>
            <a:lvl7pPr marL="29718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7pPr>
            <a:lvl8pPr marL="34290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8pPr>
            <a:lvl9pPr marL="38862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9pPr>
          </a:lstStyle>
          <a:p>
            <a:pPr>
              <a:buClr>
                <a:srgbClr val="000000"/>
              </a:buClr>
              <a:buSzPct val="100000"/>
              <a:buFont typeface="Arial" pitchFamily="34" charset="0"/>
              <a:buNone/>
            </a:pPr>
            <a:r>
              <a:rPr lang="en-GB" sz="1400">
                <a:solidFill>
                  <a:srgbClr val="000000"/>
                </a:solidFill>
              </a:rPr>
              <a:t>4</a:t>
            </a:r>
          </a:p>
        </p:txBody>
      </p:sp>
      <p:sp>
        <p:nvSpPr>
          <p:cNvPr id="99" name="Line 97"/>
          <p:cNvSpPr>
            <a:spLocks noChangeShapeType="1"/>
          </p:cNvSpPr>
          <p:nvPr/>
        </p:nvSpPr>
        <p:spPr bwMode="auto">
          <a:xfrm>
            <a:off x="8001000" y="5638800"/>
            <a:ext cx="1588" cy="533400"/>
          </a:xfrm>
          <a:prstGeom prst="line">
            <a:avLst/>
          </a:prstGeom>
          <a:noFill/>
          <a:ln w="9360">
            <a:solidFill>
              <a:srgbClr val="000000"/>
            </a:solidFill>
            <a:miter lim="800000"/>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00" name="Line 98"/>
          <p:cNvSpPr>
            <a:spLocks noChangeShapeType="1"/>
          </p:cNvSpPr>
          <p:nvPr/>
        </p:nvSpPr>
        <p:spPr bwMode="auto">
          <a:xfrm flipH="1">
            <a:off x="7923213" y="5791200"/>
            <a:ext cx="155575" cy="152400"/>
          </a:xfrm>
          <a:prstGeom prst="line">
            <a:avLst/>
          </a:prstGeom>
          <a:noFill/>
          <a:ln w="936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101" name="Text Box 99"/>
          <p:cNvSpPr txBox="1">
            <a:spLocks noChangeArrowheads="1"/>
          </p:cNvSpPr>
          <p:nvPr/>
        </p:nvSpPr>
        <p:spPr bwMode="auto">
          <a:xfrm>
            <a:off x="7697788" y="5791200"/>
            <a:ext cx="279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lIns="90000" tIns="46800" rIns="90000" bIns="46800">
            <a:spAutoFit/>
          </a:bodyPr>
          <a:lstStyle>
            <a:lvl1pPr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1pPr>
            <a:lvl2pPr marL="742950" indent="-285750"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2pPr>
            <a:lvl3pPr marL="1143000" indent="-228600"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3pPr>
            <a:lvl4pPr marL="1600200" indent="-228600"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4pPr>
            <a:lvl5pPr marL="2057400" indent="-228600"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5pPr>
            <a:lvl6pPr marL="25146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6pPr>
            <a:lvl7pPr marL="29718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7pPr>
            <a:lvl8pPr marL="34290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8pPr>
            <a:lvl9pPr marL="38862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9pPr>
          </a:lstStyle>
          <a:p>
            <a:pPr>
              <a:buClr>
                <a:srgbClr val="000000"/>
              </a:buClr>
              <a:buSzPct val="100000"/>
              <a:buFont typeface="Arial" pitchFamily="34" charset="0"/>
              <a:buNone/>
            </a:pPr>
            <a:r>
              <a:rPr lang="en-GB" sz="1400">
                <a:solidFill>
                  <a:srgbClr val="000000"/>
                </a:solidFill>
              </a:rPr>
              <a:t>4</a:t>
            </a:r>
          </a:p>
        </p:txBody>
      </p:sp>
      <p:sp>
        <p:nvSpPr>
          <p:cNvPr id="102" name="Line 100"/>
          <p:cNvSpPr>
            <a:spLocks noChangeShapeType="1"/>
          </p:cNvSpPr>
          <p:nvPr/>
        </p:nvSpPr>
        <p:spPr bwMode="auto">
          <a:xfrm flipH="1">
            <a:off x="1903413" y="5943600"/>
            <a:ext cx="155575" cy="228600"/>
          </a:xfrm>
          <a:prstGeom prst="line">
            <a:avLst/>
          </a:prstGeom>
          <a:noFill/>
          <a:ln w="936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103" name="Text Box 101"/>
          <p:cNvSpPr txBox="1">
            <a:spLocks noChangeArrowheads="1"/>
          </p:cNvSpPr>
          <p:nvPr/>
        </p:nvSpPr>
        <p:spPr bwMode="auto">
          <a:xfrm>
            <a:off x="1573213" y="5867400"/>
            <a:ext cx="4064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lIns="90000" tIns="46800" rIns="90000" bIns="46800">
            <a:spAutoFit/>
          </a:bodyPr>
          <a:lstStyle>
            <a:lvl1pPr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1pPr>
            <a:lvl2pPr marL="742950" indent="-285750"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2pPr>
            <a:lvl3pPr marL="1143000" indent="-228600"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3pPr>
            <a:lvl4pPr marL="1600200" indent="-228600"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4pPr>
            <a:lvl5pPr marL="2057400" indent="-228600" defTabSz="4572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5pPr>
            <a:lvl6pPr marL="25146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6pPr>
            <a:lvl7pPr marL="29718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7pPr>
            <a:lvl8pPr marL="34290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8pPr>
            <a:lvl9pPr marL="3886200" indent="-228600" defTabSz="4572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9pPr>
          </a:lstStyle>
          <a:p>
            <a:pPr>
              <a:buClr>
                <a:srgbClr val="000000"/>
              </a:buClr>
              <a:buSzPct val="100000"/>
              <a:buFont typeface="Arial" pitchFamily="34" charset="0"/>
              <a:buNone/>
            </a:pPr>
            <a:r>
              <a:rPr lang="en-GB" sz="1600">
                <a:solidFill>
                  <a:srgbClr val="000000"/>
                </a:solidFill>
              </a:rPr>
              <a:t>32</a:t>
            </a:r>
          </a:p>
        </p:txBody>
      </p:sp>
    </p:spTree>
    <p:extLst>
      <p:ext uri="{BB962C8B-B14F-4D97-AF65-F5344CB8AC3E}">
        <p14:creationId xmlns:p14="http://schemas.microsoft.com/office/powerpoint/2010/main" val="10262230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fill="hold" grpId="0" nodeType="clickEffect">
                                  <p:stCondLst>
                                    <p:cond delay="0"/>
                                  </p:stCondLst>
                                  <p:childTnLst>
                                    <p:set>
                                      <p:cBhvr>
                                        <p:cTn id="6" dur="1" fill="hold">
                                          <p:stCondLst>
                                            <p:cond delay="0"/>
                                          </p:stCondLst>
                                        </p:cTn>
                                        <p:tgtEl>
                                          <p:spTgt spid="32"/>
                                        </p:tgtEl>
                                        <p:attrNameLst>
                                          <p:attrName>style.visibility</p:attrName>
                                        </p:attrNameLst>
                                      </p:cBhvr>
                                      <p:to>
                                        <p:strVal val="visible"/>
                                      </p:to>
                                    </p:set>
                                  </p:childTnLst>
                                </p:cTn>
                              </p:par>
                              <p:par>
                                <p:cTn id="7" presetID="1" presetClass="entr" fill="hold" nodeType="withEffect">
                                  <p:stCondLst>
                                    <p:cond delay="0"/>
                                  </p:stCondLst>
                                  <p:childTnLst>
                                    <p:set>
                                      <p:cBhvr>
                                        <p:cTn id="8" dur="1" fill="hold">
                                          <p:stCondLst>
                                            <p:cond delay="0"/>
                                          </p:stCondLst>
                                        </p:cTn>
                                        <p:tgtEl>
                                          <p:spTgt spid="33"/>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fill="hold" grpId="0" nodeType="clickEffect">
                                  <p:stCondLst>
                                    <p:cond delay="0"/>
                                  </p:stCondLst>
                                  <p:childTnLst>
                                    <p:set>
                                      <p:cBhvr>
                                        <p:cTn id="12" dur="1" fill="hold">
                                          <p:stCondLst>
                                            <p:cond delay="0"/>
                                          </p:stCondLst>
                                        </p:cTn>
                                        <p:tgtEl>
                                          <p:spTgt spid="34"/>
                                        </p:tgtEl>
                                        <p:attrNameLst>
                                          <p:attrName>style.visibility</p:attrName>
                                        </p:attrNameLst>
                                      </p:cBhvr>
                                      <p:to>
                                        <p:strVal val="visible"/>
                                      </p:to>
                                    </p:set>
                                  </p:childTnLst>
                                </p:cTn>
                              </p:par>
                              <p:par>
                                <p:cTn id="13" presetID="1" presetClass="entr" fill="hold" nodeType="withEffect">
                                  <p:stCondLst>
                                    <p:cond delay="0"/>
                                  </p:stCondLst>
                                  <p:childTnLst>
                                    <p:set>
                                      <p:cBhvr>
                                        <p:cTn id="14" dur="1" fill="hold">
                                          <p:stCondLst>
                                            <p:cond delay="0"/>
                                          </p:stCondLst>
                                        </p:cTn>
                                        <p:tgtEl>
                                          <p:spTgt spid="3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fill="hold" nodeType="clickEffect">
                                  <p:stCondLst>
                                    <p:cond delay="0"/>
                                  </p:stCondLst>
                                  <p:childTnLst>
                                    <p:set>
                                      <p:cBhvr>
                                        <p:cTn id="18" dur="1" fill="hold">
                                          <p:stCondLst>
                                            <p:cond delay="0"/>
                                          </p:stCondLst>
                                        </p:cTn>
                                        <p:tgtEl>
                                          <p:spTgt spid="3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fill="hold" nodeType="clickEffect">
                                  <p:stCondLst>
                                    <p:cond delay="0"/>
                                  </p:stCondLst>
                                  <p:childTnLst>
                                    <p:set>
                                      <p:cBhvr>
                                        <p:cTn id="22" dur="1" fill="hold">
                                          <p:stCondLst>
                                            <p:cond delay="0"/>
                                          </p:stCondLst>
                                        </p:cTn>
                                        <p:tgtEl>
                                          <p:spTgt spid="70"/>
                                        </p:tgtEl>
                                        <p:attrNameLst>
                                          <p:attrName>style.visibility</p:attrName>
                                        </p:attrNameLst>
                                      </p:cBhvr>
                                      <p:to>
                                        <p:strVal val="visible"/>
                                      </p:to>
                                    </p:set>
                                  </p:childTnLst>
                                </p:cTn>
                              </p:par>
                              <p:par>
                                <p:cTn id="23" presetID="1" presetClass="entr" fill="hold" nodeType="withEffect">
                                  <p:stCondLst>
                                    <p:cond delay="0"/>
                                  </p:stCondLst>
                                  <p:childTnLst>
                                    <p:set>
                                      <p:cBhvr>
                                        <p:cTn id="24" dur="1" fill="hold">
                                          <p:stCondLst>
                                            <p:cond delay="0"/>
                                          </p:stCondLst>
                                        </p:cTn>
                                        <p:tgtEl>
                                          <p:spTgt spid="71"/>
                                        </p:tgtEl>
                                        <p:attrNameLst>
                                          <p:attrName>style.visibility</p:attrName>
                                        </p:attrNameLst>
                                      </p:cBhvr>
                                      <p:to>
                                        <p:strVal val="visible"/>
                                      </p:to>
                                    </p:set>
                                  </p:childTnLst>
                                </p:cTn>
                              </p:par>
                              <p:par>
                                <p:cTn id="25" presetID="1" presetClass="entr" fill="hold" nodeType="withEffect">
                                  <p:stCondLst>
                                    <p:cond delay="0"/>
                                  </p:stCondLst>
                                  <p:childTnLst>
                                    <p:set>
                                      <p:cBhvr>
                                        <p:cTn id="26" dur="1" fill="hold">
                                          <p:stCondLst>
                                            <p:cond delay="0"/>
                                          </p:stCondLst>
                                        </p:cTn>
                                        <p:tgtEl>
                                          <p:spTgt spid="72"/>
                                        </p:tgtEl>
                                        <p:attrNameLst>
                                          <p:attrName>style.visibility</p:attrName>
                                        </p:attrNameLst>
                                      </p:cBhvr>
                                      <p:to>
                                        <p:strVal val="visible"/>
                                      </p:to>
                                    </p:set>
                                  </p:childTnLst>
                                </p:cTn>
                              </p:par>
                              <p:par>
                                <p:cTn id="27" presetID="1" presetClass="entr" fill="hold" nodeType="withEffect">
                                  <p:stCondLst>
                                    <p:cond delay="0"/>
                                  </p:stCondLst>
                                  <p:childTnLst>
                                    <p:set>
                                      <p:cBhvr>
                                        <p:cTn id="28" dur="1" fill="hold">
                                          <p:stCondLst>
                                            <p:cond delay="0"/>
                                          </p:stCondLst>
                                        </p:cTn>
                                        <p:tgtEl>
                                          <p:spTgt spid="73"/>
                                        </p:tgtEl>
                                        <p:attrNameLst>
                                          <p:attrName>style.visibility</p:attrName>
                                        </p:attrNameLst>
                                      </p:cBhvr>
                                      <p:to>
                                        <p:strVal val="visible"/>
                                      </p:to>
                                    </p:set>
                                  </p:childTnLst>
                                </p:cTn>
                              </p:par>
                              <p:par>
                                <p:cTn id="29" presetID="1" presetClass="entr" fill="hold" nodeType="withEffect">
                                  <p:stCondLst>
                                    <p:cond delay="0"/>
                                  </p:stCondLst>
                                  <p:childTnLst>
                                    <p:set>
                                      <p:cBhvr>
                                        <p:cTn id="30" dur="1" fill="hold">
                                          <p:stCondLst>
                                            <p:cond delay="0"/>
                                          </p:stCondLst>
                                        </p:cTn>
                                        <p:tgtEl>
                                          <p:spTgt spid="74"/>
                                        </p:tgtEl>
                                        <p:attrNameLst>
                                          <p:attrName>style.visibility</p:attrName>
                                        </p:attrNameLst>
                                      </p:cBhvr>
                                      <p:to>
                                        <p:strVal val="visible"/>
                                      </p:to>
                                    </p:set>
                                  </p:childTnLst>
                                </p:cTn>
                              </p:par>
                              <p:par>
                                <p:cTn id="31" presetID="1" presetClass="entr" fill="hold" nodeType="withEffect">
                                  <p:stCondLst>
                                    <p:cond delay="0"/>
                                  </p:stCondLst>
                                  <p:childTnLst>
                                    <p:set>
                                      <p:cBhvr>
                                        <p:cTn id="32" dur="1" fill="hold">
                                          <p:stCondLst>
                                            <p:cond delay="0"/>
                                          </p:stCondLst>
                                        </p:cTn>
                                        <p:tgtEl>
                                          <p:spTgt spid="75"/>
                                        </p:tgtEl>
                                        <p:attrNameLst>
                                          <p:attrName>style.visibility</p:attrName>
                                        </p:attrNameLst>
                                      </p:cBhvr>
                                      <p:to>
                                        <p:strVal val="visible"/>
                                      </p:to>
                                    </p:set>
                                  </p:childTnLst>
                                </p:cTn>
                              </p:par>
                              <p:par>
                                <p:cTn id="33" presetID="1" presetClass="entr" fill="hold" nodeType="withEffect">
                                  <p:stCondLst>
                                    <p:cond delay="0"/>
                                  </p:stCondLst>
                                  <p:childTnLst>
                                    <p:set>
                                      <p:cBhvr>
                                        <p:cTn id="34" dur="1" fill="hold">
                                          <p:stCondLst>
                                            <p:cond delay="0"/>
                                          </p:stCondLst>
                                        </p:cTn>
                                        <p:tgtEl>
                                          <p:spTgt spid="76"/>
                                        </p:tgtEl>
                                        <p:attrNameLst>
                                          <p:attrName>style.visibility</p:attrName>
                                        </p:attrNameLst>
                                      </p:cBhvr>
                                      <p:to>
                                        <p:strVal val="visible"/>
                                      </p:to>
                                    </p:set>
                                  </p:childTnLst>
                                </p:cTn>
                              </p:par>
                              <p:par>
                                <p:cTn id="35" presetID="1" presetClass="entr" fill="hold" nodeType="withEffect">
                                  <p:stCondLst>
                                    <p:cond delay="0"/>
                                  </p:stCondLst>
                                  <p:childTnLst>
                                    <p:set>
                                      <p:cBhvr>
                                        <p:cTn id="36" dur="1" fill="hold">
                                          <p:stCondLst>
                                            <p:cond delay="0"/>
                                          </p:stCondLst>
                                        </p:cTn>
                                        <p:tgtEl>
                                          <p:spTgt spid="77"/>
                                        </p:tgtEl>
                                        <p:attrNameLst>
                                          <p:attrName>style.visibility</p:attrName>
                                        </p:attrNameLst>
                                      </p:cBhvr>
                                      <p:to>
                                        <p:strVal val="visible"/>
                                      </p:to>
                                    </p:set>
                                  </p:childTnLst>
                                </p:cTn>
                              </p:par>
                              <p:par>
                                <p:cTn id="37" presetID="1" presetClass="entr" fill="hold" grpId="0" nodeType="withEffect">
                                  <p:stCondLst>
                                    <p:cond delay="0"/>
                                  </p:stCondLst>
                                  <p:childTnLst>
                                    <p:set>
                                      <p:cBhvr>
                                        <p:cTn id="38" dur="1" fill="hold">
                                          <p:stCondLst>
                                            <p:cond delay="0"/>
                                          </p:stCondLst>
                                        </p:cTn>
                                        <p:tgtEl>
                                          <p:spTgt spid="78"/>
                                        </p:tgtEl>
                                        <p:attrNameLst>
                                          <p:attrName>style.visibility</p:attrName>
                                        </p:attrNameLst>
                                      </p:cBhvr>
                                      <p:to>
                                        <p:strVal val="visible"/>
                                      </p:to>
                                    </p:set>
                                  </p:childTnLst>
                                </p:cTn>
                              </p:par>
                              <p:par>
                                <p:cTn id="39" presetID="1" presetClass="entr" fill="hold" grpId="0" nodeType="withEffect">
                                  <p:stCondLst>
                                    <p:cond delay="0"/>
                                  </p:stCondLst>
                                  <p:childTnLst>
                                    <p:set>
                                      <p:cBhvr>
                                        <p:cTn id="40" dur="1" fill="hold">
                                          <p:stCondLst>
                                            <p:cond delay="0"/>
                                          </p:stCondLst>
                                        </p:cTn>
                                        <p:tgtEl>
                                          <p:spTgt spid="79"/>
                                        </p:tgtEl>
                                        <p:attrNameLst>
                                          <p:attrName>style.visibility</p:attrName>
                                        </p:attrNameLst>
                                      </p:cBhvr>
                                      <p:to>
                                        <p:strVal val="visible"/>
                                      </p:to>
                                    </p:set>
                                  </p:childTnLst>
                                </p:cTn>
                              </p:par>
                              <p:par>
                                <p:cTn id="41" presetID="1" presetClass="entr" fill="hold" nodeType="withEffect">
                                  <p:stCondLst>
                                    <p:cond delay="0"/>
                                  </p:stCondLst>
                                  <p:childTnLst>
                                    <p:set>
                                      <p:cBhvr>
                                        <p:cTn id="42" dur="1" fill="hold">
                                          <p:stCondLst>
                                            <p:cond delay="0"/>
                                          </p:stCondLst>
                                        </p:cTn>
                                        <p:tgtEl>
                                          <p:spTgt spid="80"/>
                                        </p:tgtEl>
                                        <p:attrNameLst>
                                          <p:attrName>style.visibility</p:attrName>
                                        </p:attrNameLst>
                                      </p:cBhvr>
                                      <p:to>
                                        <p:strVal val="visible"/>
                                      </p:to>
                                    </p:set>
                                  </p:childTnLst>
                                </p:cTn>
                              </p:par>
                              <p:par>
                                <p:cTn id="43" presetID="1" presetClass="entr" fill="hold" grpId="0" nodeType="withEffect">
                                  <p:stCondLst>
                                    <p:cond delay="0"/>
                                  </p:stCondLst>
                                  <p:childTnLst>
                                    <p:set>
                                      <p:cBhvr>
                                        <p:cTn id="44" dur="1" fill="hold">
                                          <p:stCondLst>
                                            <p:cond delay="0"/>
                                          </p:stCondLst>
                                        </p:cTn>
                                        <p:tgtEl>
                                          <p:spTgt spid="81"/>
                                        </p:tgtEl>
                                        <p:attrNameLst>
                                          <p:attrName>style.visibility</p:attrName>
                                        </p:attrNameLst>
                                      </p:cBhvr>
                                      <p:to>
                                        <p:strVal val="visible"/>
                                      </p:to>
                                    </p:set>
                                  </p:childTnLst>
                                </p:cTn>
                              </p:par>
                              <p:par>
                                <p:cTn id="45" presetID="1" presetClass="entr" fill="hold" grpId="0" nodeType="withEffect">
                                  <p:stCondLst>
                                    <p:cond delay="0"/>
                                  </p:stCondLst>
                                  <p:childTnLst>
                                    <p:set>
                                      <p:cBhvr>
                                        <p:cTn id="46" dur="1" fill="hold">
                                          <p:stCondLst>
                                            <p:cond delay="0"/>
                                          </p:stCondLst>
                                        </p:cTn>
                                        <p:tgtEl>
                                          <p:spTgt spid="82"/>
                                        </p:tgtEl>
                                        <p:attrNameLst>
                                          <p:attrName>style.visibility</p:attrName>
                                        </p:attrNameLst>
                                      </p:cBhvr>
                                      <p:to>
                                        <p:strVal val="visible"/>
                                      </p:to>
                                    </p:set>
                                  </p:childTnLst>
                                </p:cTn>
                              </p:par>
                              <p:par>
                                <p:cTn id="47" presetID="1" presetClass="entr" fill="hold" nodeType="withEffect">
                                  <p:stCondLst>
                                    <p:cond delay="0"/>
                                  </p:stCondLst>
                                  <p:childTnLst>
                                    <p:set>
                                      <p:cBhvr>
                                        <p:cTn id="48" dur="1" fill="hold">
                                          <p:stCondLst>
                                            <p:cond delay="0"/>
                                          </p:stCondLst>
                                        </p:cTn>
                                        <p:tgtEl>
                                          <p:spTgt spid="83"/>
                                        </p:tgtEl>
                                        <p:attrNameLst>
                                          <p:attrName>style.visibility</p:attrName>
                                        </p:attrNameLst>
                                      </p:cBhvr>
                                      <p:to>
                                        <p:strVal val="visible"/>
                                      </p:to>
                                    </p:set>
                                  </p:childTnLst>
                                </p:cTn>
                              </p:par>
                              <p:par>
                                <p:cTn id="49" presetID="1" presetClass="entr" fill="hold" grpId="0" nodeType="withEffect">
                                  <p:stCondLst>
                                    <p:cond delay="0"/>
                                  </p:stCondLst>
                                  <p:childTnLst>
                                    <p:set>
                                      <p:cBhvr>
                                        <p:cTn id="50" dur="1" fill="hold">
                                          <p:stCondLst>
                                            <p:cond delay="0"/>
                                          </p:stCondLst>
                                        </p:cTn>
                                        <p:tgtEl>
                                          <p:spTgt spid="84"/>
                                        </p:tgtEl>
                                        <p:attrNameLst>
                                          <p:attrName>style.visibility</p:attrName>
                                        </p:attrNameLst>
                                      </p:cBhvr>
                                      <p:to>
                                        <p:strVal val="visible"/>
                                      </p:to>
                                    </p:set>
                                  </p:childTnLst>
                                </p:cTn>
                              </p:par>
                              <p:par>
                                <p:cTn id="51" presetID="1" presetClass="entr" fill="hold" grpId="0" nodeType="withEffect">
                                  <p:stCondLst>
                                    <p:cond delay="0"/>
                                  </p:stCondLst>
                                  <p:childTnLst>
                                    <p:set>
                                      <p:cBhvr>
                                        <p:cTn id="52" dur="1" fill="hold">
                                          <p:stCondLst>
                                            <p:cond delay="0"/>
                                          </p:stCondLst>
                                        </p:cTn>
                                        <p:tgtEl>
                                          <p:spTgt spid="85"/>
                                        </p:tgtEl>
                                        <p:attrNameLst>
                                          <p:attrName>style.visibility</p:attrName>
                                        </p:attrNameLst>
                                      </p:cBhvr>
                                      <p:to>
                                        <p:strVal val="visible"/>
                                      </p:to>
                                    </p:set>
                                  </p:childTnLst>
                                </p:cTn>
                              </p:par>
                              <p:par>
                                <p:cTn id="53" presetID="1" presetClass="entr" fill="hold" nodeType="withEffect">
                                  <p:stCondLst>
                                    <p:cond delay="0"/>
                                  </p:stCondLst>
                                  <p:childTnLst>
                                    <p:set>
                                      <p:cBhvr>
                                        <p:cTn id="54" dur="1" fill="hold">
                                          <p:stCondLst>
                                            <p:cond delay="0"/>
                                          </p:stCondLst>
                                        </p:cTn>
                                        <p:tgtEl>
                                          <p:spTgt spid="86"/>
                                        </p:tgtEl>
                                        <p:attrNameLst>
                                          <p:attrName>style.visibility</p:attrName>
                                        </p:attrNameLst>
                                      </p:cBhvr>
                                      <p:to>
                                        <p:strVal val="visible"/>
                                      </p:to>
                                    </p:set>
                                  </p:childTnLst>
                                </p:cTn>
                              </p:par>
                              <p:par>
                                <p:cTn id="55" presetID="1" presetClass="entr" fill="hold" grpId="0" nodeType="withEffect">
                                  <p:stCondLst>
                                    <p:cond delay="0"/>
                                  </p:stCondLst>
                                  <p:childTnLst>
                                    <p:set>
                                      <p:cBhvr>
                                        <p:cTn id="56" dur="1" fill="hold">
                                          <p:stCondLst>
                                            <p:cond delay="0"/>
                                          </p:stCondLst>
                                        </p:cTn>
                                        <p:tgtEl>
                                          <p:spTgt spid="87"/>
                                        </p:tgtEl>
                                        <p:attrNameLst>
                                          <p:attrName>style.visibility</p:attrName>
                                        </p:attrNameLst>
                                      </p:cBhvr>
                                      <p:to>
                                        <p:strVal val="visible"/>
                                      </p:to>
                                    </p:set>
                                  </p:childTnLst>
                                </p:cTn>
                              </p:par>
                              <p:par>
                                <p:cTn id="57" presetID="1" presetClass="entr" fill="hold" grpId="0" nodeType="withEffect">
                                  <p:stCondLst>
                                    <p:cond delay="0"/>
                                  </p:stCondLst>
                                  <p:childTnLst>
                                    <p:set>
                                      <p:cBhvr>
                                        <p:cTn id="58" dur="1" fill="hold">
                                          <p:stCondLst>
                                            <p:cond delay="0"/>
                                          </p:stCondLst>
                                        </p:cTn>
                                        <p:tgtEl>
                                          <p:spTgt spid="88"/>
                                        </p:tgtEl>
                                        <p:attrNameLst>
                                          <p:attrName>style.visibility</p:attrName>
                                        </p:attrNameLst>
                                      </p:cBhvr>
                                      <p:to>
                                        <p:strVal val="visible"/>
                                      </p:to>
                                    </p:set>
                                  </p:childTnLst>
                                </p:cTn>
                              </p:par>
                              <p:par>
                                <p:cTn id="59" presetID="1" presetClass="entr" fill="hold" nodeType="withEffect">
                                  <p:stCondLst>
                                    <p:cond delay="0"/>
                                  </p:stCondLst>
                                  <p:childTnLst>
                                    <p:set>
                                      <p:cBhvr>
                                        <p:cTn id="60" dur="1" fill="hold">
                                          <p:stCondLst>
                                            <p:cond delay="0"/>
                                          </p:stCondLst>
                                        </p:cTn>
                                        <p:tgtEl>
                                          <p:spTgt spid="89"/>
                                        </p:tgtEl>
                                        <p:attrNameLst>
                                          <p:attrName>style.visibility</p:attrName>
                                        </p:attrNameLst>
                                      </p:cBhvr>
                                      <p:to>
                                        <p:strVal val="visible"/>
                                      </p:to>
                                    </p:set>
                                  </p:childTnLst>
                                </p:cTn>
                              </p:par>
                              <p:par>
                                <p:cTn id="61" presetID="1" presetClass="entr" fill="hold" grpId="0" nodeType="withEffect">
                                  <p:stCondLst>
                                    <p:cond delay="0"/>
                                  </p:stCondLst>
                                  <p:childTnLst>
                                    <p:set>
                                      <p:cBhvr>
                                        <p:cTn id="62" dur="1" fill="hold">
                                          <p:stCondLst>
                                            <p:cond delay="0"/>
                                          </p:stCondLst>
                                        </p:cTn>
                                        <p:tgtEl>
                                          <p:spTgt spid="90"/>
                                        </p:tgtEl>
                                        <p:attrNameLst>
                                          <p:attrName>style.visibility</p:attrName>
                                        </p:attrNameLst>
                                      </p:cBhvr>
                                      <p:to>
                                        <p:strVal val="visible"/>
                                      </p:to>
                                    </p:set>
                                  </p:childTnLst>
                                </p:cTn>
                              </p:par>
                              <p:par>
                                <p:cTn id="63" presetID="1" presetClass="entr" fill="hold" grpId="0" nodeType="withEffect">
                                  <p:stCondLst>
                                    <p:cond delay="0"/>
                                  </p:stCondLst>
                                  <p:childTnLst>
                                    <p:set>
                                      <p:cBhvr>
                                        <p:cTn id="64" dur="1" fill="hold">
                                          <p:stCondLst>
                                            <p:cond delay="0"/>
                                          </p:stCondLst>
                                        </p:cTn>
                                        <p:tgtEl>
                                          <p:spTgt spid="91"/>
                                        </p:tgtEl>
                                        <p:attrNameLst>
                                          <p:attrName>style.visibility</p:attrName>
                                        </p:attrNameLst>
                                      </p:cBhvr>
                                      <p:to>
                                        <p:strVal val="visible"/>
                                      </p:to>
                                    </p:set>
                                  </p:childTnLst>
                                </p:cTn>
                              </p:par>
                              <p:par>
                                <p:cTn id="65" presetID="1" presetClass="entr" fill="hold" nodeType="withEffect">
                                  <p:stCondLst>
                                    <p:cond delay="0"/>
                                  </p:stCondLst>
                                  <p:childTnLst>
                                    <p:set>
                                      <p:cBhvr>
                                        <p:cTn id="66" dur="1" fill="hold">
                                          <p:stCondLst>
                                            <p:cond delay="0"/>
                                          </p:stCondLst>
                                        </p:cTn>
                                        <p:tgtEl>
                                          <p:spTgt spid="92"/>
                                        </p:tgtEl>
                                        <p:attrNameLst>
                                          <p:attrName>style.visibility</p:attrName>
                                        </p:attrNameLst>
                                      </p:cBhvr>
                                      <p:to>
                                        <p:strVal val="visible"/>
                                      </p:to>
                                    </p:set>
                                  </p:childTnLst>
                                </p:cTn>
                              </p:par>
                              <p:par>
                                <p:cTn id="67" presetID="1" presetClass="entr" fill="hold" grpId="0" nodeType="withEffect">
                                  <p:stCondLst>
                                    <p:cond delay="0"/>
                                  </p:stCondLst>
                                  <p:childTnLst>
                                    <p:set>
                                      <p:cBhvr>
                                        <p:cTn id="68" dur="1" fill="hold">
                                          <p:stCondLst>
                                            <p:cond delay="0"/>
                                          </p:stCondLst>
                                        </p:cTn>
                                        <p:tgtEl>
                                          <p:spTgt spid="93"/>
                                        </p:tgtEl>
                                        <p:attrNameLst>
                                          <p:attrName>style.visibility</p:attrName>
                                        </p:attrNameLst>
                                      </p:cBhvr>
                                      <p:to>
                                        <p:strVal val="visible"/>
                                      </p:to>
                                    </p:set>
                                  </p:childTnLst>
                                </p:cTn>
                              </p:par>
                              <p:par>
                                <p:cTn id="69" presetID="1" presetClass="entr" fill="hold" grpId="0" nodeType="withEffect">
                                  <p:stCondLst>
                                    <p:cond delay="0"/>
                                  </p:stCondLst>
                                  <p:childTnLst>
                                    <p:set>
                                      <p:cBhvr>
                                        <p:cTn id="70" dur="1" fill="hold">
                                          <p:stCondLst>
                                            <p:cond delay="0"/>
                                          </p:stCondLst>
                                        </p:cTn>
                                        <p:tgtEl>
                                          <p:spTgt spid="94"/>
                                        </p:tgtEl>
                                        <p:attrNameLst>
                                          <p:attrName>style.visibility</p:attrName>
                                        </p:attrNameLst>
                                      </p:cBhvr>
                                      <p:to>
                                        <p:strVal val="visible"/>
                                      </p:to>
                                    </p:set>
                                  </p:childTnLst>
                                </p:cTn>
                              </p:par>
                              <p:par>
                                <p:cTn id="71" presetID="1" presetClass="entr" fill="hold" nodeType="withEffect">
                                  <p:stCondLst>
                                    <p:cond delay="0"/>
                                  </p:stCondLst>
                                  <p:childTnLst>
                                    <p:set>
                                      <p:cBhvr>
                                        <p:cTn id="72" dur="1" fill="hold">
                                          <p:stCondLst>
                                            <p:cond delay="0"/>
                                          </p:stCondLst>
                                        </p:cTn>
                                        <p:tgtEl>
                                          <p:spTgt spid="95"/>
                                        </p:tgtEl>
                                        <p:attrNameLst>
                                          <p:attrName>style.visibility</p:attrName>
                                        </p:attrNameLst>
                                      </p:cBhvr>
                                      <p:to>
                                        <p:strVal val="visible"/>
                                      </p:to>
                                    </p:set>
                                  </p:childTnLst>
                                </p:cTn>
                              </p:par>
                              <p:par>
                                <p:cTn id="73" presetID="1" presetClass="entr" fill="hold" grpId="0" nodeType="withEffect">
                                  <p:stCondLst>
                                    <p:cond delay="0"/>
                                  </p:stCondLst>
                                  <p:childTnLst>
                                    <p:set>
                                      <p:cBhvr>
                                        <p:cTn id="74" dur="1" fill="hold">
                                          <p:stCondLst>
                                            <p:cond delay="0"/>
                                          </p:stCondLst>
                                        </p:cTn>
                                        <p:tgtEl>
                                          <p:spTgt spid="96"/>
                                        </p:tgtEl>
                                        <p:attrNameLst>
                                          <p:attrName>style.visibility</p:attrName>
                                        </p:attrNameLst>
                                      </p:cBhvr>
                                      <p:to>
                                        <p:strVal val="visible"/>
                                      </p:to>
                                    </p:set>
                                  </p:childTnLst>
                                </p:cTn>
                              </p:par>
                              <p:par>
                                <p:cTn id="75" presetID="1" presetClass="entr" fill="hold" grpId="0" nodeType="withEffect">
                                  <p:stCondLst>
                                    <p:cond delay="0"/>
                                  </p:stCondLst>
                                  <p:childTnLst>
                                    <p:set>
                                      <p:cBhvr>
                                        <p:cTn id="76" dur="1" fill="hold">
                                          <p:stCondLst>
                                            <p:cond delay="0"/>
                                          </p:stCondLst>
                                        </p:cTn>
                                        <p:tgtEl>
                                          <p:spTgt spid="97"/>
                                        </p:tgtEl>
                                        <p:attrNameLst>
                                          <p:attrName>style.visibility</p:attrName>
                                        </p:attrNameLst>
                                      </p:cBhvr>
                                      <p:to>
                                        <p:strVal val="visible"/>
                                      </p:to>
                                    </p:set>
                                  </p:childTnLst>
                                </p:cTn>
                              </p:par>
                              <p:par>
                                <p:cTn id="77" presetID="1" presetClass="entr" fill="hold" nodeType="withEffect">
                                  <p:stCondLst>
                                    <p:cond delay="0"/>
                                  </p:stCondLst>
                                  <p:childTnLst>
                                    <p:set>
                                      <p:cBhvr>
                                        <p:cTn id="78" dur="1" fill="hold">
                                          <p:stCondLst>
                                            <p:cond delay="0"/>
                                          </p:stCondLst>
                                        </p:cTn>
                                        <p:tgtEl>
                                          <p:spTgt spid="98"/>
                                        </p:tgtEl>
                                        <p:attrNameLst>
                                          <p:attrName>style.visibility</p:attrName>
                                        </p:attrNameLst>
                                      </p:cBhvr>
                                      <p:to>
                                        <p:strVal val="visible"/>
                                      </p:to>
                                    </p:set>
                                  </p:childTnLst>
                                </p:cTn>
                              </p:par>
                              <p:par>
                                <p:cTn id="79" presetID="1" presetClass="entr" fill="hold" grpId="0" nodeType="withEffect">
                                  <p:stCondLst>
                                    <p:cond delay="0"/>
                                  </p:stCondLst>
                                  <p:childTnLst>
                                    <p:set>
                                      <p:cBhvr>
                                        <p:cTn id="80" dur="1" fill="hold">
                                          <p:stCondLst>
                                            <p:cond delay="0"/>
                                          </p:stCondLst>
                                        </p:cTn>
                                        <p:tgtEl>
                                          <p:spTgt spid="99"/>
                                        </p:tgtEl>
                                        <p:attrNameLst>
                                          <p:attrName>style.visibility</p:attrName>
                                        </p:attrNameLst>
                                      </p:cBhvr>
                                      <p:to>
                                        <p:strVal val="visible"/>
                                      </p:to>
                                    </p:set>
                                  </p:childTnLst>
                                </p:cTn>
                              </p:par>
                              <p:par>
                                <p:cTn id="81" presetID="1" presetClass="entr" fill="hold" grpId="0" nodeType="withEffect">
                                  <p:stCondLst>
                                    <p:cond delay="0"/>
                                  </p:stCondLst>
                                  <p:childTnLst>
                                    <p:set>
                                      <p:cBhvr>
                                        <p:cTn id="82" dur="1" fill="hold">
                                          <p:stCondLst>
                                            <p:cond delay="0"/>
                                          </p:stCondLst>
                                        </p:cTn>
                                        <p:tgtEl>
                                          <p:spTgt spid="100"/>
                                        </p:tgtEl>
                                        <p:attrNameLst>
                                          <p:attrName>style.visibility</p:attrName>
                                        </p:attrNameLst>
                                      </p:cBhvr>
                                      <p:to>
                                        <p:strVal val="visible"/>
                                      </p:to>
                                    </p:set>
                                  </p:childTnLst>
                                </p:cTn>
                              </p:par>
                              <p:par>
                                <p:cTn id="83" presetID="1" presetClass="entr" fill="hold" nodeType="withEffect">
                                  <p:stCondLst>
                                    <p:cond delay="0"/>
                                  </p:stCondLst>
                                  <p:childTnLst>
                                    <p:set>
                                      <p:cBhvr>
                                        <p:cTn id="84" dur="1" fill="hold">
                                          <p:stCondLst>
                                            <p:cond delay="0"/>
                                          </p:stCondLst>
                                        </p:cTn>
                                        <p:tgtEl>
                                          <p:spTgt spid="10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animBg="1"/>
      <p:bldP spid="34" grpId="0" animBg="1"/>
      <p:bldP spid="78" grpId="0" animBg="1"/>
      <p:bldP spid="79" grpId="0" animBg="1"/>
      <p:bldP spid="81" grpId="0" animBg="1"/>
      <p:bldP spid="82" grpId="0" animBg="1"/>
      <p:bldP spid="84" grpId="0" animBg="1"/>
      <p:bldP spid="85" grpId="0" animBg="1"/>
      <p:bldP spid="87" grpId="0" animBg="1"/>
      <p:bldP spid="88" grpId="0" animBg="1"/>
      <p:bldP spid="90" grpId="0" animBg="1"/>
      <p:bldP spid="91" grpId="0" animBg="1"/>
      <p:bldP spid="93" grpId="0" animBg="1"/>
      <p:bldP spid="94" grpId="0" animBg="1"/>
      <p:bldP spid="96" grpId="0" animBg="1"/>
      <p:bldP spid="97" grpId="0" animBg="1"/>
      <p:bldP spid="99" grpId="0" animBg="1"/>
      <p:bldP spid="100"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DES Decryption</a:t>
            </a:r>
            <a:endParaRPr lang="en-US" dirty="0"/>
          </a:p>
        </p:txBody>
      </p:sp>
      <p:sp>
        <p:nvSpPr>
          <p:cNvPr id="3" name="Slide Number Placeholder 2"/>
          <p:cNvSpPr>
            <a:spLocks noGrp="1"/>
          </p:cNvSpPr>
          <p:nvPr>
            <p:ph type="sldNum" sz="quarter" idx="12"/>
          </p:nvPr>
        </p:nvSpPr>
        <p:spPr/>
        <p:txBody>
          <a:bodyPr/>
          <a:lstStyle/>
          <a:p>
            <a:fld id="{B6F15528-21DE-4FAA-801E-634DDDAF4B2B}" type="slidenum">
              <a:rPr lang="en-US" smtClean="0"/>
              <a:pPr/>
              <a:t>28</a:t>
            </a:fld>
            <a:endParaRPr lang="en-US"/>
          </a:p>
        </p:txBody>
      </p:sp>
      <p:sp>
        <p:nvSpPr>
          <p:cNvPr id="4" name="Content Placeholder 3"/>
          <p:cNvSpPr>
            <a:spLocks noGrp="1"/>
          </p:cNvSpPr>
          <p:nvPr>
            <p:ph sz="quarter" idx="1"/>
          </p:nvPr>
        </p:nvSpPr>
        <p:spPr/>
        <p:txBody>
          <a:bodyPr/>
          <a:lstStyle/>
          <a:p>
            <a:r>
              <a:rPr lang="en-AU" sz="2800" dirty="0"/>
              <a:t>Decryption must unwind steps of data encryption </a:t>
            </a:r>
          </a:p>
          <a:p>
            <a:endParaRPr lang="en-AU" sz="2800" dirty="0"/>
          </a:p>
          <a:p>
            <a:r>
              <a:rPr lang="en-AU" sz="2800" dirty="0"/>
              <a:t>With </a:t>
            </a:r>
            <a:r>
              <a:rPr lang="en-AU" sz="2800" dirty="0" err="1"/>
              <a:t>Feistel</a:t>
            </a:r>
            <a:r>
              <a:rPr lang="en-AU" sz="2800" dirty="0"/>
              <a:t> design, </a:t>
            </a:r>
          </a:p>
          <a:p>
            <a:pPr lvl="2"/>
            <a:r>
              <a:rPr lang="en-AU" sz="2200" dirty="0"/>
              <a:t>Basically, you need to do encryption steps once more using sub keys in reverse order (</a:t>
            </a:r>
            <a:r>
              <a:rPr lang="en-AU" sz="2200" i="1" dirty="0" smtClean="0"/>
              <a:t>K</a:t>
            </a:r>
            <a:r>
              <a:rPr lang="en-AU" sz="2200" i="1" baseline="-25000" dirty="0" smtClean="0"/>
              <a:t>16 </a:t>
            </a:r>
            <a:r>
              <a:rPr lang="en-AU" sz="2200" i="1" dirty="0" smtClean="0"/>
              <a:t>, K</a:t>
            </a:r>
            <a:r>
              <a:rPr lang="en-AU" sz="2200" i="1" baseline="-25000" dirty="0" smtClean="0"/>
              <a:t>15 </a:t>
            </a:r>
            <a:r>
              <a:rPr lang="en-AU" sz="2200" i="1" dirty="0"/>
              <a:t>, </a:t>
            </a:r>
            <a:r>
              <a:rPr lang="en-AU" sz="2200" i="1" dirty="0" smtClean="0"/>
              <a:t>… , </a:t>
            </a:r>
            <a:r>
              <a:rPr lang="en-AU" sz="2200" i="1" dirty="0"/>
              <a:t>K</a:t>
            </a:r>
            <a:r>
              <a:rPr lang="en-AU" sz="2200" i="1" baseline="-25000" dirty="0"/>
              <a:t>1</a:t>
            </a:r>
            <a:r>
              <a:rPr lang="en-AU" sz="2200" dirty="0"/>
              <a:t>)</a:t>
            </a:r>
          </a:p>
          <a:p>
            <a:endParaRPr lang="en-US" dirty="0"/>
          </a:p>
        </p:txBody>
      </p:sp>
    </p:spTree>
    <p:extLst>
      <p:ext uri="{BB962C8B-B14F-4D97-AF65-F5344CB8AC3E}">
        <p14:creationId xmlns:p14="http://schemas.microsoft.com/office/powerpoint/2010/main" val="102622304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Avalanche Effect </a:t>
            </a:r>
            <a:endParaRPr lang="en-US" dirty="0"/>
          </a:p>
        </p:txBody>
      </p:sp>
      <p:sp>
        <p:nvSpPr>
          <p:cNvPr id="3" name="Slide Number Placeholder 2"/>
          <p:cNvSpPr>
            <a:spLocks noGrp="1"/>
          </p:cNvSpPr>
          <p:nvPr>
            <p:ph type="sldNum" sz="quarter" idx="12"/>
          </p:nvPr>
        </p:nvSpPr>
        <p:spPr/>
        <p:txBody>
          <a:bodyPr/>
          <a:lstStyle/>
          <a:p>
            <a:fld id="{B6F15528-21DE-4FAA-801E-634DDDAF4B2B}" type="slidenum">
              <a:rPr lang="en-US" smtClean="0"/>
              <a:pPr/>
              <a:t>29</a:t>
            </a:fld>
            <a:endParaRPr lang="en-US"/>
          </a:p>
        </p:txBody>
      </p:sp>
      <p:sp>
        <p:nvSpPr>
          <p:cNvPr id="4" name="Content Placeholder 3"/>
          <p:cNvSpPr>
            <a:spLocks noGrp="1"/>
          </p:cNvSpPr>
          <p:nvPr>
            <p:ph sz="quarter" idx="1"/>
          </p:nvPr>
        </p:nvSpPr>
        <p:spPr/>
        <p:txBody>
          <a:bodyPr/>
          <a:lstStyle/>
          <a:p>
            <a:r>
              <a:rPr lang="en-US" dirty="0"/>
              <a:t>A desirable property of any encryption algorithm</a:t>
            </a:r>
          </a:p>
          <a:p>
            <a:r>
              <a:rPr lang="en-AU" dirty="0"/>
              <a:t>A change of </a:t>
            </a:r>
            <a:r>
              <a:rPr lang="en-AU" b="1" dirty="0"/>
              <a:t>one </a:t>
            </a:r>
            <a:r>
              <a:rPr lang="en-AU" dirty="0"/>
              <a:t>input bit or key bit should result in changing </a:t>
            </a:r>
            <a:r>
              <a:rPr lang="en-AU" dirty="0" err="1"/>
              <a:t>approx</a:t>
            </a:r>
            <a:r>
              <a:rPr lang="en-AU" dirty="0"/>
              <a:t> </a:t>
            </a:r>
            <a:r>
              <a:rPr lang="en-AU" b="1" dirty="0"/>
              <a:t>half</a:t>
            </a:r>
            <a:r>
              <a:rPr lang="en-AU" dirty="0"/>
              <a:t> of output bits!</a:t>
            </a:r>
          </a:p>
          <a:p>
            <a:r>
              <a:rPr lang="en-US" dirty="0"/>
              <a:t>Making attempts to guess the key by using different Plaintext – </a:t>
            </a:r>
            <a:r>
              <a:rPr lang="en-US" dirty="0" err="1"/>
              <a:t>Ciphertext</a:t>
            </a:r>
            <a:r>
              <a:rPr lang="en-US" dirty="0"/>
              <a:t> pairs should be impossible</a:t>
            </a:r>
          </a:p>
          <a:p>
            <a:r>
              <a:rPr lang="en-US" dirty="0"/>
              <a:t>DES exhibits strong avalanche (Strong advantage</a:t>
            </a:r>
            <a:r>
              <a:rPr lang="en-US" dirty="0" smtClean="0"/>
              <a:t>)</a:t>
            </a:r>
            <a:endParaRPr lang="en-AU" dirty="0"/>
          </a:p>
        </p:txBody>
      </p:sp>
    </p:spTree>
    <p:extLst>
      <p:ext uri="{BB962C8B-B14F-4D97-AF65-F5344CB8AC3E}">
        <p14:creationId xmlns:p14="http://schemas.microsoft.com/office/powerpoint/2010/main" val="102622304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Block Ciphers</a:t>
            </a:r>
            <a:endParaRPr lang="en-US" dirty="0"/>
          </a:p>
        </p:txBody>
      </p:sp>
      <p:sp>
        <p:nvSpPr>
          <p:cNvPr id="3" name="Slide Number Placeholder 2"/>
          <p:cNvSpPr>
            <a:spLocks noGrp="1"/>
          </p:cNvSpPr>
          <p:nvPr>
            <p:ph type="sldNum" sz="quarter" idx="12"/>
          </p:nvPr>
        </p:nvSpPr>
        <p:spPr/>
        <p:txBody>
          <a:bodyPr/>
          <a:lstStyle/>
          <a:p>
            <a:fld id="{B6F15528-21DE-4FAA-801E-634DDDAF4B2B}" type="slidenum">
              <a:rPr lang="en-US" smtClean="0"/>
              <a:pPr/>
              <a:t>3</a:t>
            </a:fld>
            <a:endParaRPr lang="en-US"/>
          </a:p>
        </p:txBody>
      </p:sp>
      <p:sp>
        <p:nvSpPr>
          <p:cNvPr id="4" name="Content Placeholder 3"/>
          <p:cNvSpPr>
            <a:spLocks noGrp="1"/>
          </p:cNvSpPr>
          <p:nvPr>
            <p:ph sz="quarter" idx="1"/>
          </p:nvPr>
        </p:nvSpPr>
        <p:spPr/>
        <p:txBody>
          <a:bodyPr/>
          <a:lstStyle/>
          <a:p>
            <a:r>
              <a:rPr lang="en-US" dirty="0"/>
              <a:t>Encrypt data one block at a time</a:t>
            </a:r>
          </a:p>
          <a:p>
            <a:r>
              <a:rPr lang="en-US" dirty="0"/>
              <a:t>Each block of data is encrypted using the same key k</a:t>
            </a:r>
          </a:p>
          <a:p>
            <a:r>
              <a:rPr lang="en-US" dirty="0"/>
              <a:t>Plain text “blocks”: </a:t>
            </a:r>
            <a:r>
              <a:rPr lang="en-US" i="1" dirty="0" smtClean="0"/>
              <a:t>x</a:t>
            </a:r>
            <a:r>
              <a:rPr lang="en-US" i="1" baseline="-25000" dirty="0" smtClean="0"/>
              <a:t>1</a:t>
            </a:r>
            <a:r>
              <a:rPr lang="en-US" i="1" dirty="0" smtClean="0"/>
              <a:t>, x</a:t>
            </a:r>
            <a:r>
              <a:rPr lang="en-US" i="1" baseline="-25000" dirty="0" smtClean="0"/>
              <a:t>2</a:t>
            </a:r>
            <a:r>
              <a:rPr lang="en-US" i="1" dirty="0" smtClean="0"/>
              <a:t>, x</a:t>
            </a:r>
            <a:r>
              <a:rPr lang="en-US" i="1" baseline="-25000" dirty="0" smtClean="0"/>
              <a:t>3</a:t>
            </a:r>
            <a:r>
              <a:rPr lang="en-US" i="1" dirty="0" smtClean="0"/>
              <a:t>, x</a:t>
            </a:r>
            <a:r>
              <a:rPr lang="en-US" i="1" baseline="-25000" dirty="0" smtClean="0"/>
              <a:t>4</a:t>
            </a:r>
            <a:r>
              <a:rPr lang="en-US" i="1" dirty="0"/>
              <a:t>, …</a:t>
            </a:r>
          </a:p>
          <a:p>
            <a:r>
              <a:rPr lang="en-US" dirty="0" err="1" smtClean="0"/>
              <a:t>Ciphertext</a:t>
            </a:r>
            <a:r>
              <a:rPr lang="en-US" dirty="0" smtClean="0"/>
              <a:t> </a:t>
            </a:r>
            <a:r>
              <a:rPr lang="en-US" dirty="0"/>
              <a:t>“blocks”: </a:t>
            </a:r>
            <a:r>
              <a:rPr lang="en-US" i="1" dirty="0"/>
              <a:t>y</a:t>
            </a:r>
            <a:r>
              <a:rPr lang="en-US" i="1" baseline="-25000" dirty="0"/>
              <a:t>1</a:t>
            </a:r>
            <a:r>
              <a:rPr lang="en-US" i="1" dirty="0" smtClean="0"/>
              <a:t>, y</a:t>
            </a:r>
            <a:r>
              <a:rPr lang="en-US" i="1" baseline="-25000" dirty="0" smtClean="0"/>
              <a:t>2</a:t>
            </a:r>
            <a:r>
              <a:rPr lang="en-US" i="1" dirty="0" smtClean="0"/>
              <a:t>, y</a:t>
            </a:r>
            <a:r>
              <a:rPr lang="en-US" i="1" baseline="-25000" dirty="0" smtClean="0"/>
              <a:t>3</a:t>
            </a:r>
            <a:r>
              <a:rPr lang="en-US" i="1" dirty="0" smtClean="0"/>
              <a:t>, y</a:t>
            </a:r>
            <a:r>
              <a:rPr lang="en-US" i="1" baseline="-25000" dirty="0" smtClean="0"/>
              <a:t>4</a:t>
            </a:r>
            <a:r>
              <a:rPr lang="en-US" i="1" dirty="0"/>
              <a:t>, …</a:t>
            </a:r>
          </a:p>
          <a:p>
            <a:pPr lvl="1"/>
            <a:r>
              <a:rPr lang="en-US" i="1" dirty="0"/>
              <a:t>y</a:t>
            </a:r>
            <a:r>
              <a:rPr lang="en-US" i="1" baseline="-25000" dirty="0"/>
              <a:t>1</a:t>
            </a:r>
            <a:r>
              <a:rPr lang="en-US" i="1" dirty="0"/>
              <a:t> = </a:t>
            </a:r>
            <a:r>
              <a:rPr lang="en-US" i="1" dirty="0" err="1"/>
              <a:t>e</a:t>
            </a:r>
            <a:r>
              <a:rPr lang="en-US" i="1" baseline="-25000" dirty="0" err="1"/>
              <a:t>k</a:t>
            </a:r>
            <a:r>
              <a:rPr lang="en-US" i="1" dirty="0"/>
              <a:t>(x</a:t>
            </a:r>
            <a:r>
              <a:rPr lang="en-US" i="1" baseline="-25000" dirty="0"/>
              <a:t>1</a:t>
            </a:r>
            <a:r>
              <a:rPr lang="en-US" i="1" dirty="0"/>
              <a:t>); y</a:t>
            </a:r>
            <a:r>
              <a:rPr lang="en-US" i="1" baseline="-25000" dirty="0"/>
              <a:t>2</a:t>
            </a:r>
            <a:r>
              <a:rPr lang="en-US" i="1" dirty="0"/>
              <a:t> = </a:t>
            </a:r>
            <a:r>
              <a:rPr lang="en-US" i="1" dirty="0" err="1"/>
              <a:t>e</a:t>
            </a:r>
            <a:r>
              <a:rPr lang="en-US" i="1" baseline="-25000" dirty="0" err="1"/>
              <a:t>k</a:t>
            </a:r>
            <a:r>
              <a:rPr lang="en-US" i="1" dirty="0"/>
              <a:t>(x</a:t>
            </a:r>
            <a:r>
              <a:rPr lang="en-US" i="1" baseline="-25000" dirty="0"/>
              <a:t>2</a:t>
            </a:r>
            <a:r>
              <a:rPr lang="en-US" i="1" dirty="0"/>
              <a:t>); y</a:t>
            </a:r>
            <a:r>
              <a:rPr lang="en-US" i="1" baseline="-25000" dirty="0"/>
              <a:t>3</a:t>
            </a:r>
            <a:r>
              <a:rPr lang="en-US" i="1" dirty="0"/>
              <a:t> = </a:t>
            </a:r>
            <a:r>
              <a:rPr lang="en-US" i="1" dirty="0" err="1"/>
              <a:t>e</a:t>
            </a:r>
            <a:r>
              <a:rPr lang="en-US" i="1" baseline="-25000" dirty="0" err="1"/>
              <a:t>k</a:t>
            </a:r>
            <a:r>
              <a:rPr lang="en-US" i="1" dirty="0"/>
              <a:t>(x</a:t>
            </a:r>
            <a:r>
              <a:rPr lang="en-US" i="1" baseline="-25000" dirty="0"/>
              <a:t>3</a:t>
            </a:r>
            <a:r>
              <a:rPr lang="en-US" i="1" dirty="0"/>
              <a:t>); …</a:t>
            </a:r>
          </a:p>
          <a:p>
            <a:endParaRPr lang="en-US" dirty="0"/>
          </a:p>
        </p:txBody>
      </p:sp>
      <p:sp>
        <p:nvSpPr>
          <p:cNvPr id="5" name="Line 3"/>
          <p:cNvSpPr>
            <a:spLocks noChangeShapeType="1"/>
          </p:cNvSpPr>
          <p:nvPr/>
        </p:nvSpPr>
        <p:spPr bwMode="auto">
          <a:xfrm flipH="1" flipV="1">
            <a:off x="1948656" y="3657600"/>
            <a:ext cx="887413" cy="554038"/>
          </a:xfrm>
          <a:prstGeom prst="line">
            <a:avLst/>
          </a:prstGeom>
          <a:noFill/>
          <a:ln w="9360">
            <a:solidFill>
              <a:srgbClr val="000000"/>
            </a:solidFill>
            <a:miter lim="800000"/>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6" name="Line 4"/>
          <p:cNvSpPr>
            <a:spLocks noChangeShapeType="1"/>
          </p:cNvSpPr>
          <p:nvPr/>
        </p:nvSpPr>
        <p:spPr bwMode="auto">
          <a:xfrm flipV="1">
            <a:off x="2834481" y="3657600"/>
            <a:ext cx="185738" cy="554038"/>
          </a:xfrm>
          <a:prstGeom prst="line">
            <a:avLst/>
          </a:prstGeom>
          <a:noFill/>
          <a:ln w="9360">
            <a:solidFill>
              <a:srgbClr val="000000"/>
            </a:solidFill>
            <a:miter lim="800000"/>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7" name="Line 5"/>
          <p:cNvSpPr>
            <a:spLocks noChangeShapeType="1"/>
          </p:cNvSpPr>
          <p:nvPr/>
        </p:nvSpPr>
        <p:spPr bwMode="auto">
          <a:xfrm flipV="1">
            <a:off x="2834481" y="3657600"/>
            <a:ext cx="1400175" cy="554038"/>
          </a:xfrm>
          <a:prstGeom prst="line">
            <a:avLst/>
          </a:prstGeom>
          <a:noFill/>
          <a:ln w="9360">
            <a:solidFill>
              <a:srgbClr val="000000"/>
            </a:solidFill>
            <a:miter lim="800000"/>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8" name="Text Box 6"/>
          <p:cNvSpPr txBox="1">
            <a:spLocks noChangeArrowheads="1"/>
          </p:cNvSpPr>
          <p:nvPr/>
        </p:nvSpPr>
        <p:spPr bwMode="auto">
          <a:xfrm>
            <a:off x="1894681" y="4240213"/>
            <a:ext cx="173672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lIns="90000" tIns="46800" rIns="90000" bIns="46800" anchor="ctr">
            <a:spAutoFit/>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9pPr>
          </a:lstStyle>
          <a:p>
            <a:pPr algn="ctr" eaLnBrk="1" hangingPunct="1">
              <a:buFont typeface="Comic Sans MS" pitchFamily="66" charset="0"/>
              <a:buNone/>
            </a:pPr>
            <a:r>
              <a:rPr lang="en-GB" sz="2000" i="1">
                <a:solidFill>
                  <a:srgbClr val="000000"/>
                </a:solidFill>
                <a:latin typeface="Comic Sans MS" pitchFamily="66" charset="0"/>
              </a:rPr>
              <a:t>k</a:t>
            </a:r>
            <a:r>
              <a:rPr lang="en-GB" sz="2000">
                <a:solidFill>
                  <a:srgbClr val="000000"/>
                </a:solidFill>
                <a:latin typeface="Comic Sans MS" pitchFamily="66" charset="0"/>
              </a:rPr>
              <a:t> is the same</a:t>
            </a:r>
          </a:p>
        </p:txBody>
      </p:sp>
    </p:spTree>
    <p:extLst>
      <p:ext uri="{BB962C8B-B14F-4D97-AF65-F5344CB8AC3E}">
        <p14:creationId xmlns:p14="http://schemas.microsoft.com/office/powerpoint/2010/main" val="34555840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Effect transition="in" filter="fade">
                                      <p:cBhvr>
                                        <p:cTn id="7" dur="500"/>
                                        <p:tgtEl>
                                          <p:spTgt spid="4">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2" end="2"/>
                                            </p:txEl>
                                          </p:spTgt>
                                        </p:tgtEl>
                                        <p:attrNameLst>
                                          <p:attrName>style.visibility</p:attrName>
                                        </p:attrNameLst>
                                      </p:cBhvr>
                                      <p:to>
                                        <p:strVal val="visible"/>
                                      </p:to>
                                    </p:set>
                                    <p:animEffect transition="in" filter="fade">
                                      <p:cBhvr>
                                        <p:cTn id="12" dur="500"/>
                                        <p:tgtEl>
                                          <p:spTgt spid="4">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xEl>
                                              <p:pRg st="3" end="3"/>
                                            </p:txEl>
                                          </p:spTgt>
                                        </p:tgtEl>
                                        <p:attrNameLst>
                                          <p:attrName>style.visibility</p:attrName>
                                        </p:attrNameLst>
                                      </p:cBhvr>
                                      <p:to>
                                        <p:strVal val="visible"/>
                                      </p:to>
                                    </p:set>
                                    <p:animEffect transition="in" filter="fade">
                                      <p:cBhvr>
                                        <p:cTn id="17" dur="500"/>
                                        <p:tgtEl>
                                          <p:spTgt spid="4">
                                            <p:txEl>
                                              <p:pRg st="3" end="3"/>
                                            </p:txEl>
                                          </p:spTgt>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4">
                                            <p:txEl>
                                              <p:pRg st="4" end="4"/>
                                            </p:txEl>
                                          </p:spTgt>
                                        </p:tgtEl>
                                        <p:attrNameLst>
                                          <p:attrName>style.visibility</p:attrName>
                                        </p:attrNameLst>
                                      </p:cBhvr>
                                      <p:to>
                                        <p:strVal val="visible"/>
                                      </p:to>
                                    </p:set>
                                    <p:animEffect transition="in" filter="fade">
                                      <p:cBhvr>
                                        <p:cTn id="20" dur="500"/>
                                        <p:tgtEl>
                                          <p:spTgt spid="4">
                                            <p:txEl>
                                              <p:pRg st="4" end="4"/>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5"/>
                                        </p:tgtEl>
                                        <p:attrNameLst>
                                          <p:attrName>style.visibility</p:attrName>
                                        </p:attrNameLst>
                                      </p:cBhvr>
                                      <p:to>
                                        <p:strVal val="visible"/>
                                      </p:to>
                                    </p:set>
                                    <p:animEffect transition="in" filter="fade">
                                      <p:cBhvr>
                                        <p:cTn id="25" dur="500"/>
                                        <p:tgtEl>
                                          <p:spTgt spid="5"/>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8"/>
                                        </p:tgtEl>
                                        <p:attrNameLst>
                                          <p:attrName>style.visibility</p:attrName>
                                        </p:attrNameLst>
                                      </p:cBhvr>
                                      <p:to>
                                        <p:strVal val="visible"/>
                                      </p:to>
                                    </p:set>
                                    <p:animEffect transition="in" filter="fade">
                                      <p:cBhvr>
                                        <p:cTn id="28" dur="500"/>
                                        <p:tgtEl>
                                          <p:spTgt spid="8"/>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6"/>
                                        </p:tgtEl>
                                        <p:attrNameLst>
                                          <p:attrName>style.visibility</p:attrName>
                                        </p:attrNameLst>
                                      </p:cBhvr>
                                      <p:to>
                                        <p:strVal val="visible"/>
                                      </p:to>
                                    </p:set>
                                    <p:animEffect transition="in" filter="fade">
                                      <p:cBhvr>
                                        <p:cTn id="31" dur="500"/>
                                        <p:tgtEl>
                                          <p:spTgt spid="6"/>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7"/>
                                        </p:tgtEl>
                                        <p:attrNameLst>
                                          <p:attrName>style.visibility</p:attrName>
                                        </p:attrNameLst>
                                      </p:cBhvr>
                                      <p:to>
                                        <p:strVal val="visible"/>
                                      </p:to>
                                    </p:set>
                                    <p:animEffect transition="in" filter="fade">
                                      <p:cBhvr>
                                        <p:cTn id="34"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P spid="5" grpId="0" animBg="1"/>
      <p:bldP spid="6" grpId="0" animBg="1"/>
      <p:bldP spid="7" grpId="0" animBg="1"/>
      <p:bldP spid="8"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Actual Cases of Breaking DES </a:t>
            </a:r>
          </a:p>
        </p:txBody>
      </p:sp>
      <p:sp>
        <p:nvSpPr>
          <p:cNvPr id="3" name="Slide Number Placeholder 2"/>
          <p:cNvSpPr>
            <a:spLocks noGrp="1"/>
          </p:cNvSpPr>
          <p:nvPr>
            <p:ph type="sldNum" sz="quarter" idx="12"/>
          </p:nvPr>
        </p:nvSpPr>
        <p:spPr/>
        <p:txBody>
          <a:bodyPr/>
          <a:lstStyle/>
          <a:p>
            <a:fld id="{B6F15528-21DE-4FAA-801E-634DDDAF4B2B}" type="slidenum">
              <a:rPr lang="en-US" smtClean="0"/>
              <a:pPr/>
              <a:t>30</a:t>
            </a:fld>
            <a:endParaRPr lang="en-US"/>
          </a:p>
        </p:txBody>
      </p:sp>
      <p:sp>
        <p:nvSpPr>
          <p:cNvPr id="4" name="Content Placeholder 3"/>
          <p:cNvSpPr>
            <a:spLocks noGrp="1"/>
          </p:cNvSpPr>
          <p:nvPr>
            <p:ph sz="quarter" idx="1"/>
          </p:nvPr>
        </p:nvSpPr>
        <p:spPr>
          <a:xfrm>
            <a:off x="457200" y="1219200"/>
            <a:ext cx="5105400" cy="4937760"/>
          </a:xfrm>
        </p:spPr>
        <p:txBody>
          <a:bodyPr/>
          <a:lstStyle/>
          <a:p>
            <a:pPr>
              <a:lnSpc>
                <a:spcPct val="90000"/>
              </a:lnSpc>
            </a:pPr>
            <a:r>
              <a:rPr lang="en-US" sz="2700" dirty="0"/>
              <a:t>Electronic Frontier Foundation spent $220,000 to crack DES in 3 days using 1500 chips (July 1998)</a:t>
            </a:r>
          </a:p>
          <a:p>
            <a:pPr lvl="1">
              <a:lnSpc>
                <a:spcPct val="90000"/>
              </a:lnSpc>
            </a:pPr>
            <a:r>
              <a:rPr lang="en-US" dirty="0"/>
              <a:t>Searched 90 billion keys per second</a:t>
            </a:r>
          </a:p>
          <a:p>
            <a:pPr>
              <a:lnSpc>
                <a:spcPct val="90000"/>
              </a:lnSpc>
            </a:pPr>
            <a:r>
              <a:rPr lang="en-US" sz="2700" dirty="0"/>
              <a:t>22 ½ hours in March 1999 (plaintext was “See you in Rome”) @ $250,000 and a distributed effort</a:t>
            </a:r>
          </a:p>
          <a:p>
            <a:endParaRPr lang="en-US" dirty="0"/>
          </a:p>
        </p:txBody>
      </p:sp>
      <p:pic>
        <p:nvPicPr>
          <p:cNvPr id="5"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a:xfrm>
            <a:off x="5795963" y="2133600"/>
            <a:ext cx="2889250" cy="3022600"/>
          </a:xfrm>
          <a:prstGeom prst="rect">
            <a:avLst/>
          </a:prstGeom>
        </p:spPr>
      </p:pic>
    </p:spTree>
    <p:extLst>
      <p:ext uri="{BB962C8B-B14F-4D97-AF65-F5344CB8AC3E}">
        <p14:creationId xmlns:p14="http://schemas.microsoft.com/office/powerpoint/2010/main" val="170834151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Strength of DES</a:t>
            </a:r>
          </a:p>
        </p:txBody>
      </p:sp>
      <p:sp>
        <p:nvSpPr>
          <p:cNvPr id="3" name="Slide Number Placeholder 2"/>
          <p:cNvSpPr>
            <a:spLocks noGrp="1"/>
          </p:cNvSpPr>
          <p:nvPr>
            <p:ph type="sldNum" sz="quarter" idx="12"/>
          </p:nvPr>
        </p:nvSpPr>
        <p:spPr/>
        <p:txBody>
          <a:bodyPr/>
          <a:lstStyle/>
          <a:p>
            <a:fld id="{B6F15528-21DE-4FAA-801E-634DDDAF4B2B}" type="slidenum">
              <a:rPr lang="en-US" smtClean="0"/>
              <a:pPr/>
              <a:t>31</a:t>
            </a:fld>
            <a:endParaRPr lang="en-US"/>
          </a:p>
        </p:txBody>
      </p:sp>
      <p:sp>
        <p:nvSpPr>
          <p:cNvPr id="4" name="Content Placeholder 3"/>
          <p:cNvSpPr>
            <a:spLocks noGrp="1"/>
          </p:cNvSpPr>
          <p:nvPr>
            <p:ph sz="quarter" idx="1"/>
          </p:nvPr>
        </p:nvSpPr>
        <p:spPr/>
        <p:txBody>
          <a:bodyPr/>
          <a:lstStyle/>
          <a:p>
            <a:pPr>
              <a:lnSpc>
                <a:spcPct val="80000"/>
              </a:lnSpc>
            </a:pPr>
            <a:r>
              <a:rPr lang="en-US" sz="2400" b="1" dirty="0"/>
              <a:t>Time to break DES</a:t>
            </a:r>
          </a:p>
          <a:p>
            <a:pPr lvl="1">
              <a:lnSpc>
                <a:spcPct val="80000"/>
              </a:lnSpc>
            </a:pPr>
            <a:r>
              <a:rPr lang="en-US" dirty="0" smtClean="0"/>
              <a:t>Number </a:t>
            </a:r>
            <a:r>
              <a:rPr lang="en-US" dirty="0"/>
              <a:t>of keys:</a:t>
            </a:r>
            <a:r>
              <a:rPr lang="en-US" sz="2600" dirty="0"/>
              <a:t> 2</a:t>
            </a:r>
            <a:r>
              <a:rPr lang="en-US" sz="2600" baseline="30000" dirty="0"/>
              <a:t>56</a:t>
            </a:r>
            <a:r>
              <a:rPr lang="en-US" sz="2600" dirty="0"/>
              <a:t> = </a:t>
            </a:r>
            <a:r>
              <a:rPr lang="en-US" sz="2600" dirty="0">
                <a:solidFill>
                  <a:srgbClr val="FF3300"/>
                </a:solidFill>
              </a:rPr>
              <a:t>7.2 x 10</a:t>
            </a:r>
            <a:r>
              <a:rPr lang="en-US" sz="2600" baseline="30000" dirty="0">
                <a:solidFill>
                  <a:srgbClr val="FF3300"/>
                </a:solidFill>
              </a:rPr>
              <a:t>16</a:t>
            </a:r>
            <a:r>
              <a:rPr lang="en-US" sz="2600" dirty="0">
                <a:solidFill>
                  <a:srgbClr val="FF3300"/>
                </a:solidFill>
              </a:rPr>
              <a:t> keys</a:t>
            </a:r>
          </a:p>
          <a:p>
            <a:pPr lvl="2">
              <a:lnSpc>
                <a:spcPct val="80000"/>
              </a:lnSpc>
            </a:pPr>
            <a:r>
              <a:rPr lang="en-US" sz="2100" dirty="0"/>
              <a:t>On the </a:t>
            </a:r>
            <a:r>
              <a:rPr lang="en-US" sz="2100" i="1" dirty="0"/>
              <a:t>average</a:t>
            </a:r>
            <a:r>
              <a:rPr lang="en-US" sz="2100" dirty="0"/>
              <a:t> you need to search through 2</a:t>
            </a:r>
            <a:r>
              <a:rPr lang="en-US" sz="2100" baseline="30000" dirty="0"/>
              <a:t>55</a:t>
            </a:r>
            <a:r>
              <a:rPr lang="en-US" sz="2100" dirty="0"/>
              <a:t> keys (half of all possible keys must be tried to achieve success.)</a:t>
            </a:r>
          </a:p>
          <a:p>
            <a:pPr lvl="2">
              <a:lnSpc>
                <a:spcPct val="80000"/>
              </a:lnSpc>
            </a:pPr>
            <a:r>
              <a:rPr lang="en-US" sz="2100" dirty="0"/>
              <a:t>In the worst case you need to search all 2</a:t>
            </a:r>
            <a:r>
              <a:rPr lang="en-US" baseline="30000" dirty="0"/>
              <a:t>56</a:t>
            </a:r>
            <a:r>
              <a:rPr lang="en-US" dirty="0"/>
              <a:t> keys</a:t>
            </a:r>
          </a:p>
          <a:p>
            <a:pPr lvl="1">
              <a:lnSpc>
                <a:spcPct val="80000"/>
              </a:lnSpc>
            </a:pPr>
            <a:r>
              <a:rPr lang="en-US" sz="2600" dirty="0"/>
              <a:t>If you can do one encryption/decryption  in 1 clock cycle @ 500 MHz </a:t>
            </a:r>
          </a:p>
          <a:p>
            <a:pPr lvl="2">
              <a:lnSpc>
                <a:spcPct val="80000"/>
              </a:lnSpc>
            </a:pPr>
            <a:r>
              <a:rPr lang="en-US" dirty="0"/>
              <a:t>Time taken to check ONE key = 1/(500 x 10</a:t>
            </a:r>
            <a:r>
              <a:rPr lang="en-US" baseline="30000" dirty="0"/>
              <a:t>6</a:t>
            </a:r>
            <a:r>
              <a:rPr lang="en-US" dirty="0"/>
              <a:t>) s</a:t>
            </a:r>
          </a:p>
          <a:p>
            <a:pPr lvl="2">
              <a:lnSpc>
                <a:spcPct val="80000"/>
              </a:lnSpc>
            </a:pPr>
            <a:r>
              <a:rPr lang="en-US" dirty="0"/>
              <a:t>Time taken to check 2</a:t>
            </a:r>
            <a:r>
              <a:rPr lang="en-US" baseline="30000" dirty="0"/>
              <a:t>55</a:t>
            </a:r>
            <a:r>
              <a:rPr lang="en-US" dirty="0"/>
              <a:t> keys = 2</a:t>
            </a:r>
            <a:r>
              <a:rPr lang="en-US" baseline="30000" dirty="0"/>
              <a:t>55</a:t>
            </a:r>
            <a:r>
              <a:rPr lang="en-US" dirty="0"/>
              <a:t>/(500 x 10</a:t>
            </a:r>
            <a:r>
              <a:rPr lang="en-US" baseline="30000" dirty="0"/>
              <a:t>6</a:t>
            </a:r>
            <a:r>
              <a:rPr lang="en-US" dirty="0"/>
              <a:t>) s = 72,057,594.04 s /3600 = 20016 hours /24 = 834 days</a:t>
            </a:r>
          </a:p>
          <a:p>
            <a:pPr>
              <a:lnSpc>
                <a:spcPct val="80000"/>
              </a:lnSpc>
            </a:pPr>
            <a:r>
              <a:rPr lang="en-US" sz="2400" dirty="0"/>
              <a:t>The </a:t>
            </a:r>
            <a:r>
              <a:rPr lang="en-US" sz="2400" b="1" dirty="0"/>
              <a:t>hertz</a:t>
            </a:r>
            <a:r>
              <a:rPr lang="en-US" sz="2400" dirty="0"/>
              <a:t> (symbol: </a:t>
            </a:r>
            <a:r>
              <a:rPr lang="en-US" sz="2400" b="1" dirty="0"/>
              <a:t>Hz</a:t>
            </a:r>
            <a:r>
              <a:rPr lang="en-US" sz="2400" dirty="0"/>
              <a:t>) is defined as the number of </a:t>
            </a:r>
            <a:r>
              <a:rPr lang="en-US" sz="2400" dirty="0">
                <a:hlinkClick r:id="rId2" tooltip="Cycle per second"/>
              </a:rPr>
              <a:t>cycles per second</a:t>
            </a:r>
            <a:r>
              <a:rPr lang="en-US" sz="2400" dirty="0"/>
              <a:t> (MHz = 10</a:t>
            </a:r>
            <a:r>
              <a:rPr lang="en-US" sz="2400" baseline="30000" dirty="0"/>
              <a:t>6</a:t>
            </a:r>
            <a:r>
              <a:rPr lang="en-US" sz="2400" dirty="0"/>
              <a:t> Hz )</a:t>
            </a:r>
            <a:endParaRPr lang="en-US" sz="2400" b="1" dirty="0"/>
          </a:p>
          <a:p>
            <a:pPr>
              <a:lnSpc>
                <a:spcPct val="80000"/>
              </a:lnSpc>
            </a:pPr>
            <a:r>
              <a:rPr lang="en-US" sz="2400" b="1" dirty="0"/>
              <a:t>Cost to break DES</a:t>
            </a:r>
          </a:p>
          <a:p>
            <a:pPr lvl="1">
              <a:lnSpc>
                <a:spcPct val="80000"/>
              </a:lnSpc>
            </a:pPr>
            <a:r>
              <a:rPr lang="en-US" sz="2000" dirty="0"/>
              <a:t>At $20 a chip, to break DES in one day, you need to spend $16,680</a:t>
            </a:r>
          </a:p>
          <a:p>
            <a:endParaRPr lang="en-US" dirty="0"/>
          </a:p>
        </p:txBody>
      </p:sp>
    </p:spTree>
    <p:extLst>
      <p:ext uri="{BB962C8B-B14F-4D97-AF65-F5344CB8AC3E}">
        <p14:creationId xmlns:p14="http://schemas.microsoft.com/office/powerpoint/2010/main" val="17083415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Effect transition="in" filter="fade">
                                      <p:cBhvr>
                                        <p:cTn id="7" dur="500"/>
                                        <p:tgtEl>
                                          <p:spTgt spid="4">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2" end="2"/>
                                            </p:txEl>
                                          </p:spTgt>
                                        </p:tgtEl>
                                        <p:attrNameLst>
                                          <p:attrName>style.visibility</p:attrName>
                                        </p:attrNameLst>
                                      </p:cBhvr>
                                      <p:to>
                                        <p:strVal val="visible"/>
                                      </p:to>
                                    </p:set>
                                    <p:animEffect transition="in" filter="fade">
                                      <p:cBhvr>
                                        <p:cTn id="12" dur="500"/>
                                        <p:tgtEl>
                                          <p:spTgt spid="4">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xEl>
                                              <p:pRg st="3" end="3"/>
                                            </p:txEl>
                                          </p:spTgt>
                                        </p:tgtEl>
                                        <p:attrNameLst>
                                          <p:attrName>style.visibility</p:attrName>
                                        </p:attrNameLst>
                                      </p:cBhvr>
                                      <p:to>
                                        <p:strVal val="visible"/>
                                      </p:to>
                                    </p:set>
                                    <p:animEffect transition="in" filter="fade">
                                      <p:cBhvr>
                                        <p:cTn id="17" dur="500"/>
                                        <p:tgtEl>
                                          <p:spTgt spid="4">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
                                            <p:txEl>
                                              <p:pRg st="4" end="4"/>
                                            </p:txEl>
                                          </p:spTgt>
                                        </p:tgtEl>
                                        <p:attrNameLst>
                                          <p:attrName>style.visibility</p:attrName>
                                        </p:attrNameLst>
                                      </p:cBhvr>
                                      <p:to>
                                        <p:strVal val="visible"/>
                                      </p:to>
                                    </p:set>
                                    <p:animEffect transition="in" filter="fade">
                                      <p:cBhvr>
                                        <p:cTn id="22" dur="500"/>
                                        <p:tgtEl>
                                          <p:spTgt spid="4">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4">
                                            <p:txEl>
                                              <p:pRg st="5" end="5"/>
                                            </p:txEl>
                                          </p:spTgt>
                                        </p:tgtEl>
                                        <p:attrNameLst>
                                          <p:attrName>style.visibility</p:attrName>
                                        </p:attrNameLst>
                                      </p:cBhvr>
                                      <p:to>
                                        <p:strVal val="visible"/>
                                      </p:to>
                                    </p:set>
                                    <p:animEffect transition="in" filter="fade">
                                      <p:cBhvr>
                                        <p:cTn id="27" dur="500"/>
                                        <p:tgtEl>
                                          <p:spTgt spid="4">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4">
                                            <p:txEl>
                                              <p:pRg st="6" end="6"/>
                                            </p:txEl>
                                          </p:spTgt>
                                        </p:tgtEl>
                                        <p:attrNameLst>
                                          <p:attrName>style.visibility</p:attrName>
                                        </p:attrNameLst>
                                      </p:cBhvr>
                                      <p:to>
                                        <p:strVal val="visible"/>
                                      </p:to>
                                    </p:set>
                                    <p:animEffect transition="in" filter="fade">
                                      <p:cBhvr>
                                        <p:cTn id="32" dur="500"/>
                                        <p:tgtEl>
                                          <p:spTgt spid="4">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4">
                                            <p:txEl>
                                              <p:pRg st="7" end="7"/>
                                            </p:txEl>
                                          </p:spTgt>
                                        </p:tgtEl>
                                        <p:attrNameLst>
                                          <p:attrName>style.visibility</p:attrName>
                                        </p:attrNameLst>
                                      </p:cBhvr>
                                      <p:to>
                                        <p:strVal val="visible"/>
                                      </p:to>
                                    </p:set>
                                    <p:animEffect transition="in" filter="fade">
                                      <p:cBhvr>
                                        <p:cTn id="37" dur="500"/>
                                        <p:tgtEl>
                                          <p:spTgt spid="4">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4">
                                            <p:txEl>
                                              <p:pRg st="8" end="8"/>
                                            </p:txEl>
                                          </p:spTgt>
                                        </p:tgtEl>
                                        <p:attrNameLst>
                                          <p:attrName>style.visibility</p:attrName>
                                        </p:attrNameLst>
                                      </p:cBhvr>
                                      <p:to>
                                        <p:strVal val="visible"/>
                                      </p:to>
                                    </p:set>
                                    <p:animEffect transition="in" filter="fade">
                                      <p:cBhvr>
                                        <p:cTn id="42" dur="500"/>
                                        <p:tgtEl>
                                          <p:spTgt spid="4">
                                            <p:txEl>
                                              <p:pRg st="8" end="8"/>
                                            </p:txEl>
                                          </p:spTgt>
                                        </p:tgtEl>
                                      </p:cBhvr>
                                    </p:animEffect>
                                  </p:childTnLst>
                                </p:cTn>
                              </p:par>
                              <p:par>
                                <p:cTn id="43" presetID="10" presetClass="entr" presetSubtype="0" fill="hold" grpId="0" nodeType="withEffect">
                                  <p:stCondLst>
                                    <p:cond delay="0"/>
                                  </p:stCondLst>
                                  <p:childTnLst>
                                    <p:set>
                                      <p:cBhvr>
                                        <p:cTn id="44" dur="1" fill="hold">
                                          <p:stCondLst>
                                            <p:cond delay="0"/>
                                          </p:stCondLst>
                                        </p:cTn>
                                        <p:tgtEl>
                                          <p:spTgt spid="4">
                                            <p:txEl>
                                              <p:pRg st="9" end="9"/>
                                            </p:txEl>
                                          </p:spTgt>
                                        </p:tgtEl>
                                        <p:attrNameLst>
                                          <p:attrName>style.visibility</p:attrName>
                                        </p:attrNameLst>
                                      </p:cBhvr>
                                      <p:to>
                                        <p:strVal val="visible"/>
                                      </p:to>
                                    </p:set>
                                    <p:animEffect transition="in" filter="fade">
                                      <p:cBhvr>
                                        <p:cTn id="45" dur="500"/>
                                        <p:tgtEl>
                                          <p:spTgt spid="4">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a:t>
            </a:r>
          </a:p>
        </p:txBody>
      </p:sp>
      <p:sp>
        <p:nvSpPr>
          <p:cNvPr id="3" name="Slide Number Placeholder 2"/>
          <p:cNvSpPr>
            <a:spLocks noGrp="1"/>
          </p:cNvSpPr>
          <p:nvPr>
            <p:ph type="sldNum" sz="quarter" idx="12"/>
          </p:nvPr>
        </p:nvSpPr>
        <p:spPr/>
        <p:txBody>
          <a:bodyPr/>
          <a:lstStyle/>
          <a:p>
            <a:fld id="{B6F15528-21DE-4FAA-801E-634DDDAF4B2B}" type="slidenum">
              <a:rPr lang="en-US" smtClean="0"/>
              <a:pPr/>
              <a:t>32</a:t>
            </a:fld>
            <a:endParaRPr lang="en-US"/>
          </a:p>
        </p:txBody>
      </p:sp>
      <p:sp>
        <p:nvSpPr>
          <p:cNvPr id="4" name="Content Placeholder 3"/>
          <p:cNvSpPr>
            <a:spLocks noGrp="1"/>
          </p:cNvSpPr>
          <p:nvPr>
            <p:ph sz="quarter" idx="1"/>
          </p:nvPr>
        </p:nvSpPr>
        <p:spPr/>
        <p:txBody>
          <a:bodyPr>
            <a:normAutofit fontScale="92500" lnSpcReduction="20000"/>
          </a:bodyPr>
          <a:lstStyle/>
          <a:p>
            <a:r>
              <a:rPr lang="en-US" dirty="0"/>
              <a:t>Assume that you have a PC that can do 10</a:t>
            </a:r>
            <a:r>
              <a:rPr lang="en-US" baseline="30000" dirty="0"/>
              <a:t>6</a:t>
            </a:r>
            <a:r>
              <a:rPr lang="en-US" dirty="0"/>
              <a:t> decryption per µs. You want to decrypt an algorithm that its key space/key size has 56 bits using brute force approach. So you need to in average check half of the key space. How long does it take to check half of the key space using your PC? (µs = 10</a:t>
            </a:r>
            <a:r>
              <a:rPr lang="en-US" baseline="30000" dirty="0"/>
              <a:t>-6</a:t>
            </a:r>
            <a:r>
              <a:rPr lang="en-US" dirty="0"/>
              <a:t> seconds)</a:t>
            </a:r>
          </a:p>
          <a:p>
            <a:endParaRPr lang="en-US" dirty="0" smtClean="0"/>
          </a:p>
          <a:p>
            <a:r>
              <a:rPr lang="en-US" dirty="0" smtClean="0"/>
              <a:t>2</a:t>
            </a:r>
            <a:r>
              <a:rPr lang="en-US" baseline="30000" dirty="0" smtClean="0"/>
              <a:t>56</a:t>
            </a:r>
            <a:r>
              <a:rPr lang="en-US" dirty="0" smtClean="0"/>
              <a:t> </a:t>
            </a:r>
            <a:r>
              <a:rPr lang="en-US" dirty="0"/>
              <a:t>/ 2 = 2</a:t>
            </a:r>
            <a:r>
              <a:rPr lang="en-US" baseline="30000" dirty="0"/>
              <a:t>55</a:t>
            </a:r>
            <a:r>
              <a:rPr lang="en-US" dirty="0"/>
              <a:t>  different keys to be checked (should be decrypted)</a:t>
            </a:r>
          </a:p>
          <a:p>
            <a:r>
              <a:rPr lang="en-US" dirty="0" smtClean="0"/>
              <a:t>In </a:t>
            </a:r>
            <a:r>
              <a:rPr lang="en-US" dirty="0"/>
              <a:t>each µs you can decrypt 10</a:t>
            </a:r>
            <a:r>
              <a:rPr lang="en-US" baseline="30000" dirty="0"/>
              <a:t>6</a:t>
            </a:r>
            <a:r>
              <a:rPr lang="en-US" dirty="0"/>
              <a:t> </a:t>
            </a:r>
            <a:r>
              <a:rPr lang="en-US" dirty="0" err="1"/>
              <a:t>ciphertexts</a:t>
            </a:r>
            <a:r>
              <a:rPr lang="en-US" dirty="0"/>
              <a:t> using 10</a:t>
            </a:r>
            <a:r>
              <a:rPr lang="en-US" baseline="30000" dirty="0"/>
              <a:t>6</a:t>
            </a:r>
            <a:r>
              <a:rPr lang="en-US" dirty="0"/>
              <a:t> keys out of 2</a:t>
            </a:r>
            <a:r>
              <a:rPr lang="en-US" baseline="30000" dirty="0"/>
              <a:t>55</a:t>
            </a:r>
          </a:p>
          <a:p>
            <a:r>
              <a:rPr lang="en-US" dirty="0" smtClean="0"/>
              <a:t>How </a:t>
            </a:r>
            <a:r>
              <a:rPr lang="en-US" dirty="0"/>
              <a:t>many µs to decrypt using 2</a:t>
            </a:r>
            <a:r>
              <a:rPr lang="en-US" baseline="30000" dirty="0"/>
              <a:t>55</a:t>
            </a:r>
            <a:r>
              <a:rPr lang="en-US" dirty="0"/>
              <a:t> keys?</a:t>
            </a:r>
          </a:p>
          <a:p>
            <a:pPr lvl="1"/>
            <a:r>
              <a:rPr lang="en-US" dirty="0" smtClean="0"/>
              <a:t>2</a:t>
            </a:r>
            <a:r>
              <a:rPr lang="en-US" baseline="30000" dirty="0" smtClean="0"/>
              <a:t>55</a:t>
            </a:r>
            <a:r>
              <a:rPr lang="en-US" dirty="0" smtClean="0"/>
              <a:t> </a:t>
            </a:r>
            <a:r>
              <a:rPr lang="en-US" dirty="0"/>
              <a:t>/ 10</a:t>
            </a:r>
            <a:r>
              <a:rPr lang="en-US" baseline="30000" dirty="0"/>
              <a:t>6</a:t>
            </a:r>
            <a:r>
              <a:rPr lang="en-US" dirty="0"/>
              <a:t> =   36028797018.963968 µs = 36028797018.963968 *10</a:t>
            </a:r>
            <a:r>
              <a:rPr lang="en-US" baseline="30000" dirty="0"/>
              <a:t>-6</a:t>
            </a:r>
            <a:r>
              <a:rPr lang="en-US" dirty="0"/>
              <a:t>      ~ 36029 </a:t>
            </a:r>
            <a:r>
              <a:rPr lang="en-US" dirty="0" smtClean="0"/>
              <a:t>sec </a:t>
            </a:r>
            <a:endParaRPr lang="en-US" dirty="0"/>
          </a:p>
          <a:p>
            <a:pPr lvl="1"/>
            <a:r>
              <a:rPr lang="en-US" dirty="0"/>
              <a:t>36029 </a:t>
            </a:r>
            <a:r>
              <a:rPr lang="en-US" dirty="0" smtClean="0"/>
              <a:t>sec </a:t>
            </a:r>
            <a:r>
              <a:rPr lang="en-US" dirty="0"/>
              <a:t>/ 60 ~ 600 min</a:t>
            </a:r>
          </a:p>
          <a:p>
            <a:pPr lvl="1"/>
            <a:r>
              <a:rPr lang="en-US" dirty="0" smtClean="0"/>
              <a:t>600 </a:t>
            </a:r>
            <a:r>
              <a:rPr lang="en-US" dirty="0"/>
              <a:t>min / 60 ~ 10 hours</a:t>
            </a:r>
          </a:p>
          <a:p>
            <a:endParaRPr lang="en-US" dirty="0"/>
          </a:p>
        </p:txBody>
      </p:sp>
    </p:spTree>
    <p:extLst>
      <p:ext uri="{BB962C8B-B14F-4D97-AF65-F5344CB8AC3E}">
        <p14:creationId xmlns:p14="http://schemas.microsoft.com/office/powerpoint/2010/main" val="17083415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Effect transition="in" filter="fade">
                                      <p:cBhvr>
                                        <p:cTn id="7" dur="500"/>
                                        <p:tgtEl>
                                          <p:spTgt spid="4">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3" end="3"/>
                                            </p:txEl>
                                          </p:spTgt>
                                        </p:tgtEl>
                                        <p:attrNameLst>
                                          <p:attrName>style.visibility</p:attrName>
                                        </p:attrNameLst>
                                      </p:cBhvr>
                                      <p:to>
                                        <p:strVal val="visible"/>
                                      </p:to>
                                    </p:set>
                                    <p:animEffect transition="in" filter="fade">
                                      <p:cBhvr>
                                        <p:cTn id="12" dur="500"/>
                                        <p:tgtEl>
                                          <p:spTgt spid="4">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xEl>
                                              <p:pRg st="4" end="4"/>
                                            </p:txEl>
                                          </p:spTgt>
                                        </p:tgtEl>
                                        <p:attrNameLst>
                                          <p:attrName>style.visibility</p:attrName>
                                        </p:attrNameLst>
                                      </p:cBhvr>
                                      <p:to>
                                        <p:strVal val="visible"/>
                                      </p:to>
                                    </p:set>
                                    <p:animEffect transition="in" filter="fade">
                                      <p:cBhvr>
                                        <p:cTn id="17" dur="500"/>
                                        <p:tgtEl>
                                          <p:spTgt spid="4">
                                            <p:txEl>
                                              <p:pRg st="4" end="4"/>
                                            </p:txEl>
                                          </p:spTgt>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4">
                                            <p:txEl>
                                              <p:pRg st="5" end="5"/>
                                            </p:txEl>
                                          </p:spTgt>
                                        </p:tgtEl>
                                        <p:attrNameLst>
                                          <p:attrName>style.visibility</p:attrName>
                                        </p:attrNameLst>
                                      </p:cBhvr>
                                      <p:to>
                                        <p:strVal val="visible"/>
                                      </p:to>
                                    </p:set>
                                    <p:animEffect transition="in" filter="fade">
                                      <p:cBhvr>
                                        <p:cTn id="20" dur="500"/>
                                        <p:tgtEl>
                                          <p:spTgt spid="4">
                                            <p:txEl>
                                              <p:pRg st="5" end="5"/>
                                            </p:txEl>
                                          </p:spTgt>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4">
                                            <p:txEl>
                                              <p:pRg st="6" end="6"/>
                                            </p:txEl>
                                          </p:spTgt>
                                        </p:tgtEl>
                                        <p:attrNameLst>
                                          <p:attrName>style.visibility</p:attrName>
                                        </p:attrNameLst>
                                      </p:cBhvr>
                                      <p:to>
                                        <p:strVal val="visible"/>
                                      </p:to>
                                    </p:set>
                                    <p:animEffect transition="in" filter="fade">
                                      <p:cBhvr>
                                        <p:cTn id="23" dur="500"/>
                                        <p:tgtEl>
                                          <p:spTgt spid="4">
                                            <p:txEl>
                                              <p:pRg st="6" end="6"/>
                                            </p:txEl>
                                          </p:spTgt>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4">
                                            <p:txEl>
                                              <p:pRg st="7" end="7"/>
                                            </p:txEl>
                                          </p:spTgt>
                                        </p:tgtEl>
                                        <p:attrNameLst>
                                          <p:attrName>style.visibility</p:attrName>
                                        </p:attrNameLst>
                                      </p:cBhvr>
                                      <p:to>
                                        <p:strVal val="visible"/>
                                      </p:to>
                                    </p:set>
                                    <p:animEffect transition="in" filter="fade">
                                      <p:cBhvr>
                                        <p:cTn id="26" dur="500"/>
                                        <p:tgtEl>
                                          <p:spTgt spid="4">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Slide Number Placeholder 2"/>
          <p:cNvSpPr>
            <a:spLocks noGrp="1"/>
          </p:cNvSpPr>
          <p:nvPr>
            <p:ph type="sldNum" sz="quarter" idx="12"/>
          </p:nvPr>
        </p:nvSpPr>
        <p:spPr/>
        <p:txBody>
          <a:bodyPr/>
          <a:lstStyle/>
          <a:p>
            <a:fld id="{B6F15528-21DE-4FAA-801E-634DDDAF4B2B}" type="slidenum">
              <a:rPr lang="en-US" smtClean="0"/>
              <a:pPr/>
              <a:t>33</a:t>
            </a:fld>
            <a:endParaRPr lang="en-US"/>
          </a:p>
        </p:txBody>
      </p:sp>
      <p:sp>
        <p:nvSpPr>
          <p:cNvPr id="4" name="Content Placeholder 3"/>
          <p:cNvSpPr>
            <a:spLocks noGrp="1"/>
          </p:cNvSpPr>
          <p:nvPr>
            <p:ph sz="quarter" idx="1"/>
          </p:nvPr>
        </p:nvSpPr>
        <p:spPr/>
        <p:txBody>
          <a:bodyPr/>
          <a:lstStyle/>
          <a:p>
            <a:endParaRPr lang="en-US"/>
          </a:p>
        </p:txBody>
      </p:sp>
      <p:graphicFrame>
        <p:nvGraphicFramePr>
          <p:cNvPr id="5" name="Group 138"/>
          <p:cNvGraphicFramePr>
            <a:graphicFrameLocks noGrp="1"/>
          </p:cNvGraphicFramePr>
          <p:nvPr>
            <p:extLst>
              <p:ext uri="{D42A27DB-BD31-4B8C-83A1-F6EECF244321}">
                <p14:modId xmlns:p14="http://schemas.microsoft.com/office/powerpoint/2010/main" val="3072053960"/>
              </p:ext>
            </p:extLst>
          </p:nvPr>
        </p:nvGraphicFramePr>
        <p:xfrm>
          <a:off x="304800" y="1676400"/>
          <a:ext cx="8591550" cy="4111772"/>
        </p:xfrm>
        <a:graphic>
          <a:graphicData uri="http://schemas.openxmlformats.org/drawingml/2006/table">
            <a:tbl>
              <a:tblPr/>
              <a:tblGrid>
                <a:gridCol w="1670020"/>
                <a:gridCol w="2012072"/>
                <a:gridCol w="3004458"/>
                <a:gridCol w="1905000"/>
              </a:tblGrid>
              <a:tr h="864694">
                <a:tc>
                  <a:txBody>
                    <a:bodyPr/>
                    <a:lstStyle/>
                    <a:p>
                      <a:pPr marL="0" marR="0" lvl="0" indent="0" algn="ctr" defTabSz="914400" rtl="0" eaLnBrk="1" fontAlgn="base" latinLnBrk="0" hangingPunct="1">
                        <a:lnSpc>
                          <a:spcPct val="100000"/>
                        </a:lnSpc>
                        <a:spcBef>
                          <a:spcPts val="300"/>
                        </a:spcBef>
                        <a:spcAft>
                          <a:spcPts val="300"/>
                        </a:spcAft>
                        <a:buClrTx/>
                        <a:buSzTx/>
                        <a:buFontTx/>
                        <a:buNone/>
                        <a:tabLst/>
                      </a:pPr>
                      <a:r>
                        <a:rPr kumimoji="0" lang="en-US" sz="2000" b="1" i="0" u="none" strike="noStrike" cap="none" normalizeH="0" baseline="0" dirty="0" smtClean="0">
                          <a:ln>
                            <a:noFill/>
                          </a:ln>
                          <a:solidFill>
                            <a:schemeClr val="tx1"/>
                          </a:solidFill>
                          <a:effectLst/>
                          <a:latin typeface="Times" pitchFamily="1" charset="0"/>
                          <a:cs typeface="Arial" pitchFamily="34" charset="0"/>
                        </a:rPr>
                        <a:t>Key Size (bits)</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txBody>
                  <a:tcPr marL="91444" marR="91444" marT="56393" marB="5639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ts val="300"/>
                        </a:spcBef>
                        <a:spcAft>
                          <a:spcPts val="300"/>
                        </a:spcAft>
                        <a:buClrTx/>
                        <a:buSzTx/>
                        <a:buFontTx/>
                        <a:buNone/>
                        <a:tabLst/>
                      </a:pPr>
                      <a:r>
                        <a:rPr kumimoji="0" lang="en-US" sz="2000" b="1" i="0" u="none" strike="noStrike" cap="none" normalizeH="0" baseline="0" dirty="0" smtClean="0">
                          <a:ln>
                            <a:noFill/>
                          </a:ln>
                          <a:solidFill>
                            <a:schemeClr val="tx1"/>
                          </a:solidFill>
                          <a:effectLst/>
                          <a:latin typeface="Times" pitchFamily="1" charset="0"/>
                          <a:cs typeface="Arial" pitchFamily="34" charset="0"/>
                        </a:rPr>
                        <a:t>Number of Alternative Keys</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txBody>
                  <a:tcPr marL="91444" marR="91444" marT="56393" marB="5639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ts val="300"/>
                        </a:spcBef>
                        <a:spcAft>
                          <a:spcPts val="300"/>
                        </a:spcAft>
                        <a:buClrTx/>
                        <a:buSzTx/>
                        <a:buFontTx/>
                        <a:buNone/>
                        <a:tabLst/>
                      </a:pPr>
                      <a:r>
                        <a:rPr kumimoji="0" lang="en-US" sz="2000" b="1" i="0" u="none" strike="noStrike" cap="none" normalizeH="0" baseline="0" smtClean="0">
                          <a:ln>
                            <a:noFill/>
                          </a:ln>
                          <a:solidFill>
                            <a:schemeClr val="tx1"/>
                          </a:solidFill>
                          <a:effectLst/>
                          <a:latin typeface="Times" pitchFamily="1" charset="0"/>
                          <a:cs typeface="Arial" pitchFamily="34" charset="0"/>
                        </a:rPr>
                        <a:t>Time required at 1 decryption/µs</a:t>
                      </a:r>
                      <a:endParaRPr kumimoji="0" lang="en-US" sz="2000" b="0" i="0" u="none" strike="noStrike" cap="none" normalizeH="0" baseline="0" smtClean="0">
                        <a:ln>
                          <a:noFill/>
                        </a:ln>
                        <a:solidFill>
                          <a:schemeClr val="tx1"/>
                        </a:solidFill>
                        <a:effectLst/>
                        <a:latin typeface="Arial" pitchFamily="34" charset="0"/>
                        <a:cs typeface="Arial" pitchFamily="34" charset="0"/>
                      </a:endParaRPr>
                    </a:p>
                  </a:txBody>
                  <a:tcPr marL="91444" marR="91444" marT="56393" marB="5639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ts val="300"/>
                        </a:spcBef>
                        <a:spcAft>
                          <a:spcPts val="300"/>
                        </a:spcAft>
                        <a:buClrTx/>
                        <a:buSzTx/>
                        <a:buFontTx/>
                        <a:buNone/>
                        <a:tabLst/>
                      </a:pPr>
                      <a:r>
                        <a:rPr kumimoji="0" lang="en-US" sz="2000" b="1" i="0" u="none" strike="noStrike" cap="none" normalizeH="0" baseline="0" dirty="0" smtClean="0">
                          <a:ln>
                            <a:noFill/>
                          </a:ln>
                          <a:solidFill>
                            <a:schemeClr val="tx1"/>
                          </a:solidFill>
                          <a:effectLst/>
                          <a:latin typeface="Times" pitchFamily="1" charset="0"/>
                          <a:cs typeface="Arial" pitchFamily="34" charset="0"/>
                        </a:rPr>
                        <a:t>Time required at 10</a:t>
                      </a:r>
                      <a:r>
                        <a:rPr kumimoji="0" lang="en-US" sz="2000" b="0" i="0" u="none" strike="noStrike" cap="none" normalizeH="0" baseline="30000" dirty="0" smtClean="0">
                          <a:ln>
                            <a:noFill/>
                          </a:ln>
                          <a:solidFill>
                            <a:schemeClr val="tx1"/>
                          </a:solidFill>
                          <a:effectLst/>
                          <a:latin typeface="Times" pitchFamily="1" charset="0"/>
                          <a:cs typeface="Arial" pitchFamily="34" charset="0"/>
                        </a:rPr>
                        <a:t>6</a:t>
                      </a:r>
                      <a:r>
                        <a:rPr kumimoji="0" lang="en-US" sz="2000" b="1" i="0" u="none" strike="noStrike" cap="none" normalizeH="0" baseline="0" dirty="0" smtClean="0">
                          <a:ln>
                            <a:noFill/>
                          </a:ln>
                          <a:solidFill>
                            <a:schemeClr val="tx1"/>
                          </a:solidFill>
                          <a:effectLst/>
                          <a:latin typeface="Times" pitchFamily="1" charset="0"/>
                          <a:cs typeface="Arial" pitchFamily="34" charset="0"/>
                        </a:rPr>
                        <a:t> decryptions/µs</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txBody>
                  <a:tcPr marL="91444" marR="91444" marT="56393" marB="5639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1668">
                <a:tc>
                  <a:txBody>
                    <a:bodyPr/>
                    <a:lstStyle/>
                    <a:p>
                      <a:pPr marL="0" marR="0" lvl="0" indent="0" algn="l" defTabSz="914400" rtl="0" eaLnBrk="1" fontAlgn="base" latinLnBrk="0" hangingPunct="1">
                        <a:lnSpc>
                          <a:spcPct val="100000"/>
                        </a:lnSpc>
                        <a:spcBef>
                          <a:spcPts val="300"/>
                        </a:spcBef>
                        <a:spcAft>
                          <a:spcPts val="300"/>
                        </a:spcAft>
                        <a:buClrTx/>
                        <a:buSzTx/>
                        <a:buFontTx/>
                        <a:buNone/>
                        <a:tabLst/>
                      </a:pPr>
                      <a:r>
                        <a:rPr kumimoji="0" lang="en-US" sz="2000" b="0" i="0" u="none" strike="noStrike" cap="none" normalizeH="0" baseline="0" smtClean="0">
                          <a:ln>
                            <a:noFill/>
                          </a:ln>
                          <a:solidFill>
                            <a:schemeClr val="tx1"/>
                          </a:solidFill>
                          <a:effectLst/>
                          <a:latin typeface="Times" pitchFamily="1" charset="0"/>
                          <a:cs typeface="Arial" pitchFamily="34" charset="0"/>
                        </a:rPr>
                        <a:t>32</a:t>
                      </a:r>
                      <a:endParaRPr kumimoji="0" lang="en-US" sz="2000" b="0" i="0" u="none" strike="noStrike" cap="none" normalizeH="0" baseline="0" smtClean="0">
                        <a:ln>
                          <a:noFill/>
                        </a:ln>
                        <a:solidFill>
                          <a:schemeClr val="tx1"/>
                        </a:solidFill>
                        <a:effectLst/>
                        <a:latin typeface="Arial" pitchFamily="34" charset="0"/>
                        <a:cs typeface="Arial" pitchFamily="34" charset="0"/>
                      </a:endParaRPr>
                    </a:p>
                  </a:txBody>
                  <a:tcPr marL="91444" marR="91444" marT="56393" marB="5639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ts val="300"/>
                        </a:spcBef>
                        <a:spcAft>
                          <a:spcPts val="300"/>
                        </a:spcAft>
                        <a:buClrTx/>
                        <a:buSzTx/>
                        <a:buFontTx/>
                        <a:buNone/>
                        <a:tabLst/>
                      </a:pPr>
                      <a:r>
                        <a:rPr kumimoji="0" lang="en-US" sz="2000" b="0" i="0" u="none" strike="noStrike" cap="none" normalizeH="0" baseline="0" dirty="0" smtClean="0">
                          <a:ln>
                            <a:noFill/>
                          </a:ln>
                          <a:solidFill>
                            <a:schemeClr val="tx1"/>
                          </a:solidFill>
                          <a:effectLst/>
                          <a:latin typeface="Times" pitchFamily="1" charset="0"/>
                          <a:cs typeface="Arial" pitchFamily="34" charset="0"/>
                        </a:rPr>
                        <a:t>2</a:t>
                      </a:r>
                      <a:r>
                        <a:rPr kumimoji="0" lang="en-US" sz="2000" b="0" i="0" u="none" strike="noStrike" cap="none" normalizeH="0" baseline="30000" dirty="0" smtClean="0">
                          <a:ln>
                            <a:noFill/>
                          </a:ln>
                          <a:solidFill>
                            <a:schemeClr val="tx1"/>
                          </a:solidFill>
                          <a:effectLst/>
                          <a:latin typeface="Times" pitchFamily="1" charset="0"/>
                          <a:cs typeface="Arial" pitchFamily="34" charset="0"/>
                        </a:rPr>
                        <a:t>32</a:t>
                      </a:r>
                      <a:r>
                        <a:rPr kumimoji="0" lang="en-US" sz="2000" b="0" i="0" u="none" strike="noStrike" cap="none" normalizeH="0" baseline="0" dirty="0" smtClean="0">
                          <a:ln>
                            <a:noFill/>
                          </a:ln>
                          <a:solidFill>
                            <a:schemeClr val="tx1"/>
                          </a:solidFill>
                          <a:effectLst/>
                          <a:latin typeface="Times" pitchFamily="1" charset="0"/>
                          <a:cs typeface="Arial" pitchFamily="34" charset="0"/>
                        </a:rPr>
                        <a:t>  = 4.3 </a:t>
                      </a:r>
                      <a:r>
                        <a:rPr kumimoji="0" lang="en-US" sz="2000" b="0" i="0" u="none" strike="noStrike" cap="none" normalizeH="0" baseline="0" dirty="0" smtClean="0">
                          <a:ln>
                            <a:noFill/>
                          </a:ln>
                          <a:solidFill>
                            <a:schemeClr val="tx1"/>
                          </a:solidFill>
                          <a:effectLst/>
                          <a:latin typeface="Symbol" pitchFamily="18" charset="2"/>
                          <a:cs typeface="Arial" pitchFamily="34" charset="0"/>
                          <a:sym typeface="Symbol" pitchFamily="18" charset="2"/>
                        </a:rPr>
                        <a:t></a:t>
                      </a:r>
                      <a:r>
                        <a:rPr kumimoji="0" lang="en-US" sz="2000" b="0" i="0" u="none" strike="noStrike" cap="none" normalizeH="0" baseline="0" dirty="0" smtClean="0">
                          <a:ln>
                            <a:noFill/>
                          </a:ln>
                          <a:solidFill>
                            <a:schemeClr val="tx1"/>
                          </a:solidFill>
                          <a:effectLst/>
                          <a:latin typeface="Times" pitchFamily="1" charset="0"/>
                          <a:cs typeface="Arial" pitchFamily="34" charset="0"/>
                        </a:rPr>
                        <a:t> 10</a:t>
                      </a:r>
                      <a:r>
                        <a:rPr kumimoji="0" lang="en-US" sz="2000" b="0" i="0" u="none" strike="noStrike" cap="none" normalizeH="0" baseline="30000" dirty="0" smtClean="0">
                          <a:ln>
                            <a:noFill/>
                          </a:ln>
                          <a:solidFill>
                            <a:schemeClr val="tx1"/>
                          </a:solidFill>
                          <a:effectLst/>
                          <a:latin typeface="Times" pitchFamily="1" charset="0"/>
                          <a:cs typeface="Arial" pitchFamily="34" charset="0"/>
                        </a:rPr>
                        <a:t>9</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txBody>
                  <a:tcPr marL="91444" marR="91444" marT="56393" marB="5639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ts val="300"/>
                        </a:spcBef>
                        <a:spcAft>
                          <a:spcPts val="300"/>
                        </a:spcAft>
                        <a:buClrTx/>
                        <a:buSzTx/>
                        <a:buFontTx/>
                        <a:buNone/>
                        <a:tabLst/>
                      </a:pPr>
                      <a:r>
                        <a:rPr kumimoji="0" lang="en-US" sz="2000" b="0" i="0" u="none" strike="noStrike" cap="none" normalizeH="0" baseline="0" dirty="0" smtClean="0">
                          <a:ln>
                            <a:noFill/>
                          </a:ln>
                          <a:solidFill>
                            <a:schemeClr val="tx1"/>
                          </a:solidFill>
                          <a:effectLst/>
                          <a:latin typeface="Times" pitchFamily="1" charset="0"/>
                          <a:cs typeface="Arial" pitchFamily="34" charset="0"/>
                        </a:rPr>
                        <a:t>2</a:t>
                      </a:r>
                      <a:r>
                        <a:rPr kumimoji="0" lang="en-US" sz="2000" b="0" i="0" u="none" strike="noStrike" cap="none" normalizeH="0" baseline="30000" dirty="0" smtClean="0">
                          <a:ln>
                            <a:noFill/>
                          </a:ln>
                          <a:solidFill>
                            <a:schemeClr val="tx1"/>
                          </a:solidFill>
                          <a:effectLst/>
                          <a:latin typeface="Times" pitchFamily="1" charset="0"/>
                          <a:cs typeface="Arial" pitchFamily="34" charset="0"/>
                        </a:rPr>
                        <a:t>31</a:t>
                      </a:r>
                      <a:r>
                        <a:rPr kumimoji="0" lang="en-US" sz="2000" b="0" i="0" u="none" strike="noStrike" cap="none" normalizeH="0" baseline="0" dirty="0" smtClean="0">
                          <a:ln>
                            <a:noFill/>
                          </a:ln>
                          <a:solidFill>
                            <a:schemeClr val="tx1"/>
                          </a:solidFill>
                          <a:effectLst/>
                          <a:latin typeface="Times" pitchFamily="1" charset="0"/>
                          <a:cs typeface="Arial" pitchFamily="34" charset="0"/>
                        </a:rPr>
                        <a:t> µs	= 35.8 minutes</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txBody>
                  <a:tcPr marL="91444" marR="91444" marT="56393" marB="5639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ts val="300"/>
                        </a:spcBef>
                        <a:spcAft>
                          <a:spcPts val="300"/>
                        </a:spcAft>
                        <a:buClrTx/>
                        <a:buSzTx/>
                        <a:buFontTx/>
                        <a:buNone/>
                        <a:tabLst/>
                      </a:pPr>
                      <a:r>
                        <a:rPr kumimoji="0" lang="en-US" sz="2000" b="0" i="0" u="none" strike="noStrike" cap="none" normalizeH="0" baseline="0" dirty="0" smtClean="0">
                          <a:ln>
                            <a:noFill/>
                          </a:ln>
                          <a:solidFill>
                            <a:schemeClr val="tx1"/>
                          </a:solidFill>
                          <a:effectLst/>
                          <a:latin typeface="Times" pitchFamily="1" charset="0"/>
                          <a:cs typeface="Arial" pitchFamily="34" charset="0"/>
                        </a:rPr>
                        <a:t>2.15 milliseconds</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txBody>
                  <a:tcPr marL="91444" marR="91444" marT="56393" marB="5639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0468">
                <a:tc>
                  <a:txBody>
                    <a:bodyPr/>
                    <a:lstStyle/>
                    <a:p>
                      <a:pPr marL="0" marR="0" lvl="0" indent="0" algn="l" defTabSz="914400" rtl="0" eaLnBrk="1" fontAlgn="base" latinLnBrk="0" hangingPunct="1">
                        <a:lnSpc>
                          <a:spcPct val="100000"/>
                        </a:lnSpc>
                        <a:spcBef>
                          <a:spcPts val="300"/>
                        </a:spcBef>
                        <a:spcAft>
                          <a:spcPts val="300"/>
                        </a:spcAft>
                        <a:buClrTx/>
                        <a:buSzTx/>
                        <a:buFontTx/>
                        <a:buNone/>
                        <a:tabLst/>
                      </a:pPr>
                      <a:r>
                        <a:rPr kumimoji="0" lang="en-US" sz="2000" b="0" i="0" u="none" strike="noStrike" cap="none" normalizeH="0" baseline="0" dirty="0" smtClean="0">
                          <a:ln>
                            <a:noFill/>
                          </a:ln>
                          <a:solidFill>
                            <a:schemeClr val="tx1"/>
                          </a:solidFill>
                          <a:effectLst/>
                          <a:latin typeface="Times" pitchFamily="1" charset="0"/>
                          <a:cs typeface="Arial" pitchFamily="34" charset="0"/>
                        </a:rPr>
                        <a:t>56</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txBody>
                  <a:tcPr marL="91444" marR="91444" marT="56393" marB="5639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ts val="300"/>
                        </a:spcBef>
                        <a:spcAft>
                          <a:spcPts val="300"/>
                        </a:spcAft>
                        <a:buClrTx/>
                        <a:buSzTx/>
                        <a:buFontTx/>
                        <a:buNone/>
                        <a:tabLst/>
                      </a:pPr>
                      <a:r>
                        <a:rPr kumimoji="0" lang="en-US" sz="2000" b="0" i="0" u="none" strike="noStrike" cap="none" normalizeH="0" baseline="0" dirty="0" smtClean="0">
                          <a:ln>
                            <a:noFill/>
                          </a:ln>
                          <a:solidFill>
                            <a:schemeClr val="tx1"/>
                          </a:solidFill>
                          <a:effectLst/>
                          <a:latin typeface="Times" pitchFamily="1" charset="0"/>
                          <a:cs typeface="Arial" pitchFamily="34" charset="0"/>
                        </a:rPr>
                        <a:t>2</a:t>
                      </a:r>
                      <a:r>
                        <a:rPr kumimoji="0" lang="en-US" sz="2000" b="0" i="0" u="none" strike="noStrike" cap="none" normalizeH="0" baseline="30000" dirty="0" smtClean="0">
                          <a:ln>
                            <a:noFill/>
                          </a:ln>
                          <a:solidFill>
                            <a:schemeClr val="tx1"/>
                          </a:solidFill>
                          <a:effectLst/>
                          <a:latin typeface="Times" pitchFamily="1" charset="0"/>
                          <a:cs typeface="Arial" pitchFamily="34" charset="0"/>
                        </a:rPr>
                        <a:t>56</a:t>
                      </a:r>
                      <a:r>
                        <a:rPr kumimoji="0" lang="en-US" sz="2000" b="0" i="0" u="none" strike="noStrike" cap="none" normalizeH="0" baseline="0" dirty="0" smtClean="0">
                          <a:ln>
                            <a:noFill/>
                          </a:ln>
                          <a:solidFill>
                            <a:schemeClr val="tx1"/>
                          </a:solidFill>
                          <a:effectLst/>
                          <a:latin typeface="Times" pitchFamily="1" charset="0"/>
                          <a:cs typeface="Arial" pitchFamily="34" charset="0"/>
                        </a:rPr>
                        <a:t>  = 7.2 </a:t>
                      </a:r>
                      <a:r>
                        <a:rPr kumimoji="0" lang="en-US" sz="2000" b="0" i="0" u="none" strike="noStrike" cap="none" normalizeH="0" baseline="0" dirty="0" smtClean="0">
                          <a:ln>
                            <a:noFill/>
                          </a:ln>
                          <a:solidFill>
                            <a:schemeClr val="tx1"/>
                          </a:solidFill>
                          <a:effectLst/>
                          <a:latin typeface="Symbol" pitchFamily="18" charset="2"/>
                          <a:cs typeface="Arial" pitchFamily="34" charset="0"/>
                          <a:sym typeface="Symbol" pitchFamily="18" charset="2"/>
                        </a:rPr>
                        <a:t></a:t>
                      </a:r>
                      <a:r>
                        <a:rPr kumimoji="0" lang="en-US" sz="2000" b="0" i="0" u="none" strike="noStrike" cap="none" normalizeH="0" baseline="0" dirty="0" smtClean="0">
                          <a:ln>
                            <a:noFill/>
                          </a:ln>
                          <a:solidFill>
                            <a:schemeClr val="tx1"/>
                          </a:solidFill>
                          <a:effectLst/>
                          <a:latin typeface="Times" pitchFamily="1" charset="0"/>
                          <a:cs typeface="Arial" pitchFamily="34" charset="0"/>
                        </a:rPr>
                        <a:t> 10</a:t>
                      </a:r>
                      <a:r>
                        <a:rPr kumimoji="0" lang="en-US" sz="2000" b="0" i="0" u="none" strike="noStrike" cap="none" normalizeH="0" baseline="30000" dirty="0" smtClean="0">
                          <a:ln>
                            <a:noFill/>
                          </a:ln>
                          <a:solidFill>
                            <a:schemeClr val="tx1"/>
                          </a:solidFill>
                          <a:effectLst/>
                          <a:latin typeface="Times" pitchFamily="1" charset="0"/>
                          <a:cs typeface="Arial" pitchFamily="34" charset="0"/>
                        </a:rPr>
                        <a:t>16</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txBody>
                  <a:tcPr marL="91444" marR="91444" marT="56393" marB="5639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ts val="300"/>
                        </a:spcBef>
                        <a:spcAft>
                          <a:spcPts val="300"/>
                        </a:spcAft>
                        <a:buClrTx/>
                        <a:buSzTx/>
                        <a:buFontTx/>
                        <a:buNone/>
                        <a:tabLst/>
                      </a:pPr>
                      <a:r>
                        <a:rPr kumimoji="0" lang="en-US" sz="2000" b="0" i="0" u="none" strike="noStrike" cap="none" normalizeH="0" baseline="0" smtClean="0">
                          <a:ln>
                            <a:noFill/>
                          </a:ln>
                          <a:solidFill>
                            <a:schemeClr val="tx1"/>
                          </a:solidFill>
                          <a:effectLst/>
                          <a:latin typeface="Times" pitchFamily="1" charset="0"/>
                          <a:cs typeface="Arial" pitchFamily="34" charset="0"/>
                        </a:rPr>
                        <a:t>2</a:t>
                      </a:r>
                      <a:r>
                        <a:rPr kumimoji="0" lang="en-US" sz="2000" b="0" i="0" u="none" strike="noStrike" cap="none" normalizeH="0" baseline="30000" smtClean="0">
                          <a:ln>
                            <a:noFill/>
                          </a:ln>
                          <a:solidFill>
                            <a:schemeClr val="tx1"/>
                          </a:solidFill>
                          <a:effectLst/>
                          <a:latin typeface="Times" pitchFamily="1" charset="0"/>
                          <a:cs typeface="Arial" pitchFamily="34" charset="0"/>
                        </a:rPr>
                        <a:t>55</a:t>
                      </a:r>
                      <a:r>
                        <a:rPr kumimoji="0" lang="en-US" sz="2000" b="0" i="0" u="none" strike="noStrike" cap="none" normalizeH="0" baseline="0" smtClean="0">
                          <a:ln>
                            <a:noFill/>
                          </a:ln>
                          <a:solidFill>
                            <a:schemeClr val="tx1"/>
                          </a:solidFill>
                          <a:effectLst/>
                          <a:latin typeface="Times" pitchFamily="1" charset="0"/>
                          <a:cs typeface="Arial" pitchFamily="34" charset="0"/>
                        </a:rPr>
                        <a:t> µs	= 1142 years</a:t>
                      </a:r>
                      <a:endParaRPr kumimoji="0" lang="en-US" sz="2000" b="0" i="0" u="none" strike="noStrike" cap="none" normalizeH="0" baseline="0" smtClean="0">
                        <a:ln>
                          <a:noFill/>
                        </a:ln>
                        <a:solidFill>
                          <a:schemeClr val="tx1"/>
                        </a:solidFill>
                        <a:effectLst/>
                        <a:latin typeface="Arial" pitchFamily="34" charset="0"/>
                        <a:cs typeface="Arial" pitchFamily="34" charset="0"/>
                      </a:endParaRPr>
                    </a:p>
                  </a:txBody>
                  <a:tcPr marL="91444" marR="91444" marT="56393" marB="5639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ts val="300"/>
                        </a:spcBef>
                        <a:spcAft>
                          <a:spcPts val="300"/>
                        </a:spcAft>
                        <a:buClrTx/>
                        <a:buSzTx/>
                        <a:buFontTx/>
                        <a:buNone/>
                        <a:tabLst/>
                      </a:pPr>
                      <a:r>
                        <a:rPr kumimoji="0" lang="en-US" sz="2000" b="0" i="0" u="none" strike="noStrike" cap="none" normalizeH="0" baseline="0" dirty="0" smtClean="0">
                          <a:ln>
                            <a:noFill/>
                          </a:ln>
                          <a:solidFill>
                            <a:schemeClr val="tx1"/>
                          </a:solidFill>
                          <a:effectLst/>
                          <a:latin typeface="Times" pitchFamily="1" charset="0"/>
                          <a:cs typeface="Arial" pitchFamily="34" charset="0"/>
                        </a:rPr>
                        <a:t>10.01 hours</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txBody>
                  <a:tcPr marL="91444" marR="91444" marT="56393" marB="5639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80132">
                <a:tc>
                  <a:txBody>
                    <a:bodyPr/>
                    <a:lstStyle/>
                    <a:p>
                      <a:pPr marL="0" marR="0" lvl="0" indent="0" algn="l" defTabSz="914400" rtl="0" eaLnBrk="1" fontAlgn="base" latinLnBrk="0" hangingPunct="1">
                        <a:lnSpc>
                          <a:spcPct val="100000"/>
                        </a:lnSpc>
                        <a:spcBef>
                          <a:spcPts val="300"/>
                        </a:spcBef>
                        <a:spcAft>
                          <a:spcPts val="300"/>
                        </a:spcAft>
                        <a:buClrTx/>
                        <a:buSzTx/>
                        <a:buFontTx/>
                        <a:buNone/>
                        <a:tabLst/>
                      </a:pPr>
                      <a:r>
                        <a:rPr kumimoji="0" lang="en-US" sz="2000" b="0" i="0" u="none" strike="noStrike" cap="none" normalizeH="0" baseline="0" smtClean="0">
                          <a:ln>
                            <a:noFill/>
                          </a:ln>
                          <a:solidFill>
                            <a:schemeClr val="tx1"/>
                          </a:solidFill>
                          <a:effectLst/>
                          <a:latin typeface="Times" pitchFamily="1" charset="0"/>
                          <a:cs typeface="Arial" pitchFamily="34" charset="0"/>
                        </a:rPr>
                        <a:t>128</a:t>
                      </a:r>
                      <a:endParaRPr kumimoji="0" lang="en-US" sz="2000" b="0" i="0" u="none" strike="noStrike" cap="none" normalizeH="0" baseline="0" smtClean="0">
                        <a:ln>
                          <a:noFill/>
                        </a:ln>
                        <a:solidFill>
                          <a:schemeClr val="tx1"/>
                        </a:solidFill>
                        <a:effectLst/>
                        <a:latin typeface="Arial" pitchFamily="34" charset="0"/>
                        <a:cs typeface="Arial" pitchFamily="34" charset="0"/>
                      </a:endParaRPr>
                    </a:p>
                  </a:txBody>
                  <a:tcPr marL="91444" marR="91444" marT="56393" marB="5639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ts val="300"/>
                        </a:spcBef>
                        <a:spcAft>
                          <a:spcPts val="300"/>
                        </a:spcAft>
                        <a:buClrTx/>
                        <a:buSzTx/>
                        <a:buFontTx/>
                        <a:buNone/>
                        <a:tabLst/>
                      </a:pPr>
                      <a:r>
                        <a:rPr kumimoji="0" lang="en-US" sz="2000" b="0" i="0" u="none" strike="noStrike" cap="none" normalizeH="0" baseline="0" smtClean="0">
                          <a:ln>
                            <a:noFill/>
                          </a:ln>
                          <a:solidFill>
                            <a:schemeClr val="tx1"/>
                          </a:solidFill>
                          <a:effectLst/>
                          <a:latin typeface="Times" pitchFamily="1" charset="0"/>
                          <a:cs typeface="Arial" pitchFamily="34" charset="0"/>
                        </a:rPr>
                        <a:t>2</a:t>
                      </a:r>
                      <a:r>
                        <a:rPr kumimoji="0" lang="en-US" sz="2000" b="0" i="0" u="none" strike="noStrike" cap="none" normalizeH="0" baseline="30000" smtClean="0">
                          <a:ln>
                            <a:noFill/>
                          </a:ln>
                          <a:solidFill>
                            <a:schemeClr val="tx1"/>
                          </a:solidFill>
                          <a:effectLst/>
                          <a:latin typeface="Times" pitchFamily="1" charset="0"/>
                          <a:cs typeface="Arial" pitchFamily="34" charset="0"/>
                        </a:rPr>
                        <a:t>128</a:t>
                      </a:r>
                      <a:r>
                        <a:rPr kumimoji="0" lang="en-US" sz="2000" b="0" i="0" u="none" strike="noStrike" cap="none" normalizeH="0" baseline="0" smtClean="0">
                          <a:ln>
                            <a:noFill/>
                          </a:ln>
                          <a:solidFill>
                            <a:schemeClr val="tx1"/>
                          </a:solidFill>
                          <a:effectLst/>
                          <a:latin typeface="Times" pitchFamily="1" charset="0"/>
                          <a:cs typeface="Arial" pitchFamily="34" charset="0"/>
                        </a:rPr>
                        <a:t>  = 3.4 </a:t>
                      </a:r>
                      <a:r>
                        <a:rPr kumimoji="0" lang="en-US" sz="2000" b="0" i="0" u="none" strike="noStrike" cap="none" normalizeH="0" baseline="0" smtClean="0">
                          <a:ln>
                            <a:noFill/>
                          </a:ln>
                          <a:solidFill>
                            <a:schemeClr val="tx1"/>
                          </a:solidFill>
                          <a:effectLst/>
                          <a:latin typeface="Symbol" pitchFamily="18" charset="2"/>
                          <a:cs typeface="Arial" pitchFamily="34" charset="0"/>
                          <a:sym typeface="Symbol" pitchFamily="18" charset="2"/>
                        </a:rPr>
                        <a:t></a:t>
                      </a:r>
                      <a:r>
                        <a:rPr kumimoji="0" lang="en-US" sz="2000" b="0" i="0" u="none" strike="noStrike" cap="none" normalizeH="0" baseline="0" smtClean="0">
                          <a:ln>
                            <a:noFill/>
                          </a:ln>
                          <a:solidFill>
                            <a:schemeClr val="tx1"/>
                          </a:solidFill>
                          <a:effectLst/>
                          <a:latin typeface="Times" pitchFamily="1" charset="0"/>
                          <a:cs typeface="Arial" pitchFamily="34" charset="0"/>
                        </a:rPr>
                        <a:t> 10</a:t>
                      </a:r>
                      <a:r>
                        <a:rPr kumimoji="0" lang="en-US" sz="2000" b="0" i="0" u="none" strike="noStrike" cap="none" normalizeH="0" baseline="30000" smtClean="0">
                          <a:ln>
                            <a:noFill/>
                          </a:ln>
                          <a:solidFill>
                            <a:schemeClr val="tx1"/>
                          </a:solidFill>
                          <a:effectLst/>
                          <a:latin typeface="Times" pitchFamily="1" charset="0"/>
                          <a:cs typeface="Arial" pitchFamily="34" charset="0"/>
                        </a:rPr>
                        <a:t>38</a:t>
                      </a:r>
                      <a:endParaRPr kumimoji="0" lang="en-US" sz="2000" b="0" i="0" u="none" strike="noStrike" cap="none" normalizeH="0" baseline="0" smtClean="0">
                        <a:ln>
                          <a:noFill/>
                        </a:ln>
                        <a:solidFill>
                          <a:schemeClr val="tx1"/>
                        </a:solidFill>
                        <a:effectLst/>
                        <a:latin typeface="Arial" pitchFamily="34" charset="0"/>
                        <a:cs typeface="Arial" pitchFamily="34" charset="0"/>
                      </a:endParaRPr>
                    </a:p>
                  </a:txBody>
                  <a:tcPr marL="91444" marR="91444" marT="56393" marB="5639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ts val="300"/>
                        </a:spcBef>
                        <a:spcAft>
                          <a:spcPts val="300"/>
                        </a:spcAft>
                        <a:buClrTx/>
                        <a:buSzTx/>
                        <a:buFontTx/>
                        <a:buNone/>
                        <a:tabLst/>
                      </a:pPr>
                      <a:r>
                        <a:rPr kumimoji="0" lang="en-US" sz="2000" b="0" i="0" u="none" strike="noStrike" cap="none" normalizeH="0" baseline="0" dirty="0" smtClean="0">
                          <a:ln>
                            <a:noFill/>
                          </a:ln>
                          <a:solidFill>
                            <a:schemeClr val="tx1"/>
                          </a:solidFill>
                          <a:effectLst/>
                          <a:latin typeface="Times" pitchFamily="1" charset="0"/>
                          <a:cs typeface="Arial" pitchFamily="34" charset="0"/>
                        </a:rPr>
                        <a:t>2</a:t>
                      </a:r>
                      <a:r>
                        <a:rPr kumimoji="0" lang="en-US" sz="2000" b="0" i="0" u="none" strike="noStrike" cap="none" normalizeH="0" baseline="30000" dirty="0" smtClean="0">
                          <a:ln>
                            <a:noFill/>
                          </a:ln>
                          <a:solidFill>
                            <a:schemeClr val="tx1"/>
                          </a:solidFill>
                          <a:effectLst/>
                          <a:latin typeface="Times" pitchFamily="1" charset="0"/>
                          <a:cs typeface="Arial" pitchFamily="34" charset="0"/>
                        </a:rPr>
                        <a:t>127</a:t>
                      </a:r>
                      <a:r>
                        <a:rPr kumimoji="0" lang="en-US" sz="2000" b="0" i="0" u="none" strike="noStrike" cap="none" normalizeH="0" baseline="0" dirty="0" smtClean="0">
                          <a:ln>
                            <a:noFill/>
                          </a:ln>
                          <a:solidFill>
                            <a:schemeClr val="tx1"/>
                          </a:solidFill>
                          <a:effectLst/>
                          <a:latin typeface="Times" pitchFamily="1" charset="0"/>
                          <a:cs typeface="Arial" pitchFamily="34" charset="0"/>
                        </a:rPr>
                        <a:t> µs	= 5.4 </a:t>
                      </a:r>
                      <a:r>
                        <a:rPr kumimoji="0" lang="en-US" sz="2000" b="0" i="0" u="none" strike="noStrike" cap="none" normalizeH="0" baseline="0" dirty="0" smtClean="0">
                          <a:ln>
                            <a:noFill/>
                          </a:ln>
                          <a:solidFill>
                            <a:schemeClr val="tx1"/>
                          </a:solidFill>
                          <a:effectLst/>
                          <a:latin typeface="Symbol" pitchFamily="18" charset="2"/>
                          <a:cs typeface="Arial" pitchFamily="34" charset="0"/>
                          <a:sym typeface="Symbol" pitchFamily="18" charset="2"/>
                        </a:rPr>
                        <a:t></a:t>
                      </a:r>
                      <a:r>
                        <a:rPr kumimoji="0" lang="en-US" sz="2000" b="0" i="0" u="none" strike="noStrike" cap="none" normalizeH="0" baseline="0" dirty="0" smtClean="0">
                          <a:ln>
                            <a:noFill/>
                          </a:ln>
                          <a:solidFill>
                            <a:schemeClr val="tx1"/>
                          </a:solidFill>
                          <a:effectLst/>
                          <a:latin typeface="Times" pitchFamily="1" charset="0"/>
                          <a:cs typeface="Arial" pitchFamily="34" charset="0"/>
                        </a:rPr>
                        <a:t> 10</a:t>
                      </a:r>
                      <a:r>
                        <a:rPr kumimoji="0" lang="en-US" sz="2000" b="0" i="0" u="none" strike="noStrike" cap="none" normalizeH="0" baseline="30000" dirty="0" smtClean="0">
                          <a:ln>
                            <a:noFill/>
                          </a:ln>
                          <a:solidFill>
                            <a:schemeClr val="tx1"/>
                          </a:solidFill>
                          <a:effectLst/>
                          <a:latin typeface="Times" pitchFamily="1" charset="0"/>
                          <a:cs typeface="Arial" pitchFamily="34" charset="0"/>
                        </a:rPr>
                        <a:t>24</a:t>
                      </a:r>
                      <a:r>
                        <a:rPr kumimoji="0" lang="en-US" sz="2000" b="0" i="0" u="none" strike="noStrike" cap="none" normalizeH="0" baseline="0" dirty="0" smtClean="0">
                          <a:ln>
                            <a:noFill/>
                          </a:ln>
                          <a:solidFill>
                            <a:schemeClr val="tx1"/>
                          </a:solidFill>
                          <a:effectLst/>
                          <a:latin typeface="Times" pitchFamily="1" charset="0"/>
                          <a:cs typeface="Arial" pitchFamily="34" charset="0"/>
                        </a:rPr>
                        <a:t> years</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txBody>
                  <a:tcPr marL="91444" marR="91444" marT="56393" marB="5639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ts val="300"/>
                        </a:spcBef>
                        <a:spcAft>
                          <a:spcPts val="300"/>
                        </a:spcAft>
                        <a:buClrTx/>
                        <a:buSzTx/>
                        <a:buFontTx/>
                        <a:buNone/>
                        <a:tabLst/>
                      </a:pPr>
                      <a:r>
                        <a:rPr kumimoji="0" lang="en-US" sz="2000" b="0" i="0" u="none" strike="noStrike" cap="none" normalizeH="0" baseline="0" dirty="0" smtClean="0">
                          <a:ln>
                            <a:noFill/>
                          </a:ln>
                          <a:solidFill>
                            <a:schemeClr val="tx1"/>
                          </a:solidFill>
                          <a:effectLst/>
                          <a:latin typeface="Times" pitchFamily="1" charset="0"/>
                          <a:cs typeface="Arial" pitchFamily="34" charset="0"/>
                        </a:rPr>
                        <a:t>5.4 </a:t>
                      </a:r>
                      <a:r>
                        <a:rPr kumimoji="0" lang="en-US" sz="2000" b="0" i="0" u="none" strike="noStrike" cap="none" normalizeH="0" baseline="0" dirty="0" smtClean="0">
                          <a:ln>
                            <a:noFill/>
                          </a:ln>
                          <a:solidFill>
                            <a:schemeClr val="tx1"/>
                          </a:solidFill>
                          <a:effectLst/>
                          <a:latin typeface="Symbol" pitchFamily="18" charset="2"/>
                          <a:cs typeface="Arial" pitchFamily="34" charset="0"/>
                          <a:sym typeface="Symbol" pitchFamily="18" charset="2"/>
                        </a:rPr>
                        <a:t></a:t>
                      </a:r>
                      <a:r>
                        <a:rPr kumimoji="0" lang="en-US" sz="2000" b="0" i="0" u="none" strike="noStrike" cap="none" normalizeH="0" baseline="0" dirty="0" smtClean="0">
                          <a:ln>
                            <a:noFill/>
                          </a:ln>
                          <a:solidFill>
                            <a:schemeClr val="tx1"/>
                          </a:solidFill>
                          <a:effectLst/>
                          <a:latin typeface="Times" pitchFamily="1" charset="0"/>
                          <a:cs typeface="Arial" pitchFamily="34" charset="0"/>
                        </a:rPr>
                        <a:t> 10</a:t>
                      </a:r>
                      <a:r>
                        <a:rPr kumimoji="0" lang="en-US" sz="2000" b="0" i="0" u="none" strike="noStrike" cap="none" normalizeH="0" baseline="30000" dirty="0" smtClean="0">
                          <a:ln>
                            <a:noFill/>
                          </a:ln>
                          <a:solidFill>
                            <a:schemeClr val="tx1"/>
                          </a:solidFill>
                          <a:effectLst/>
                          <a:latin typeface="Times" pitchFamily="1" charset="0"/>
                          <a:cs typeface="Arial" pitchFamily="34" charset="0"/>
                        </a:rPr>
                        <a:t>18</a:t>
                      </a:r>
                      <a:r>
                        <a:rPr kumimoji="0" lang="en-US" sz="2000" b="0" i="0" u="none" strike="noStrike" cap="none" normalizeH="0" baseline="0" dirty="0" smtClean="0">
                          <a:ln>
                            <a:noFill/>
                          </a:ln>
                          <a:solidFill>
                            <a:schemeClr val="tx1"/>
                          </a:solidFill>
                          <a:effectLst/>
                          <a:latin typeface="Times" pitchFamily="1" charset="0"/>
                          <a:cs typeface="Arial" pitchFamily="34" charset="0"/>
                        </a:rPr>
                        <a:t> years</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txBody>
                  <a:tcPr marL="91444" marR="91444" marT="56393" marB="5639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33400">
                <a:tc>
                  <a:txBody>
                    <a:bodyPr/>
                    <a:lstStyle/>
                    <a:p>
                      <a:pPr marL="0" marR="0" lvl="0" indent="0" algn="l" defTabSz="914400" rtl="0" eaLnBrk="1" fontAlgn="base" latinLnBrk="0" hangingPunct="1">
                        <a:lnSpc>
                          <a:spcPct val="100000"/>
                        </a:lnSpc>
                        <a:spcBef>
                          <a:spcPts val="300"/>
                        </a:spcBef>
                        <a:spcAft>
                          <a:spcPts val="300"/>
                        </a:spcAft>
                        <a:buClrTx/>
                        <a:buSzTx/>
                        <a:buFontTx/>
                        <a:buNone/>
                        <a:tabLst/>
                      </a:pPr>
                      <a:r>
                        <a:rPr kumimoji="0" lang="en-US" sz="2000" b="0" i="0" u="none" strike="noStrike" cap="none" normalizeH="0" baseline="0" smtClean="0">
                          <a:ln>
                            <a:noFill/>
                          </a:ln>
                          <a:solidFill>
                            <a:schemeClr val="tx1"/>
                          </a:solidFill>
                          <a:effectLst/>
                          <a:latin typeface="Times" pitchFamily="1" charset="0"/>
                          <a:cs typeface="Arial" pitchFamily="34" charset="0"/>
                        </a:rPr>
                        <a:t>168</a:t>
                      </a:r>
                      <a:endParaRPr kumimoji="0" lang="en-US" sz="2000" b="0" i="0" u="none" strike="noStrike" cap="none" normalizeH="0" baseline="0" smtClean="0">
                        <a:ln>
                          <a:noFill/>
                        </a:ln>
                        <a:solidFill>
                          <a:schemeClr val="tx1"/>
                        </a:solidFill>
                        <a:effectLst/>
                        <a:latin typeface="Arial" pitchFamily="34" charset="0"/>
                        <a:cs typeface="Arial" pitchFamily="34" charset="0"/>
                      </a:endParaRPr>
                    </a:p>
                  </a:txBody>
                  <a:tcPr marL="91444" marR="91444" marT="56393" marB="5639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ts val="300"/>
                        </a:spcBef>
                        <a:spcAft>
                          <a:spcPts val="300"/>
                        </a:spcAft>
                        <a:buClrTx/>
                        <a:buSzTx/>
                        <a:buFontTx/>
                        <a:buNone/>
                        <a:tabLst/>
                      </a:pPr>
                      <a:r>
                        <a:rPr kumimoji="0" lang="en-US" sz="2000" b="0" i="0" u="none" strike="noStrike" cap="none" normalizeH="0" baseline="0" smtClean="0">
                          <a:ln>
                            <a:noFill/>
                          </a:ln>
                          <a:solidFill>
                            <a:schemeClr val="tx1"/>
                          </a:solidFill>
                          <a:effectLst/>
                          <a:latin typeface="Times" pitchFamily="1" charset="0"/>
                          <a:cs typeface="Arial" pitchFamily="34" charset="0"/>
                        </a:rPr>
                        <a:t>2</a:t>
                      </a:r>
                      <a:r>
                        <a:rPr kumimoji="0" lang="en-US" sz="2000" b="0" i="0" u="none" strike="noStrike" cap="none" normalizeH="0" baseline="30000" smtClean="0">
                          <a:ln>
                            <a:noFill/>
                          </a:ln>
                          <a:solidFill>
                            <a:schemeClr val="tx1"/>
                          </a:solidFill>
                          <a:effectLst/>
                          <a:latin typeface="Times" pitchFamily="1" charset="0"/>
                          <a:cs typeface="Arial" pitchFamily="34" charset="0"/>
                        </a:rPr>
                        <a:t>168</a:t>
                      </a:r>
                      <a:r>
                        <a:rPr kumimoji="0" lang="en-US" sz="2000" b="0" i="0" u="none" strike="noStrike" cap="none" normalizeH="0" baseline="0" smtClean="0">
                          <a:ln>
                            <a:noFill/>
                          </a:ln>
                          <a:solidFill>
                            <a:schemeClr val="tx1"/>
                          </a:solidFill>
                          <a:effectLst/>
                          <a:latin typeface="Times" pitchFamily="1" charset="0"/>
                          <a:cs typeface="Arial" pitchFamily="34" charset="0"/>
                        </a:rPr>
                        <a:t>  = 3.7 </a:t>
                      </a:r>
                      <a:r>
                        <a:rPr kumimoji="0" lang="en-US" sz="2000" b="0" i="0" u="none" strike="noStrike" cap="none" normalizeH="0" baseline="0" smtClean="0">
                          <a:ln>
                            <a:noFill/>
                          </a:ln>
                          <a:solidFill>
                            <a:schemeClr val="tx1"/>
                          </a:solidFill>
                          <a:effectLst/>
                          <a:latin typeface="Symbol" pitchFamily="18" charset="2"/>
                          <a:cs typeface="Arial" pitchFamily="34" charset="0"/>
                          <a:sym typeface="Symbol" pitchFamily="18" charset="2"/>
                        </a:rPr>
                        <a:t></a:t>
                      </a:r>
                      <a:r>
                        <a:rPr kumimoji="0" lang="en-US" sz="2000" b="0" i="0" u="none" strike="noStrike" cap="none" normalizeH="0" baseline="0" smtClean="0">
                          <a:ln>
                            <a:noFill/>
                          </a:ln>
                          <a:solidFill>
                            <a:schemeClr val="tx1"/>
                          </a:solidFill>
                          <a:effectLst/>
                          <a:latin typeface="Times" pitchFamily="1" charset="0"/>
                          <a:cs typeface="Arial" pitchFamily="34" charset="0"/>
                        </a:rPr>
                        <a:t> 10</a:t>
                      </a:r>
                      <a:r>
                        <a:rPr kumimoji="0" lang="en-US" sz="2000" b="0" i="0" u="none" strike="noStrike" cap="none" normalizeH="0" baseline="30000" smtClean="0">
                          <a:ln>
                            <a:noFill/>
                          </a:ln>
                          <a:solidFill>
                            <a:schemeClr val="tx1"/>
                          </a:solidFill>
                          <a:effectLst/>
                          <a:latin typeface="Times" pitchFamily="1" charset="0"/>
                          <a:cs typeface="Arial" pitchFamily="34" charset="0"/>
                        </a:rPr>
                        <a:t>50</a:t>
                      </a:r>
                      <a:endParaRPr kumimoji="0" lang="en-US" sz="2000" b="0" i="0" u="none" strike="noStrike" cap="none" normalizeH="0" baseline="0" smtClean="0">
                        <a:ln>
                          <a:noFill/>
                        </a:ln>
                        <a:solidFill>
                          <a:schemeClr val="tx1"/>
                        </a:solidFill>
                        <a:effectLst/>
                        <a:latin typeface="Arial" pitchFamily="34" charset="0"/>
                        <a:cs typeface="Arial" pitchFamily="34" charset="0"/>
                      </a:endParaRPr>
                    </a:p>
                  </a:txBody>
                  <a:tcPr marL="91444" marR="91444" marT="56393" marB="5639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ts val="300"/>
                        </a:spcBef>
                        <a:spcAft>
                          <a:spcPts val="300"/>
                        </a:spcAft>
                        <a:buClrTx/>
                        <a:buSzTx/>
                        <a:buFontTx/>
                        <a:buNone/>
                        <a:tabLst/>
                      </a:pPr>
                      <a:r>
                        <a:rPr kumimoji="0" lang="en-US" sz="2000" b="0" i="0" u="none" strike="noStrike" cap="none" normalizeH="0" baseline="0" dirty="0" smtClean="0">
                          <a:ln>
                            <a:noFill/>
                          </a:ln>
                          <a:solidFill>
                            <a:schemeClr val="tx1"/>
                          </a:solidFill>
                          <a:effectLst/>
                          <a:latin typeface="Times" pitchFamily="1" charset="0"/>
                          <a:cs typeface="Arial" pitchFamily="34" charset="0"/>
                        </a:rPr>
                        <a:t>2</a:t>
                      </a:r>
                      <a:r>
                        <a:rPr kumimoji="0" lang="en-US" sz="2000" b="0" i="0" u="none" strike="noStrike" cap="none" normalizeH="0" baseline="30000" dirty="0" smtClean="0">
                          <a:ln>
                            <a:noFill/>
                          </a:ln>
                          <a:solidFill>
                            <a:schemeClr val="tx1"/>
                          </a:solidFill>
                          <a:effectLst/>
                          <a:latin typeface="Times" pitchFamily="1" charset="0"/>
                          <a:cs typeface="Arial" pitchFamily="34" charset="0"/>
                        </a:rPr>
                        <a:t>167</a:t>
                      </a:r>
                      <a:r>
                        <a:rPr kumimoji="0" lang="en-US" sz="2000" b="0" i="0" u="none" strike="noStrike" cap="none" normalizeH="0" baseline="0" dirty="0" smtClean="0">
                          <a:ln>
                            <a:noFill/>
                          </a:ln>
                          <a:solidFill>
                            <a:schemeClr val="tx1"/>
                          </a:solidFill>
                          <a:effectLst/>
                          <a:latin typeface="Times" pitchFamily="1" charset="0"/>
                          <a:cs typeface="Arial" pitchFamily="34" charset="0"/>
                        </a:rPr>
                        <a:t> µs	= 5.9 </a:t>
                      </a:r>
                      <a:r>
                        <a:rPr kumimoji="0" lang="en-US" sz="2000" b="0" i="0" u="none" strike="noStrike" cap="none" normalizeH="0" baseline="0" dirty="0" smtClean="0">
                          <a:ln>
                            <a:noFill/>
                          </a:ln>
                          <a:solidFill>
                            <a:schemeClr val="tx1"/>
                          </a:solidFill>
                          <a:effectLst/>
                          <a:latin typeface="Symbol" pitchFamily="18" charset="2"/>
                          <a:cs typeface="Arial" pitchFamily="34" charset="0"/>
                          <a:sym typeface="Symbol" pitchFamily="18" charset="2"/>
                        </a:rPr>
                        <a:t></a:t>
                      </a:r>
                      <a:r>
                        <a:rPr kumimoji="0" lang="en-US" sz="2000" b="0" i="0" u="none" strike="noStrike" cap="none" normalizeH="0" baseline="0" dirty="0" smtClean="0">
                          <a:ln>
                            <a:noFill/>
                          </a:ln>
                          <a:solidFill>
                            <a:schemeClr val="tx1"/>
                          </a:solidFill>
                          <a:effectLst/>
                          <a:latin typeface="Times" pitchFamily="1" charset="0"/>
                          <a:cs typeface="Arial" pitchFamily="34" charset="0"/>
                        </a:rPr>
                        <a:t> 10</a:t>
                      </a:r>
                      <a:r>
                        <a:rPr kumimoji="0" lang="en-US" sz="2000" b="0" i="0" u="none" strike="noStrike" cap="none" normalizeH="0" baseline="30000" dirty="0" smtClean="0">
                          <a:ln>
                            <a:noFill/>
                          </a:ln>
                          <a:solidFill>
                            <a:schemeClr val="tx1"/>
                          </a:solidFill>
                          <a:effectLst/>
                          <a:latin typeface="Times" pitchFamily="1" charset="0"/>
                          <a:cs typeface="Arial" pitchFamily="34" charset="0"/>
                        </a:rPr>
                        <a:t>36</a:t>
                      </a:r>
                      <a:r>
                        <a:rPr kumimoji="0" lang="en-US" sz="2000" b="0" i="0" u="none" strike="noStrike" cap="none" normalizeH="0" baseline="0" dirty="0" smtClean="0">
                          <a:ln>
                            <a:noFill/>
                          </a:ln>
                          <a:solidFill>
                            <a:schemeClr val="tx1"/>
                          </a:solidFill>
                          <a:effectLst/>
                          <a:latin typeface="Times" pitchFamily="1" charset="0"/>
                          <a:cs typeface="Arial" pitchFamily="34" charset="0"/>
                        </a:rPr>
                        <a:t> years</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txBody>
                  <a:tcPr marL="91444" marR="91444" marT="56393" marB="5639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ts val="300"/>
                        </a:spcBef>
                        <a:spcAft>
                          <a:spcPts val="300"/>
                        </a:spcAft>
                        <a:buClrTx/>
                        <a:buSzTx/>
                        <a:buFontTx/>
                        <a:buNone/>
                        <a:tabLst/>
                      </a:pPr>
                      <a:r>
                        <a:rPr kumimoji="0" lang="en-US" sz="2000" b="0" i="0" u="none" strike="noStrike" cap="none" normalizeH="0" baseline="0" smtClean="0">
                          <a:ln>
                            <a:noFill/>
                          </a:ln>
                          <a:solidFill>
                            <a:schemeClr val="tx1"/>
                          </a:solidFill>
                          <a:effectLst/>
                          <a:latin typeface="Times" pitchFamily="1" charset="0"/>
                          <a:cs typeface="Arial" pitchFamily="34" charset="0"/>
                        </a:rPr>
                        <a:t>5.9 </a:t>
                      </a:r>
                      <a:r>
                        <a:rPr kumimoji="0" lang="en-US" sz="2000" b="0" i="0" u="none" strike="noStrike" cap="none" normalizeH="0" baseline="0" smtClean="0">
                          <a:ln>
                            <a:noFill/>
                          </a:ln>
                          <a:solidFill>
                            <a:schemeClr val="tx1"/>
                          </a:solidFill>
                          <a:effectLst/>
                          <a:latin typeface="Symbol" pitchFamily="18" charset="2"/>
                          <a:cs typeface="Arial" pitchFamily="34" charset="0"/>
                          <a:sym typeface="Symbol" pitchFamily="18" charset="2"/>
                        </a:rPr>
                        <a:t></a:t>
                      </a:r>
                      <a:r>
                        <a:rPr kumimoji="0" lang="en-US" sz="2000" b="0" i="0" u="none" strike="noStrike" cap="none" normalizeH="0" baseline="0" smtClean="0">
                          <a:ln>
                            <a:noFill/>
                          </a:ln>
                          <a:solidFill>
                            <a:schemeClr val="tx1"/>
                          </a:solidFill>
                          <a:effectLst/>
                          <a:latin typeface="Times" pitchFamily="1" charset="0"/>
                          <a:cs typeface="Arial" pitchFamily="34" charset="0"/>
                        </a:rPr>
                        <a:t> 10</a:t>
                      </a:r>
                      <a:r>
                        <a:rPr kumimoji="0" lang="en-US" sz="2000" b="0" i="0" u="none" strike="noStrike" cap="none" normalizeH="0" baseline="30000" smtClean="0">
                          <a:ln>
                            <a:noFill/>
                          </a:ln>
                          <a:solidFill>
                            <a:schemeClr val="tx1"/>
                          </a:solidFill>
                          <a:effectLst/>
                          <a:latin typeface="Times" pitchFamily="1" charset="0"/>
                          <a:cs typeface="Arial" pitchFamily="34" charset="0"/>
                        </a:rPr>
                        <a:t>30</a:t>
                      </a:r>
                      <a:r>
                        <a:rPr kumimoji="0" lang="en-US" sz="2000" b="0" i="0" u="none" strike="noStrike" cap="none" normalizeH="0" baseline="0" smtClean="0">
                          <a:ln>
                            <a:noFill/>
                          </a:ln>
                          <a:solidFill>
                            <a:schemeClr val="tx1"/>
                          </a:solidFill>
                          <a:effectLst/>
                          <a:latin typeface="Times" pitchFamily="1" charset="0"/>
                          <a:cs typeface="Arial" pitchFamily="34" charset="0"/>
                        </a:rPr>
                        <a:t> years</a:t>
                      </a:r>
                      <a:endParaRPr kumimoji="0" lang="en-US" sz="2000" b="0" i="0" u="none" strike="noStrike" cap="none" normalizeH="0" baseline="0" smtClean="0">
                        <a:ln>
                          <a:noFill/>
                        </a:ln>
                        <a:solidFill>
                          <a:schemeClr val="tx1"/>
                        </a:solidFill>
                        <a:effectLst/>
                        <a:latin typeface="Arial" pitchFamily="34" charset="0"/>
                        <a:cs typeface="Arial" pitchFamily="34" charset="0"/>
                      </a:endParaRPr>
                    </a:p>
                  </a:txBody>
                  <a:tcPr marL="91444" marR="91444" marT="56393" marB="5639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38200">
                <a:tc>
                  <a:txBody>
                    <a:bodyPr/>
                    <a:lstStyle/>
                    <a:p>
                      <a:pPr marL="0" marR="0" lvl="0" indent="0" algn="ctr" defTabSz="914400" rtl="0" eaLnBrk="1" fontAlgn="base" latinLnBrk="0" hangingPunct="1">
                        <a:lnSpc>
                          <a:spcPct val="100000"/>
                        </a:lnSpc>
                        <a:spcBef>
                          <a:spcPts val="300"/>
                        </a:spcBef>
                        <a:spcAft>
                          <a:spcPts val="300"/>
                        </a:spcAft>
                        <a:buClrTx/>
                        <a:buSzTx/>
                        <a:buFontTx/>
                        <a:buNone/>
                        <a:tabLst/>
                      </a:pPr>
                      <a:r>
                        <a:rPr kumimoji="0" lang="en-US" sz="2000" b="0" i="0" u="none" strike="noStrike" cap="none" normalizeH="0" baseline="0" dirty="0" smtClean="0">
                          <a:ln>
                            <a:noFill/>
                          </a:ln>
                          <a:solidFill>
                            <a:schemeClr val="tx1"/>
                          </a:solidFill>
                          <a:effectLst/>
                          <a:latin typeface="Times" pitchFamily="1" charset="0"/>
                          <a:cs typeface="Arial" pitchFamily="34" charset="0"/>
                        </a:rPr>
                        <a:t>26 characters (permutation)</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txBody>
                  <a:tcPr marL="91444" marR="91444" marT="56393" marB="5639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ts val="300"/>
                        </a:spcBef>
                        <a:spcAft>
                          <a:spcPts val="300"/>
                        </a:spcAft>
                        <a:buClrTx/>
                        <a:buSzTx/>
                        <a:buFontTx/>
                        <a:buNone/>
                        <a:tabLst/>
                      </a:pPr>
                      <a:r>
                        <a:rPr kumimoji="0" lang="en-US" sz="2000" b="0" i="0" u="none" strike="noStrike" cap="none" normalizeH="0" baseline="0" smtClean="0">
                          <a:ln>
                            <a:noFill/>
                          </a:ln>
                          <a:solidFill>
                            <a:schemeClr val="tx1"/>
                          </a:solidFill>
                          <a:effectLst/>
                          <a:latin typeface="Times" pitchFamily="1" charset="0"/>
                          <a:cs typeface="Arial" pitchFamily="34" charset="0"/>
                        </a:rPr>
                        <a:t>26! = 4 </a:t>
                      </a:r>
                      <a:r>
                        <a:rPr kumimoji="0" lang="en-US" sz="2000" b="0" i="0" u="none" strike="noStrike" cap="none" normalizeH="0" baseline="0" smtClean="0">
                          <a:ln>
                            <a:noFill/>
                          </a:ln>
                          <a:solidFill>
                            <a:schemeClr val="tx1"/>
                          </a:solidFill>
                          <a:effectLst/>
                          <a:latin typeface="Symbol" pitchFamily="18" charset="2"/>
                          <a:cs typeface="Arial" pitchFamily="34" charset="0"/>
                          <a:sym typeface="Symbol" pitchFamily="18" charset="2"/>
                        </a:rPr>
                        <a:t></a:t>
                      </a:r>
                      <a:r>
                        <a:rPr kumimoji="0" lang="en-US" sz="2000" b="0" i="0" u="none" strike="noStrike" cap="none" normalizeH="0" baseline="0" smtClean="0">
                          <a:ln>
                            <a:noFill/>
                          </a:ln>
                          <a:solidFill>
                            <a:schemeClr val="tx1"/>
                          </a:solidFill>
                          <a:effectLst/>
                          <a:latin typeface="Times" pitchFamily="1" charset="0"/>
                          <a:cs typeface="Arial" pitchFamily="34" charset="0"/>
                        </a:rPr>
                        <a:t> 10</a:t>
                      </a:r>
                      <a:r>
                        <a:rPr kumimoji="0" lang="en-US" sz="2000" b="0" i="0" u="none" strike="noStrike" cap="none" normalizeH="0" baseline="30000" smtClean="0">
                          <a:ln>
                            <a:noFill/>
                          </a:ln>
                          <a:solidFill>
                            <a:schemeClr val="tx1"/>
                          </a:solidFill>
                          <a:effectLst/>
                          <a:latin typeface="Times" pitchFamily="1" charset="0"/>
                          <a:cs typeface="Arial" pitchFamily="34" charset="0"/>
                        </a:rPr>
                        <a:t>26</a:t>
                      </a:r>
                      <a:endParaRPr kumimoji="0" lang="en-US" sz="2000" b="0" i="0" u="none" strike="noStrike" cap="none" normalizeH="0" baseline="0" smtClean="0">
                        <a:ln>
                          <a:noFill/>
                        </a:ln>
                        <a:solidFill>
                          <a:schemeClr val="tx1"/>
                        </a:solidFill>
                        <a:effectLst/>
                        <a:latin typeface="Arial" pitchFamily="34" charset="0"/>
                        <a:cs typeface="Arial" pitchFamily="34" charset="0"/>
                      </a:endParaRPr>
                    </a:p>
                  </a:txBody>
                  <a:tcPr marL="91444" marR="91444" marT="56393" marB="5639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ts val="300"/>
                        </a:spcBef>
                        <a:spcAft>
                          <a:spcPts val="300"/>
                        </a:spcAft>
                        <a:buClrTx/>
                        <a:buSzTx/>
                        <a:buFontTx/>
                        <a:buNone/>
                        <a:tabLst/>
                      </a:pPr>
                      <a:r>
                        <a:rPr kumimoji="0" lang="en-US" sz="2000" b="0" i="0" u="none" strike="noStrike" cap="none" normalizeH="0" baseline="0" dirty="0" smtClean="0">
                          <a:ln>
                            <a:noFill/>
                          </a:ln>
                          <a:solidFill>
                            <a:schemeClr val="tx1"/>
                          </a:solidFill>
                          <a:effectLst/>
                          <a:latin typeface="Times" pitchFamily="1" charset="0"/>
                          <a:cs typeface="Arial" pitchFamily="34" charset="0"/>
                        </a:rPr>
                        <a:t>2 </a:t>
                      </a:r>
                      <a:r>
                        <a:rPr kumimoji="0" lang="en-US" sz="2000" b="0" i="0" u="none" strike="noStrike" cap="none" normalizeH="0" baseline="0" dirty="0" smtClean="0">
                          <a:ln>
                            <a:noFill/>
                          </a:ln>
                          <a:solidFill>
                            <a:schemeClr val="tx1"/>
                          </a:solidFill>
                          <a:effectLst/>
                          <a:latin typeface="Symbol" pitchFamily="18" charset="2"/>
                          <a:cs typeface="Arial" pitchFamily="34" charset="0"/>
                          <a:sym typeface="Symbol" pitchFamily="18" charset="2"/>
                        </a:rPr>
                        <a:t></a:t>
                      </a:r>
                      <a:r>
                        <a:rPr kumimoji="0" lang="en-US" sz="2000" b="0" i="0" u="none" strike="noStrike" cap="none" normalizeH="0" baseline="0" dirty="0" smtClean="0">
                          <a:ln>
                            <a:noFill/>
                          </a:ln>
                          <a:solidFill>
                            <a:schemeClr val="tx1"/>
                          </a:solidFill>
                          <a:effectLst/>
                          <a:latin typeface="Times" pitchFamily="1" charset="0"/>
                          <a:cs typeface="Arial" pitchFamily="34" charset="0"/>
                        </a:rPr>
                        <a:t> 10</a:t>
                      </a:r>
                      <a:r>
                        <a:rPr kumimoji="0" lang="en-US" sz="2000" b="0" i="0" u="none" strike="noStrike" cap="none" normalizeH="0" baseline="30000" dirty="0" smtClean="0">
                          <a:ln>
                            <a:noFill/>
                          </a:ln>
                          <a:solidFill>
                            <a:schemeClr val="tx1"/>
                          </a:solidFill>
                          <a:effectLst/>
                          <a:latin typeface="Times" pitchFamily="1" charset="0"/>
                          <a:cs typeface="Arial" pitchFamily="34" charset="0"/>
                        </a:rPr>
                        <a:t>26</a:t>
                      </a:r>
                      <a:r>
                        <a:rPr kumimoji="0" lang="en-US" sz="2000" b="0" i="0" u="none" strike="noStrike" cap="none" normalizeH="0" baseline="0" dirty="0" smtClean="0">
                          <a:ln>
                            <a:noFill/>
                          </a:ln>
                          <a:solidFill>
                            <a:schemeClr val="tx1"/>
                          </a:solidFill>
                          <a:effectLst/>
                          <a:latin typeface="Times" pitchFamily="1" charset="0"/>
                          <a:cs typeface="Arial" pitchFamily="34" charset="0"/>
                        </a:rPr>
                        <a:t> µs = 6.4 </a:t>
                      </a:r>
                      <a:r>
                        <a:rPr kumimoji="0" lang="en-US" sz="2000" b="0" i="0" u="none" strike="noStrike" cap="none" normalizeH="0" baseline="0" dirty="0" smtClean="0">
                          <a:ln>
                            <a:noFill/>
                          </a:ln>
                          <a:solidFill>
                            <a:schemeClr val="tx1"/>
                          </a:solidFill>
                          <a:effectLst/>
                          <a:latin typeface="Symbol" pitchFamily="18" charset="2"/>
                          <a:cs typeface="Arial" pitchFamily="34" charset="0"/>
                          <a:sym typeface="Symbol" pitchFamily="18" charset="2"/>
                        </a:rPr>
                        <a:t></a:t>
                      </a:r>
                      <a:r>
                        <a:rPr kumimoji="0" lang="en-US" sz="2000" b="0" i="0" u="none" strike="noStrike" cap="none" normalizeH="0" baseline="0" dirty="0" smtClean="0">
                          <a:ln>
                            <a:noFill/>
                          </a:ln>
                          <a:solidFill>
                            <a:schemeClr val="tx1"/>
                          </a:solidFill>
                          <a:effectLst/>
                          <a:latin typeface="Times" pitchFamily="1" charset="0"/>
                          <a:cs typeface="Arial" pitchFamily="34" charset="0"/>
                        </a:rPr>
                        <a:t> 10</a:t>
                      </a:r>
                      <a:r>
                        <a:rPr kumimoji="0" lang="en-US" sz="2000" b="0" i="0" u="none" strike="noStrike" cap="none" normalizeH="0" baseline="30000" dirty="0" smtClean="0">
                          <a:ln>
                            <a:noFill/>
                          </a:ln>
                          <a:solidFill>
                            <a:schemeClr val="tx1"/>
                          </a:solidFill>
                          <a:effectLst/>
                          <a:latin typeface="Times" pitchFamily="1" charset="0"/>
                          <a:cs typeface="Arial" pitchFamily="34" charset="0"/>
                        </a:rPr>
                        <a:t>12</a:t>
                      </a:r>
                      <a:r>
                        <a:rPr kumimoji="0" lang="en-US" sz="2000" b="0" i="0" u="none" strike="noStrike" cap="none" normalizeH="0" baseline="0" dirty="0" smtClean="0">
                          <a:ln>
                            <a:noFill/>
                          </a:ln>
                          <a:solidFill>
                            <a:schemeClr val="tx1"/>
                          </a:solidFill>
                          <a:effectLst/>
                          <a:latin typeface="Times" pitchFamily="1" charset="0"/>
                          <a:cs typeface="Arial" pitchFamily="34" charset="0"/>
                        </a:rPr>
                        <a:t> years</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txBody>
                  <a:tcPr marL="91444" marR="91444" marT="56393" marB="5639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ts val="300"/>
                        </a:spcBef>
                        <a:spcAft>
                          <a:spcPts val="300"/>
                        </a:spcAft>
                        <a:buClrTx/>
                        <a:buSzTx/>
                        <a:buFontTx/>
                        <a:buNone/>
                        <a:tabLst/>
                      </a:pPr>
                      <a:r>
                        <a:rPr kumimoji="0" lang="en-US" sz="2000" b="0" i="0" u="none" strike="noStrike" cap="none" normalizeH="0" baseline="0" dirty="0" smtClean="0">
                          <a:ln>
                            <a:noFill/>
                          </a:ln>
                          <a:solidFill>
                            <a:schemeClr val="tx1"/>
                          </a:solidFill>
                          <a:effectLst/>
                          <a:latin typeface="Times" pitchFamily="1" charset="0"/>
                          <a:cs typeface="Arial" pitchFamily="34" charset="0"/>
                        </a:rPr>
                        <a:t>6.4 </a:t>
                      </a:r>
                      <a:r>
                        <a:rPr kumimoji="0" lang="en-US" sz="2000" b="0" i="0" u="none" strike="noStrike" cap="none" normalizeH="0" baseline="0" dirty="0" smtClean="0">
                          <a:ln>
                            <a:noFill/>
                          </a:ln>
                          <a:solidFill>
                            <a:schemeClr val="tx1"/>
                          </a:solidFill>
                          <a:effectLst/>
                          <a:latin typeface="Symbol" pitchFamily="18" charset="2"/>
                          <a:cs typeface="Arial" pitchFamily="34" charset="0"/>
                          <a:sym typeface="Symbol" pitchFamily="18" charset="2"/>
                        </a:rPr>
                        <a:t></a:t>
                      </a:r>
                      <a:r>
                        <a:rPr kumimoji="0" lang="en-US" sz="2000" b="0" i="0" u="none" strike="noStrike" cap="none" normalizeH="0" baseline="0" dirty="0" smtClean="0">
                          <a:ln>
                            <a:noFill/>
                          </a:ln>
                          <a:solidFill>
                            <a:schemeClr val="tx1"/>
                          </a:solidFill>
                          <a:effectLst/>
                          <a:latin typeface="Times" pitchFamily="1" charset="0"/>
                          <a:cs typeface="Arial" pitchFamily="34" charset="0"/>
                        </a:rPr>
                        <a:t> 10</a:t>
                      </a:r>
                      <a:r>
                        <a:rPr kumimoji="0" lang="en-US" sz="2000" b="0" i="0" u="none" strike="noStrike" cap="none" normalizeH="0" baseline="30000" dirty="0" smtClean="0">
                          <a:ln>
                            <a:noFill/>
                          </a:ln>
                          <a:solidFill>
                            <a:schemeClr val="tx1"/>
                          </a:solidFill>
                          <a:effectLst/>
                          <a:latin typeface="Times" pitchFamily="1" charset="0"/>
                          <a:cs typeface="Arial" pitchFamily="34" charset="0"/>
                        </a:rPr>
                        <a:t>6</a:t>
                      </a:r>
                      <a:r>
                        <a:rPr kumimoji="0" lang="en-US" sz="2000" b="0" i="0" u="none" strike="noStrike" cap="none" normalizeH="0" baseline="0" dirty="0" smtClean="0">
                          <a:ln>
                            <a:noFill/>
                          </a:ln>
                          <a:solidFill>
                            <a:schemeClr val="tx1"/>
                          </a:solidFill>
                          <a:effectLst/>
                          <a:latin typeface="Times" pitchFamily="1" charset="0"/>
                          <a:cs typeface="Arial" pitchFamily="34" charset="0"/>
                        </a:rPr>
                        <a:t> years</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txBody>
                  <a:tcPr marL="91444" marR="91444" marT="56393" marB="5639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170834151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Strength of DES (2)</a:t>
            </a:r>
          </a:p>
        </p:txBody>
      </p:sp>
      <p:sp>
        <p:nvSpPr>
          <p:cNvPr id="3" name="Slide Number Placeholder 2"/>
          <p:cNvSpPr>
            <a:spLocks noGrp="1"/>
          </p:cNvSpPr>
          <p:nvPr>
            <p:ph type="sldNum" sz="quarter" idx="12"/>
          </p:nvPr>
        </p:nvSpPr>
        <p:spPr/>
        <p:txBody>
          <a:bodyPr/>
          <a:lstStyle/>
          <a:p>
            <a:fld id="{B6F15528-21DE-4FAA-801E-634DDDAF4B2B}" type="slidenum">
              <a:rPr lang="en-US" smtClean="0"/>
              <a:pPr/>
              <a:t>34</a:t>
            </a:fld>
            <a:endParaRPr lang="en-US"/>
          </a:p>
        </p:txBody>
      </p:sp>
      <p:sp>
        <p:nvSpPr>
          <p:cNvPr id="4" name="Content Placeholder 3"/>
          <p:cNvSpPr>
            <a:spLocks noGrp="1"/>
          </p:cNvSpPr>
          <p:nvPr>
            <p:ph sz="quarter" idx="1"/>
          </p:nvPr>
        </p:nvSpPr>
        <p:spPr/>
        <p:txBody>
          <a:bodyPr/>
          <a:lstStyle/>
          <a:p>
            <a:pPr>
              <a:lnSpc>
                <a:spcPct val="90000"/>
              </a:lnSpc>
            </a:pPr>
            <a:r>
              <a:rPr lang="en-US" sz="2800" dirty="0"/>
              <a:t>Weak Keys</a:t>
            </a:r>
          </a:p>
          <a:p>
            <a:pPr lvl="1">
              <a:lnSpc>
                <a:spcPct val="90000"/>
              </a:lnSpc>
            </a:pPr>
            <a:r>
              <a:rPr lang="en-US" sz="2100" dirty="0"/>
              <a:t>Symmetry of bits in the 32 bit halves makes the key weak</a:t>
            </a:r>
          </a:p>
          <a:p>
            <a:pPr lvl="1">
              <a:lnSpc>
                <a:spcPct val="90000"/>
              </a:lnSpc>
            </a:pPr>
            <a:r>
              <a:rPr lang="en-US" sz="2100" dirty="0"/>
              <a:t>Roughly 64 weak keys, e.g.:</a:t>
            </a:r>
          </a:p>
          <a:p>
            <a:pPr lvl="2"/>
            <a:r>
              <a:rPr lang="en-US" dirty="0"/>
              <a:t>Alternating ones + zeros (0x0101010101010101) </a:t>
            </a:r>
          </a:p>
          <a:p>
            <a:pPr lvl="2"/>
            <a:r>
              <a:rPr lang="en-US" dirty="0"/>
              <a:t>Alternating 'F' + 'E' (0xFEFEFEFEFEFEFEFE) </a:t>
            </a:r>
          </a:p>
          <a:p>
            <a:pPr lvl="2"/>
            <a:r>
              <a:rPr lang="en-US" dirty="0"/>
              <a:t>'0xE0E0E0E0F1F1F1F1'  or '0x1F1F1F1F0E0E0E0E' </a:t>
            </a:r>
          </a:p>
          <a:p>
            <a:r>
              <a:rPr lang="en-US" sz="2800" dirty="0"/>
              <a:t>Number of rounds</a:t>
            </a:r>
          </a:p>
          <a:p>
            <a:pPr lvl="1"/>
            <a:r>
              <a:rPr lang="en-US" dirty="0"/>
              <a:t>Six round DES was broken very early on</a:t>
            </a:r>
          </a:p>
          <a:p>
            <a:pPr lvl="1"/>
            <a:r>
              <a:rPr lang="en-US" dirty="0"/>
              <a:t>Less than 16 rounds makes DES less secure</a:t>
            </a:r>
          </a:p>
          <a:p>
            <a:endParaRPr lang="en-US" dirty="0"/>
          </a:p>
        </p:txBody>
      </p:sp>
    </p:spTree>
    <p:extLst>
      <p:ext uri="{BB962C8B-B14F-4D97-AF65-F5344CB8AC3E}">
        <p14:creationId xmlns:p14="http://schemas.microsoft.com/office/powerpoint/2010/main" val="17083415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6" end="6"/>
                                            </p:txEl>
                                          </p:spTgt>
                                        </p:tgtEl>
                                        <p:attrNameLst>
                                          <p:attrName>style.visibility</p:attrName>
                                        </p:attrNameLst>
                                      </p:cBhvr>
                                      <p:to>
                                        <p:strVal val="visible"/>
                                      </p:to>
                                    </p:set>
                                    <p:animEffect transition="in" filter="fade">
                                      <p:cBhvr>
                                        <p:cTn id="7" dur="500"/>
                                        <p:tgtEl>
                                          <p:spTgt spid="4">
                                            <p:txEl>
                                              <p:pRg st="6" end="6"/>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4">
                                            <p:txEl>
                                              <p:pRg st="7" end="7"/>
                                            </p:txEl>
                                          </p:spTgt>
                                        </p:tgtEl>
                                        <p:attrNameLst>
                                          <p:attrName>style.visibility</p:attrName>
                                        </p:attrNameLst>
                                      </p:cBhvr>
                                      <p:to>
                                        <p:strVal val="visible"/>
                                      </p:to>
                                    </p:set>
                                    <p:animEffect transition="in" filter="fade">
                                      <p:cBhvr>
                                        <p:cTn id="10" dur="500"/>
                                        <p:tgtEl>
                                          <p:spTgt spid="4">
                                            <p:txEl>
                                              <p:pRg st="7" end="7"/>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4">
                                            <p:txEl>
                                              <p:pRg st="8" end="8"/>
                                            </p:txEl>
                                          </p:spTgt>
                                        </p:tgtEl>
                                        <p:attrNameLst>
                                          <p:attrName>style.visibility</p:attrName>
                                        </p:attrNameLst>
                                      </p:cBhvr>
                                      <p:to>
                                        <p:strVal val="visible"/>
                                      </p:to>
                                    </p:set>
                                    <p:animEffect transition="in" filter="fade">
                                      <p:cBhvr>
                                        <p:cTn id="13" dur="500"/>
                                        <p:tgtEl>
                                          <p:spTgt spid="4">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Strength of DES (3)</a:t>
            </a:r>
          </a:p>
        </p:txBody>
      </p:sp>
      <p:sp>
        <p:nvSpPr>
          <p:cNvPr id="3" name="Slide Number Placeholder 2"/>
          <p:cNvSpPr>
            <a:spLocks noGrp="1"/>
          </p:cNvSpPr>
          <p:nvPr>
            <p:ph type="sldNum" sz="quarter" idx="12"/>
          </p:nvPr>
        </p:nvSpPr>
        <p:spPr/>
        <p:txBody>
          <a:bodyPr/>
          <a:lstStyle/>
          <a:p>
            <a:fld id="{B6F15528-21DE-4FAA-801E-634DDDAF4B2B}" type="slidenum">
              <a:rPr lang="en-US" smtClean="0"/>
              <a:pPr/>
              <a:t>35</a:t>
            </a:fld>
            <a:endParaRPr lang="en-US"/>
          </a:p>
        </p:txBody>
      </p:sp>
      <p:sp>
        <p:nvSpPr>
          <p:cNvPr id="4" name="Content Placeholder 3"/>
          <p:cNvSpPr>
            <a:spLocks noGrp="1"/>
          </p:cNvSpPr>
          <p:nvPr>
            <p:ph sz="quarter" idx="1"/>
          </p:nvPr>
        </p:nvSpPr>
        <p:spPr/>
        <p:txBody>
          <a:bodyPr>
            <a:normAutofit/>
          </a:bodyPr>
          <a:lstStyle/>
          <a:p>
            <a:r>
              <a:rPr lang="en-US" dirty="0"/>
              <a:t>Complement keys</a:t>
            </a:r>
          </a:p>
          <a:p>
            <a:pPr lvl="1"/>
            <a:r>
              <a:rPr lang="en-US" dirty="0"/>
              <a:t>If you replace zeros by ones and ones by zeros, it is called complementing</a:t>
            </a:r>
          </a:p>
          <a:p>
            <a:r>
              <a:rPr lang="en-US" dirty="0"/>
              <a:t>If you have the complement of a key, it will encrypt the complement of a plaintext into the complement of the </a:t>
            </a:r>
            <a:r>
              <a:rPr lang="en-US" dirty="0" err="1"/>
              <a:t>ciphertext</a:t>
            </a:r>
            <a:endParaRPr lang="en-US" dirty="0"/>
          </a:p>
          <a:p>
            <a:pPr lvl="1"/>
            <a:r>
              <a:rPr lang="en-US" dirty="0"/>
              <a:t>Y=DES(X, K) implies that Y'=DES(X', K') where X' is the bit by bit </a:t>
            </a:r>
            <a:r>
              <a:rPr lang="en-US" dirty="0" smtClean="0"/>
              <a:t>complementation </a:t>
            </a:r>
            <a:r>
              <a:rPr lang="en-US" dirty="0"/>
              <a:t>of </a:t>
            </a:r>
            <a:r>
              <a:rPr lang="en-US" dirty="0" smtClean="0"/>
              <a:t>X</a:t>
            </a:r>
          </a:p>
          <a:p>
            <a:endParaRPr lang="en-US" dirty="0"/>
          </a:p>
        </p:txBody>
      </p:sp>
    </p:spTree>
    <p:extLst>
      <p:ext uri="{BB962C8B-B14F-4D97-AF65-F5344CB8AC3E}">
        <p14:creationId xmlns:p14="http://schemas.microsoft.com/office/powerpoint/2010/main" val="17083415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Effect transition="in" filter="fade">
                                      <p:cBhvr>
                                        <p:cTn id="7" dur="500"/>
                                        <p:tgtEl>
                                          <p:spTgt spid="4">
                                            <p:txEl>
                                              <p:pRg st="2" end="2"/>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4">
                                            <p:txEl>
                                              <p:pRg st="3" end="3"/>
                                            </p:txEl>
                                          </p:spTgt>
                                        </p:tgtEl>
                                        <p:attrNameLst>
                                          <p:attrName>style.visibility</p:attrName>
                                        </p:attrNameLst>
                                      </p:cBhvr>
                                      <p:to>
                                        <p:strVal val="visible"/>
                                      </p:to>
                                    </p:set>
                                    <p:animEffect transition="in" filter="fade">
                                      <p:cBhvr>
                                        <p:cTn id="10" dur="500"/>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Strength of DES (3)</a:t>
            </a:r>
          </a:p>
        </p:txBody>
      </p:sp>
      <p:sp>
        <p:nvSpPr>
          <p:cNvPr id="3" name="Slide Number Placeholder 2"/>
          <p:cNvSpPr>
            <a:spLocks noGrp="1"/>
          </p:cNvSpPr>
          <p:nvPr>
            <p:ph type="sldNum" sz="quarter" idx="12"/>
          </p:nvPr>
        </p:nvSpPr>
        <p:spPr/>
        <p:txBody>
          <a:bodyPr/>
          <a:lstStyle/>
          <a:p>
            <a:fld id="{B6F15528-21DE-4FAA-801E-634DDDAF4B2B}" type="slidenum">
              <a:rPr lang="en-US" smtClean="0"/>
              <a:pPr/>
              <a:t>36</a:t>
            </a:fld>
            <a:endParaRPr lang="en-US"/>
          </a:p>
        </p:txBody>
      </p:sp>
      <p:sp>
        <p:nvSpPr>
          <p:cNvPr id="4" name="Content Placeholder 3"/>
          <p:cNvSpPr>
            <a:spLocks noGrp="1"/>
          </p:cNvSpPr>
          <p:nvPr>
            <p:ph sz="quarter" idx="1"/>
          </p:nvPr>
        </p:nvSpPr>
        <p:spPr/>
        <p:txBody>
          <a:bodyPr>
            <a:normAutofit/>
          </a:bodyPr>
          <a:lstStyle/>
          <a:p>
            <a:r>
              <a:rPr lang="en-US" dirty="0"/>
              <a:t>This Reduces key search by half for a “chosen plaintext” attack (How?)</a:t>
            </a:r>
          </a:p>
          <a:p>
            <a:pPr lvl="1"/>
            <a:r>
              <a:rPr lang="en-US" dirty="0" smtClean="0"/>
              <a:t>Let’s </a:t>
            </a:r>
            <a:r>
              <a:rPr lang="en-US" dirty="0"/>
              <a:t>say you have a Plaintext-</a:t>
            </a:r>
            <a:r>
              <a:rPr lang="en-US" dirty="0" err="1"/>
              <a:t>Ciphertext</a:t>
            </a:r>
            <a:r>
              <a:rPr lang="en-US" dirty="0"/>
              <a:t> pair (P, </a:t>
            </a:r>
            <a:r>
              <a:rPr lang="en-US" dirty="0" smtClean="0"/>
              <a:t>C) for </a:t>
            </a:r>
            <a:r>
              <a:rPr lang="en-US" dirty="0"/>
              <a:t>which you want to find the key </a:t>
            </a:r>
            <a:r>
              <a:rPr lang="en-US" dirty="0" smtClean="0"/>
              <a:t>K</a:t>
            </a:r>
            <a:endParaRPr lang="en-US" dirty="0"/>
          </a:p>
          <a:p>
            <a:pPr lvl="1"/>
            <a:r>
              <a:rPr lang="en-US" dirty="0"/>
              <a:t>You try encrypting P using key </a:t>
            </a:r>
            <a:r>
              <a:rPr lang="en-US" dirty="0" smtClean="0"/>
              <a:t>K:  Y=DES(P</a:t>
            </a:r>
            <a:r>
              <a:rPr lang="en-US" dirty="0"/>
              <a:t>, K)</a:t>
            </a:r>
          </a:p>
          <a:p>
            <a:pPr lvl="1"/>
            <a:r>
              <a:rPr lang="en-US" dirty="0"/>
              <a:t>If the key K </a:t>
            </a:r>
            <a:r>
              <a:rPr lang="en-US" dirty="0" err="1"/>
              <a:t>faild</a:t>
            </a:r>
            <a:r>
              <a:rPr lang="en-US" dirty="0"/>
              <a:t> (Y≠ C), you can use the complementation property (Y'=DES(P', K') ) to evaluate K' by checking if  Y' is equal to C</a:t>
            </a:r>
            <a:r>
              <a:rPr lang="en-US" dirty="0" smtClean="0"/>
              <a:t>'</a:t>
            </a:r>
            <a:endParaRPr lang="en-US" dirty="0"/>
          </a:p>
          <a:p>
            <a:pPr lvl="1"/>
            <a:r>
              <a:rPr lang="en-US" dirty="0"/>
              <a:t>Therefore you are evaluating two keys (K, K') by only running DES with one key (K), and therefore reduce the number of keys that need to be tried by a factor of 2 from 2</a:t>
            </a:r>
            <a:r>
              <a:rPr lang="en-US" baseline="30000" dirty="0"/>
              <a:t>55</a:t>
            </a:r>
            <a:r>
              <a:rPr lang="en-US" dirty="0"/>
              <a:t> to 2</a:t>
            </a:r>
            <a:r>
              <a:rPr lang="en-US" baseline="30000" dirty="0"/>
              <a:t>54</a:t>
            </a:r>
          </a:p>
          <a:p>
            <a:pPr lvl="1"/>
            <a:r>
              <a:rPr lang="en-US" dirty="0"/>
              <a:t>See Problem 3.13 in the text book</a:t>
            </a:r>
          </a:p>
          <a:p>
            <a:endParaRPr lang="en-US" dirty="0"/>
          </a:p>
          <a:p>
            <a:endParaRPr lang="en-US" dirty="0"/>
          </a:p>
        </p:txBody>
      </p:sp>
    </p:spTree>
    <p:extLst>
      <p:ext uri="{BB962C8B-B14F-4D97-AF65-F5344CB8AC3E}">
        <p14:creationId xmlns:p14="http://schemas.microsoft.com/office/powerpoint/2010/main" val="17083415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Effect transition="in" filter="fade">
                                      <p:cBhvr>
                                        <p:cTn id="7" dur="500"/>
                                        <p:tgtEl>
                                          <p:spTgt spid="4">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2" end="2"/>
                                            </p:txEl>
                                          </p:spTgt>
                                        </p:tgtEl>
                                        <p:attrNameLst>
                                          <p:attrName>style.visibility</p:attrName>
                                        </p:attrNameLst>
                                      </p:cBhvr>
                                      <p:to>
                                        <p:strVal val="visible"/>
                                      </p:to>
                                    </p:set>
                                    <p:animEffect transition="in" filter="fade">
                                      <p:cBhvr>
                                        <p:cTn id="12" dur="500"/>
                                        <p:tgtEl>
                                          <p:spTgt spid="4">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xEl>
                                              <p:pRg st="3" end="3"/>
                                            </p:txEl>
                                          </p:spTgt>
                                        </p:tgtEl>
                                        <p:attrNameLst>
                                          <p:attrName>style.visibility</p:attrName>
                                        </p:attrNameLst>
                                      </p:cBhvr>
                                      <p:to>
                                        <p:strVal val="visible"/>
                                      </p:to>
                                    </p:set>
                                    <p:animEffect transition="in" filter="fade">
                                      <p:cBhvr>
                                        <p:cTn id="17" dur="500"/>
                                        <p:tgtEl>
                                          <p:spTgt spid="4">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
                                            <p:txEl>
                                              <p:pRg st="4" end="4"/>
                                            </p:txEl>
                                          </p:spTgt>
                                        </p:tgtEl>
                                        <p:attrNameLst>
                                          <p:attrName>style.visibility</p:attrName>
                                        </p:attrNameLst>
                                      </p:cBhvr>
                                      <p:to>
                                        <p:strVal val="visible"/>
                                      </p:to>
                                    </p:set>
                                    <p:animEffect transition="in" filter="fade">
                                      <p:cBhvr>
                                        <p:cTn id="22" dur="500"/>
                                        <p:tgtEl>
                                          <p:spTgt spid="4">
                                            <p:txEl>
                                              <p:pRg st="4" end="4"/>
                                            </p:txEl>
                                          </p:spTgt>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4">
                                            <p:txEl>
                                              <p:pRg st="5" end="5"/>
                                            </p:txEl>
                                          </p:spTgt>
                                        </p:tgtEl>
                                        <p:attrNameLst>
                                          <p:attrName>style.visibility</p:attrName>
                                        </p:attrNameLst>
                                      </p:cBhvr>
                                      <p:to>
                                        <p:strVal val="visible"/>
                                      </p:to>
                                    </p:set>
                                    <p:animEffect transition="in" filter="fade">
                                      <p:cBhvr>
                                        <p:cTn id="25" dur="500"/>
                                        <p:tgtEl>
                                          <p:spTgt spid="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Block Cipher Design</a:t>
            </a:r>
          </a:p>
        </p:txBody>
      </p:sp>
      <p:sp>
        <p:nvSpPr>
          <p:cNvPr id="3" name="Slide Number Placeholder 2"/>
          <p:cNvSpPr>
            <a:spLocks noGrp="1"/>
          </p:cNvSpPr>
          <p:nvPr>
            <p:ph type="sldNum" sz="quarter" idx="12"/>
          </p:nvPr>
        </p:nvSpPr>
        <p:spPr/>
        <p:txBody>
          <a:bodyPr/>
          <a:lstStyle/>
          <a:p>
            <a:fld id="{B6F15528-21DE-4FAA-801E-634DDDAF4B2B}" type="slidenum">
              <a:rPr lang="en-US" smtClean="0"/>
              <a:pPr/>
              <a:t>37</a:t>
            </a:fld>
            <a:endParaRPr lang="en-US"/>
          </a:p>
        </p:txBody>
      </p:sp>
      <p:sp>
        <p:nvSpPr>
          <p:cNvPr id="4" name="Content Placeholder 3"/>
          <p:cNvSpPr>
            <a:spLocks noGrp="1"/>
          </p:cNvSpPr>
          <p:nvPr>
            <p:ph sz="quarter" idx="1"/>
          </p:nvPr>
        </p:nvSpPr>
        <p:spPr/>
        <p:txBody>
          <a:bodyPr>
            <a:normAutofit/>
          </a:bodyPr>
          <a:lstStyle/>
          <a:p>
            <a:pPr>
              <a:lnSpc>
                <a:spcPct val="90000"/>
              </a:lnSpc>
            </a:pPr>
            <a:r>
              <a:rPr lang="en-US" dirty="0"/>
              <a:t>Basic principles still like </a:t>
            </a:r>
            <a:r>
              <a:rPr lang="en-US" dirty="0" err="1"/>
              <a:t>Feistel’s</a:t>
            </a:r>
            <a:r>
              <a:rPr lang="en-US" dirty="0"/>
              <a:t> in 1970’s</a:t>
            </a:r>
          </a:p>
          <a:p>
            <a:pPr>
              <a:lnSpc>
                <a:spcPct val="90000"/>
              </a:lnSpc>
            </a:pPr>
            <a:r>
              <a:rPr lang="en-US" dirty="0">
                <a:solidFill>
                  <a:srgbClr val="FF0000"/>
                </a:solidFill>
              </a:rPr>
              <a:t>Number of rounds</a:t>
            </a:r>
          </a:p>
          <a:p>
            <a:pPr lvl="1">
              <a:lnSpc>
                <a:spcPct val="90000"/>
              </a:lnSpc>
            </a:pPr>
            <a:r>
              <a:rPr lang="en-US" dirty="0"/>
              <a:t>more is better, exhaustive search will be the best attack then</a:t>
            </a:r>
          </a:p>
          <a:p>
            <a:pPr>
              <a:lnSpc>
                <a:spcPct val="90000"/>
              </a:lnSpc>
            </a:pPr>
            <a:r>
              <a:rPr lang="en-US" dirty="0">
                <a:solidFill>
                  <a:srgbClr val="FF0000"/>
                </a:solidFill>
              </a:rPr>
              <a:t>Function f</a:t>
            </a:r>
          </a:p>
          <a:p>
            <a:pPr lvl="1">
              <a:lnSpc>
                <a:spcPct val="90000"/>
              </a:lnSpc>
            </a:pPr>
            <a:r>
              <a:rPr lang="en-US" dirty="0"/>
              <a:t>Provides “confusion”, nonlinearity, avalanche</a:t>
            </a:r>
          </a:p>
          <a:p>
            <a:pPr lvl="2">
              <a:lnSpc>
                <a:spcPct val="90000"/>
              </a:lnSpc>
            </a:pPr>
            <a:r>
              <a:rPr lang="en-US" dirty="0" smtClean="0"/>
              <a:t>Confusion: Obscures the relationship between the plaintext and </a:t>
            </a:r>
            <a:r>
              <a:rPr lang="en-US" dirty="0" err="1" smtClean="0"/>
              <a:t>ciphertext</a:t>
            </a:r>
            <a:endParaRPr lang="en-US" dirty="0" smtClean="0"/>
          </a:p>
          <a:p>
            <a:pPr>
              <a:lnSpc>
                <a:spcPct val="90000"/>
              </a:lnSpc>
            </a:pPr>
            <a:r>
              <a:rPr lang="en-US" dirty="0" smtClean="0">
                <a:solidFill>
                  <a:srgbClr val="FF0000"/>
                </a:solidFill>
              </a:rPr>
              <a:t>key </a:t>
            </a:r>
            <a:r>
              <a:rPr lang="en-US" dirty="0">
                <a:solidFill>
                  <a:srgbClr val="FF0000"/>
                </a:solidFill>
              </a:rPr>
              <a:t>schedule</a:t>
            </a:r>
          </a:p>
          <a:p>
            <a:pPr lvl="1">
              <a:lnSpc>
                <a:spcPct val="90000"/>
              </a:lnSpc>
            </a:pPr>
            <a:r>
              <a:rPr lang="en-US" dirty="0"/>
              <a:t>Complex sub key creation, goal is to have key avalanche</a:t>
            </a:r>
          </a:p>
          <a:p>
            <a:pPr lvl="1">
              <a:lnSpc>
                <a:spcPct val="90000"/>
              </a:lnSpc>
            </a:pPr>
            <a:endParaRPr lang="en-AU" dirty="0"/>
          </a:p>
          <a:p>
            <a:endParaRPr lang="en-US" dirty="0"/>
          </a:p>
        </p:txBody>
      </p:sp>
    </p:spTree>
    <p:extLst>
      <p:ext uri="{BB962C8B-B14F-4D97-AF65-F5344CB8AC3E}">
        <p14:creationId xmlns:p14="http://schemas.microsoft.com/office/powerpoint/2010/main" val="1708341519"/>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Other </a:t>
            </a:r>
            <a:r>
              <a:rPr lang="en-US" dirty="0" smtClean="0"/>
              <a:t>Block Ciphers</a:t>
            </a:r>
            <a:endParaRPr lang="en-US" dirty="0"/>
          </a:p>
        </p:txBody>
      </p:sp>
      <p:sp>
        <p:nvSpPr>
          <p:cNvPr id="3" name="Slide Number Placeholder 2"/>
          <p:cNvSpPr>
            <a:spLocks noGrp="1"/>
          </p:cNvSpPr>
          <p:nvPr>
            <p:ph type="sldNum" sz="quarter" idx="12"/>
          </p:nvPr>
        </p:nvSpPr>
        <p:spPr/>
        <p:txBody>
          <a:bodyPr/>
          <a:lstStyle/>
          <a:p>
            <a:fld id="{B6F15528-21DE-4FAA-801E-634DDDAF4B2B}" type="slidenum">
              <a:rPr lang="en-US" smtClean="0"/>
              <a:pPr/>
              <a:t>38</a:t>
            </a:fld>
            <a:endParaRPr lang="en-US"/>
          </a:p>
        </p:txBody>
      </p:sp>
      <p:sp>
        <p:nvSpPr>
          <p:cNvPr id="4" name="Content Placeholder 3"/>
          <p:cNvSpPr>
            <a:spLocks noGrp="1"/>
          </p:cNvSpPr>
          <p:nvPr>
            <p:ph sz="quarter" idx="1"/>
          </p:nvPr>
        </p:nvSpPr>
        <p:spPr/>
        <p:txBody>
          <a:bodyPr>
            <a:normAutofit fontScale="92500" lnSpcReduction="10000"/>
          </a:bodyPr>
          <a:lstStyle/>
          <a:p>
            <a:r>
              <a:rPr lang="en-US" dirty="0"/>
              <a:t>DES is weak because of the key space</a:t>
            </a:r>
          </a:p>
          <a:p>
            <a:pPr lvl="1"/>
            <a:r>
              <a:rPr lang="en-US" dirty="0"/>
              <a:t>Brute force attacks are possible</a:t>
            </a:r>
          </a:p>
          <a:p>
            <a:pPr lvl="1"/>
            <a:r>
              <a:rPr lang="en-US" dirty="0"/>
              <a:t>Today, you need a cipher with at least a key that is 80 bits long</a:t>
            </a:r>
          </a:p>
          <a:p>
            <a:r>
              <a:rPr lang="en-US" dirty="0"/>
              <a:t>Alternatives are being used in applications today</a:t>
            </a:r>
          </a:p>
          <a:p>
            <a:pPr lvl="1"/>
            <a:r>
              <a:rPr lang="en-US" dirty="0" smtClean="0"/>
              <a:t>IDEA </a:t>
            </a:r>
            <a:r>
              <a:rPr lang="en-US" dirty="0"/>
              <a:t>– International Data Encryption Algorithm by James Massey and </a:t>
            </a:r>
            <a:r>
              <a:rPr lang="en-US" dirty="0" err="1"/>
              <a:t>Xuejia</a:t>
            </a:r>
            <a:r>
              <a:rPr lang="en-US" dirty="0"/>
              <a:t> Lai (1990-92)</a:t>
            </a:r>
          </a:p>
          <a:p>
            <a:pPr lvl="2"/>
            <a:r>
              <a:rPr lang="en-US" dirty="0"/>
              <a:t>Block size of 64 bits and key size of 128 bits</a:t>
            </a:r>
          </a:p>
          <a:p>
            <a:pPr lvl="2"/>
            <a:r>
              <a:rPr lang="en-US" dirty="0"/>
              <a:t>Non-</a:t>
            </a:r>
            <a:r>
              <a:rPr lang="en-US" dirty="0" err="1"/>
              <a:t>Feistel</a:t>
            </a:r>
            <a:endParaRPr lang="en-US" dirty="0"/>
          </a:p>
          <a:p>
            <a:pPr lvl="2"/>
            <a:r>
              <a:rPr lang="en-US" dirty="0"/>
              <a:t>Included in Pretty Good Privacy (PGP)</a:t>
            </a:r>
          </a:p>
          <a:p>
            <a:pPr lvl="1"/>
            <a:r>
              <a:rPr lang="en-US" dirty="0"/>
              <a:t>CAST-128</a:t>
            </a:r>
          </a:p>
          <a:p>
            <a:pPr lvl="2"/>
            <a:r>
              <a:rPr lang="en-US" dirty="0" err="1"/>
              <a:t>Feistel</a:t>
            </a:r>
            <a:r>
              <a:rPr lang="en-US" dirty="0"/>
              <a:t> (Block size of 64 bits and key size of 128 bits)</a:t>
            </a:r>
          </a:p>
          <a:p>
            <a:pPr lvl="1"/>
            <a:r>
              <a:rPr lang="en-US" dirty="0" smtClean="0"/>
              <a:t>Blowfish</a:t>
            </a:r>
            <a:endParaRPr lang="en-US" dirty="0"/>
          </a:p>
          <a:p>
            <a:pPr lvl="2"/>
            <a:r>
              <a:rPr lang="en-US" dirty="0"/>
              <a:t>64 bit blocks, variable key sizes</a:t>
            </a:r>
          </a:p>
          <a:p>
            <a:pPr lvl="1"/>
            <a:r>
              <a:rPr lang="en-US" dirty="0" smtClean="0"/>
              <a:t>AES</a:t>
            </a:r>
            <a:endParaRPr lang="en-US" dirty="0"/>
          </a:p>
          <a:p>
            <a:endParaRPr lang="en-US" dirty="0"/>
          </a:p>
        </p:txBody>
      </p:sp>
    </p:spTree>
    <p:extLst>
      <p:ext uri="{BB962C8B-B14F-4D97-AF65-F5344CB8AC3E}">
        <p14:creationId xmlns:p14="http://schemas.microsoft.com/office/powerpoint/2010/main" val="17083415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Effect transition="in" filter="fade">
                                      <p:cBhvr>
                                        <p:cTn id="7" dur="500"/>
                                        <p:tgtEl>
                                          <p:spTgt spid="4">
                                            <p:txEl>
                                              <p:pRg st="3" end="3"/>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4">
                                            <p:txEl>
                                              <p:pRg st="4" end="4"/>
                                            </p:txEl>
                                          </p:spTgt>
                                        </p:tgtEl>
                                        <p:attrNameLst>
                                          <p:attrName>style.visibility</p:attrName>
                                        </p:attrNameLst>
                                      </p:cBhvr>
                                      <p:to>
                                        <p:strVal val="visible"/>
                                      </p:to>
                                    </p:set>
                                    <p:animEffect transition="in" filter="fade">
                                      <p:cBhvr>
                                        <p:cTn id="10" dur="500"/>
                                        <p:tgtEl>
                                          <p:spTgt spid="4">
                                            <p:txEl>
                                              <p:pRg st="4" end="4"/>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4">
                                            <p:txEl>
                                              <p:pRg st="5" end="5"/>
                                            </p:txEl>
                                          </p:spTgt>
                                        </p:tgtEl>
                                        <p:attrNameLst>
                                          <p:attrName>style.visibility</p:attrName>
                                        </p:attrNameLst>
                                      </p:cBhvr>
                                      <p:to>
                                        <p:strVal val="visible"/>
                                      </p:to>
                                    </p:set>
                                    <p:animEffect transition="in" filter="fade">
                                      <p:cBhvr>
                                        <p:cTn id="13" dur="500"/>
                                        <p:tgtEl>
                                          <p:spTgt spid="4">
                                            <p:txEl>
                                              <p:pRg st="5" end="5"/>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4">
                                            <p:txEl>
                                              <p:pRg st="6" end="6"/>
                                            </p:txEl>
                                          </p:spTgt>
                                        </p:tgtEl>
                                        <p:attrNameLst>
                                          <p:attrName>style.visibility</p:attrName>
                                        </p:attrNameLst>
                                      </p:cBhvr>
                                      <p:to>
                                        <p:strVal val="visible"/>
                                      </p:to>
                                    </p:set>
                                    <p:animEffect transition="in" filter="fade">
                                      <p:cBhvr>
                                        <p:cTn id="16" dur="500"/>
                                        <p:tgtEl>
                                          <p:spTgt spid="4">
                                            <p:txEl>
                                              <p:pRg st="6" end="6"/>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4">
                                            <p:txEl>
                                              <p:pRg st="7" end="7"/>
                                            </p:txEl>
                                          </p:spTgt>
                                        </p:tgtEl>
                                        <p:attrNameLst>
                                          <p:attrName>style.visibility</p:attrName>
                                        </p:attrNameLst>
                                      </p:cBhvr>
                                      <p:to>
                                        <p:strVal val="visible"/>
                                      </p:to>
                                    </p:set>
                                    <p:animEffect transition="in" filter="fade">
                                      <p:cBhvr>
                                        <p:cTn id="19" dur="500"/>
                                        <p:tgtEl>
                                          <p:spTgt spid="4">
                                            <p:txEl>
                                              <p:pRg st="7" end="7"/>
                                            </p:txEl>
                                          </p:spTgt>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4">
                                            <p:txEl>
                                              <p:pRg st="8" end="8"/>
                                            </p:txEl>
                                          </p:spTgt>
                                        </p:tgtEl>
                                        <p:attrNameLst>
                                          <p:attrName>style.visibility</p:attrName>
                                        </p:attrNameLst>
                                      </p:cBhvr>
                                      <p:to>
                                        <p:strVal val="visible"/>
                                      </p:to>
                                    </p:set>
                                    <p:animEffect transition="in" filter="fade">
                                      <p:cBhvr>
                                        <p:cTn id="22" dur="500"/>
                                        <p:tgtEl>
                                          <p:spTgt spid="4">
                                            <p:txEl>
                                              <p:pRg st="8" end="8"/>
                                            </p:txEl>
                                          </p:spTgt>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4">
                                            <p:txEl>
                                              <p:pRg st="9" end="9"/>
                                            </p:txEl>
                                          </p:spTgt>
                                        </p:tgtEl>
                                        <p:attrNameLst>
                                          <p:attrName>style.visibility</p:attrName>
                                        </p:attrNameLst>
                                      </p:cBhvr>
                                      <p:to>
                                        <p:strVal val="visible"/>
                                      </p:to>
                                    </p:set>
                                    <p:animEffect transition="in" filter="fade">
                                      <p:cBhvr>
                                        <p:cTn id="25" dur="500"/>
                                        <p:tgtEl>
                                          <p:spTgt spid="4">
                                            <p:txEl>
                                              <p:pRg st="9" end="9"/>
                                            </p:txEl>
                                          </p:spTgt>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4">
                                            <p:txEl>
                                              <p:pRg st="10" end="10"/>
                                            </p:txEl>
                                          </p:spTgt>
                                        </p:tgtEl>
                                        <p:attrNameLst>
                                          <p:attrName>style.visibility</p:attrName>
                                        </p:attrNameLst>
                                      </p:cBhvr>
                                      <p:to>
                                        <p:strVal val="visible"/>
                                      </p:to>
                                    </p:set>
                                    <p:animEffect transition="in" filter="fade">
                                      <p:cBhvr>
                                        <p:cTn id="28" dur="500"/>
                                        <p:tgtEl>
                                          <p:spTgt spid="4">
                                            <p:txEl>
                                              <p:pRg st="10" end="10"/>
                                            </p:txEl>
                                          </p:spTgt>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4">
                                            <p:txEl>
                                              <p:pRg st="11" end="11"/>
                                            </p:txEl>
                                          </p:spTgt>
                                        </p:tgtEl>
                                        <p:attrNameLst>
                                          <p:attrName>style.visibility</p:attrName>
                                        </p:attrNameLst>
                                      </p:cBhvr>
                                      <p:to>
                                        <p:strVal val="visible"/>
                                      </p:to>
                                    </p:set>
                                    <p:animEffect transition="in" filter="fade">
                                      <p:cBhvr>
                                        <p:cTn id="31" dur="500"/>
                                        <p:tgtEl>
                                          <p:spTgt spid="4">
                                            <p:txEl>
                                              <p:pRg st="11" end="11"/>
                                            </p:txEl>
                                          </p:spTgt>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4">
                                            <p:txEl>
                                              <p:pRg st="12" end="12"/>
                                            </p:txEl>
                                          </p:spTgt>
                                        </p:tgtEl>
                                        <p:attrNameLst>
                                          <p:attrName>style.visibility</p:attrName>
                                        </p:attrNameLst>
                                      </p:cBhvr>
                                      <p:to>
                                        <p:strVal val="visible"/>
                                      </p:to>
                                    </p:set>
                                    <p:animEffect transition="in" filter="fade">
                                      <p:cBhvr>
                                        <p:cTn id="34" dur="500"/>
                                        <p:tgtEl>
                                          <p:spTgt spid="4">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Double </a:t>
            </a:r>
            <a:r>
              <a:rPr lang="en-US" dirty="0" smtClean="0"/>
              <a:t>Encryption</a:t>
            </a:r>
            <a:endParaRPr lang="en-US" dirty="0"/>
          </a:p>
        </p:txBody>
      </p:sp>
      <p:sp>
        <p:nvSpPr>
          <p:cNvPr id="3" name="Slide Number Placeholder 2"/>
          <p:cNvSpPr>
            <a:spLocks noGrp="1"/>
          </p:cNvSpPr>
          <p:nvPr>
            <p:ph type="sldNum" sz="quarter" idx="12"/>
          </p:nvPr>
        </p:nvSpPr>
        <p:spPr/>
        <p:txBody>
          <a:bodyPr/>
          <a:lstStyle/>
          <a:p>
            <a:fld id="{B6F15528-21DE-4FAA-801E-634DDDAF4B2B}" type="slidenum">
              <a:rPr lang="en-US" smtClean="0"/>
              <a:pPr/>
              <a:t>39</a:t>
            </a:fld>
            <a:endParaRPr lang="en-US"/>
          </a:p>
        </p:txBody>
      </p:sp>
      <p:sp>
        <p:nvSpPr>
          <p:cNvPr id="4" name="Content Placeholder 3"/>
          <p:cNvSpPr>
            <a:spLocks noGrp="1"/>
          </p:cNvSpPr>
          <p:nvPr>
            <p:ph sz="quarter" idx="1"/>
          </p:nvPr>
        </p:nvSpPr>
        <p:spPr/>
        <p:txBody>
          <a:bodyPr/>
          <a:lstStyle/>
          <a:p>
            <a:r>
              <a:rPr lang="en-US" dirty="0"/>
              <a:t>Consider double encryption with the shift or affine cipher</a:t>
            </a:r>
          </a:p>
          <a:p>
            <a:pPr lvl="1"/>
            <a:r>
              <a:rPr lang="en-US" dirty="0"/>
              <a:t>Is it useful?</a:t>
            </a:r>
          </a:p>
          <a:p>
            <a:pPr lvl="1"/>
            <a:r>
              <a:rPr lang="en-US" dirty="0"/>
              <a:t>Do we get any additional security?</a:t>
            </a:r>
          </a:p>
          <a:p>
            <a:pPr lvl="1"/>
            <a:r>
              <a:rPr lang="en-US" dirty="0"/>
              <a:t>Why? Why not?</a:t>
            </a:r>
          </a:p>
          <a:p>
            <a:endParaRPr lang="en-US" dirty="0"/>
          </a:p>
        </p:txBody>
      </p:sp>
      <p:sp>
        <p:nvSpPr>
          <p:cNvPr id="21" name="Rectangle 4"/>
          <p:cNvSpPr>
            <a:spLocks noChangeArrowheads="1"/>
          </p:cNvSpPr>
          <p:nvPr/>
        </p:nvSpPr>
        <p:spPr bwMode="auto">
          <a:xfrm>
            <a:off x="2782887" y="4225925"/>
            <a:ext cx="990600" cy="762000"/>
          </a:xfrm>
          <a:prstGeom prst="rect">
            <a:avLst/>
          </a:prstGeom>
          <a:solidFill>
            <a:srgbClr val="D34817"/>
          </a:solidFill>
          <a:ln w="12700" cap="sq">
            <a:solidFill>
              <a:sysClr val="windowText" lastClr="000000"/>
            </a:solidFill>
            <a:miter lim="800000"/>
            <a:headEnd type="none" w="sm" len="sm"/>
            <a:tailEnd type="none" w="sm" len="sm"/>
          </a:ln>
        </p:spPr>
        <p:txBody>
          <a:bodyPr wrap="none"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smtClean="0">
                <a:ln>
                  <a:noFill/>
                </a:ln>
                <a:solidFill>
                  <a:sysClr val="windowText" lastClr="000000"/>
                </a:solidFill>
                <a:effectLst/>
                <a:uLnTx/>
                <a:uFillTx/>
                <a:latin typeface="Tahoma" pitchFamily="34" charset="0"/>
                <a:ea typeface="MS PGothic" pitchFamily="34" charset="-128"/>
              </a:rPr>
              <a:t>e</a:t>
            </a:r>
          </a:p>
        </p:txBody>
      </p:sp>
      <p:sp>
        <p:nvSpPr>
          <p:cNvPr id="22" name="Line 5"/>
          <p:cNvSpPr>
            <a:spLocks noChangeShapeType="1"/>
          </p:cNvSpPr>
          <p:nvPr/>
        </p:nvSpPr>
        <p:spPr bwMode="auto">
          <a:xfrm>
            <a:off x="2097087" y="4606925"/>
            <a:ext cx="685800" cy="0"/>
          </a:xfrm>
          <a:prstGeom prst="line">
            <a:avLst/>
          </a:prstGeom>
          <a:noFill/>
          <a:ln w="28575" cap="sq">
            <a:solidFill>
              <a:sysClr val="windowText" lastClr="000000"/>
            </a:solidFill>
            <a:round/>
            <a:headEnd type="none" w="sm" len="sm"/>
            <a:tailEnd type="triangle" w="sm" len="sm"/>
          </a:ln>
          <a:extLst>
            <a:ext uri="{909E8E84-426E-40DD-AFC4-6F175D3DCCD1}">
              <a14:hiddenFill xmlns:a14="http://schemas.microsoft.com/office/drawing/2010/main">
                <a:noFill/>
              </a14:hiddenFill>
            </a:ext>
          </a:extLst>
        </p:spPr>
        <p:txBody>
          <a:bodyPr wrap="none"/>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23" name="Line 6"/>
          <p:cNvSpPr>
            <a:spLocks noChangeShapeType="1"/>
          </p:cNvSpPr>
          <p:nvPr/>
        </p:nvSpPr>
        <p:spPr bwMode="auto">
          <a:xfrm>
            <a:off x="3773487" y="4606925"/>
            <a:ext cx="685800" cy="0"/>
          </a:xfrm>
          <a:prstGeom prst="line">
            <a:avLst/>
          </a:prstGeom>
          <a:noFill/>
          <a:ln w="28575" cap="sq">
            <a:solidFill>
              <a:sysClr val="windowText" lastClr="000000"/>
            </a:solidFill>
            <a:round/>
            <a:headEnd type="none" w="sm" len="sm"/>
            <a:tailEnd type="triangle" w="sm" len="sm"/>
          </a:ln>
          <a:extLst>
            <a:ext uri="{909E8E84-426E-40DD-AFC4-6F175D3DCCD1}">
              <a14:hiddenFill xmlns:a14="http://schemas.microsoft.com/office/drawing/2010/main">
                <a:noFill/>
              </a14:hiddenFill>
            </a:ext>
          </a:extLst>
        </p:spPr>
        <p:txBody>
          <a:bodyPr wrap="none"/>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24" name="Line 7"/>
          <p:cNvSpPr>
            <a:spLocks noChangeShapeType="1"/>
          </p:cNvSpPr>
          <p:nvPr/>
        </p:nvSpPr>
        <p:spPr bwMode="auto">
          <a:xfrm rot="5400000" flipH="1">
            <a:off x="2973387" y="5330825"/>
            <a:ext cx="685800" cy="0"/>
          </a:xfrm>
          <a:prstGeom prst="line">
            <a:avLst/>
          </a:prstGeom>
          <a:noFill/>
          <a:ln w="28575" cap="sq">
            <a:solidFill>
              <a:sysClr val="windowText" lastClr="000000"/>
            </a:solidFill>
            <a:round/>
            <a:headEnd type="none" w="sm" len="sm"/>
            <a:tailEnd type="triangle" w="sm" len="sm"/>
          </a:ln>
          <a:extLst>
            <a:ext uri="{909E8E84-426E-40DD-AFC4-6F175D3DCCD1}">
              <a14:hiddenFill xmlns:a14="http://schemas.microsoft.com/office/drawing/2010/main">
                <a:noFill/>
              </a14:hiddenFill>
            </a:ext>
          </a:extLst>
        </p:spPr>
        <p:txBody>
          <a:bodyPr wrap="none"/>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25" name="Text Box 8"/>
          <p:cNvSpPr txBox="1">
            <a:spLocks noChangeArrowheads="1"/>
          </p:cNvSpPr>
          <p:nvPr/>
        </p:nvSpPr>
        <p:spPr bwMode="auto">
          <a:xfrm>
            <a:off x="2097087" y="4683125"/>
            <a:ext cx="3968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sz="2400" i="1">
                <a:latin typeface="Times New Roman" pitchFamily="18" charset="0"/>
                <a:ea typeface="MS PGothic" pitchFamily="34" charset="-128"/>
              </a:rPr>
              <a:t>x</a:t>
            </a:r>
          </a:p>
        </p:txBody>
      </p:sp>
      <p:sp>
        <p:nvSpPr>
          <p:cNvPr id="26" name="Text Box 9"/>
          <p:cNvSpPr txBox="1">
            <a:spLocks noChangeArrowheads="1"/>
          </p:cNvSpPr>
          <p:nvPr/>
        </p:nvSpPr>
        <p:spPr bwMode="auto">
          <a:xfrm>
            <a:off x="4078287" y="4683125"/>
            <a:ext cx="3032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none">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sz="2400" i="1">
                <a:latin typeface="Times New Roman" pitchFamily="18" charset="0"/>
                <a:ea typeface="MS PGothic" pitchFamily="34" charset="-128"/>
              </a:rPr>
              <a:t>z</a:t>
            </a:r>
          </a:p>
        </p:txBody>
      </p:sp>
      <p:sp>
        <p:nvSpPr>
          <p:cNvPr id="27" name="Text Box 10"/>
          <p:cNvSpPr txBox="1">
            <a:spLocks noChangeArrowheads="1"/>
          </p:cNvSpPr>
          <p:nvPr/>
        </p:nvSpPr>
        <p:spPr bwMode="auto">
          <a:xfrm>
            <a:off x="1487487" y="3962400"/>
            <a:ext cx="114458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none">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sz="2000">
                <a:latin typeface="Tahoma" pitchFamily="34" charset="0"/>
                <a:ea typeface="MS PGothic" pitchFamily="34" charset="-128"/>
              </a:rPr>
              <a:t>Plaintext</a:t>
            </a:r>
          </a:p>
        </p:txBody>
      </p:sp>
      <p:sp>
        <p:nvSpPr>
          <p:cNvPr id="28" name="Text Box 11"/>
          <p:cNvSpPr txBox="1">
            <a:spLocks noChangeArrowheads="1"/>
          </p:cNvSpPr>
          <p:nvPr/>
        </p:nvSpPr>
        <p:spPr bwMode="auto">
          <a:xfrm>
            <a:off x="3668712" y="3733800"/>
            <a:ext cx="1628775"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none">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r>
              <a:rPr lang="en-US" sz="2000">
                <a:latin typeface="Tahoma" pitchFamily="34" charset="0"/>
                <a:ea typeface="MS PGothic" pitchFamily="34" charset="-128"/>
              </a:rPr>
              <a:t>Intermediate</a:t>
            </a:r>
          </a:p>
          <a:p>
            <a:pPr algn="ctr" eaLnBrk="1" hangingPunct="1"/>
            <a:r>
              <a:rPr lang="en-US" sz="2000">
                <a:latin typeface="Tahoma" pitchFamily="34" charset="0"/>
                <a:ea typeface="MS PGothic" pitchFamily="34" charset="-128"/>
              </a:rPr>
              <a:t>Ciphertext</a:t>
            </a:r>
          </a:p>
        </p:txBody>
      </p:sp>
      <p:sp>
        <p:nvSpPr>
          <p:cNvPr id="29" name="Rectangle 12"/>
          <p:cNvSpPr>
            <a:spLocks noChangeArrowheads="1"/>
          </p:cNvSpPr>
          <p:nvPr/>
        </p:nvSpPr>
        <p:spPr bwMode="auto">
          <a:xfrm>
            <a:off x="5145087" y="4225925"/>
            <a:ext cx="990600" cy="762000"/>
          </a:xfrm>
          <a:prstGeom prst="rect">
            <a:avLst/>
          </a:prstGeom>
          <a:solidFill>
            <a:srgbClr val="D34817"/>
          </a:solidFill>
          <a:ln w="12700" cap="sq">
            <a:solidFill>
              <a:sysClr val="windowText" lastClr="000000"/>
            </a:solidFill>
            <a:miter lim="800000"/>
            <a:headEnd type="none" w="sm" len="sm"/>
            <a:tailEnd type="none" w="sm" len="sm"/>
          </a:ln>
        </p:spPr>
        <p:txBody>
          <a:bodyPr wrap="none"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smtClean="0">
                <a:ln>
                  <a:noFill/>
                </a:ln>
                <a:solidFill>
                  <a:sysClr val="windowText" lastClr="000000"/>
                </a:solidFill>
                <a:effectLst/>
                <a:uLnTx/>
                <a:uFillTx/>
                <a:latin typeface="Tahoma" pitchFamily="34" charset="0"/>
                <a:ea typeface="MS PGothic" pitchFamily="34" charset="-128"/>
              </a:rPr>
              <a:t>e</a:t>
            </a:r>
          </a:p>
        </p:txBody>
      </p:sp>
      <p:sp>
        <p:nvSpPr>
          <p:cNvPr id="30" name="Line 13"/>
          <p:cNvSpPr>
            <a:spLocks noChangeShapeType="1"/>
          </p:cNvSpPr>
          <p:nvPr/>
        </p:nvSpPr>
        <p:spPr bwMode="auto">
          <a:xfrm>
            <a:off x="4459287" y="4606925"/>
            <a:ext cx="685800" cy="0"/>
          </a:xfrm>
          <a:prstGeom prst="line">
            <a:avLst/>
          </a:prstGeom>
          <a:noFill/>
          <a:ln w="28575" cap="sq">
            <a:solidFill>
              <a:sysClr val="windowText" lastClr="000000"/>
            </a:solidFill>
            <a:round/>
            <a:headEnd type="none" w="sm" len="sm"/>
            <a:tailEnd type="triangle" w="sm" len="sm"/>
          </a:ln>
          <a:extLst>
            <a:ext uri="{909E8E84-426E-40DD-AFC4-6F175D3DCCD1}">
              <a14:hiddenFill xmlns:a14="http://schemas.microsoft.com/office/drawing/2010/main">
                <a:noFill/>
              </a14:hiddenFill>
            </a:ext>
          </a:extLst>
        </p:spPr>
        <p:txBody>
          <a:bodyPr wrap="none"/>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31" name="Line 14"/>
          <p:cNvSpPr>
            <a:spLocks noChangeShapeType="1"/>
          </p:cNvSpPr>
          <p:nvPr/>
        </p:nvSpPr>
        <p:spPr bwMode="auto">
          <a:xfrm>
            <a:off x="6135687" y="4606925"/>
            <a:ext cx="685800" cy="0"/>
          </a:xfrm>
          <a:prstGeom prst="line">
            <a:avLst/>
          </a:prstGeom>
          <a:noFill/>
          <a:ln w="28575" cap="sq">
            <a:solidFill>
              <a:sysClr val="windowText" lastClr="000000"/>
            </a:solidFill>
            <a:round/>
            <a:headEnd type="none" w="sm" len="sm"/>
            <a:tailEnd type="triangle" w="sm" len="sm"/>
          </a:ln>
          <a:extLst>
            <a:ext uri="{909E8E84-426E-40DD-AFC4-6F175D3DCCD1}">
              <a14:hiddenFill xmlns:a14="http://schemas.microsoft.com/office/drawing/2010/main">
                <a:noFill/>
              </a14:hiddenFill>
            </a:ext>
          </a:extLst>
        </p:spPr>
        <p:txBody>
          <a:bodyPr wrap="none"/>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32" name="Line 15"/>
          <p:cNvSpPr>
            <a:spLocks noChangeShapeType="1"/>
          </p:cNvSpPr>
          <p:nvPr/>
        </p:nvSpPr>
        <p:spPr bwMode="auto">
          <a:xfrm rot="5400000" flipH="1">
            <a:off x="5335587" y="5330825"/>
            <a:ext cx="685800" cy="0"/>
          </a:xfrm>
          <a:prstGeom prst="line">
            <a:avLst/>
          </a:prstGeom>
          <a:noFill/>
          <a:ln w="28575" cap="sq">
            <a:solidFill>
              <a:sysClr val="windowText" lastClr="000000"/>
            </a:solidFill>
            <a:round/>
            <a:headEnd type="none" w="sm" len="sm"/>
            <a:tailEnd type="triangle" w="sm" len="sm"/>
          </a:ln>
          <a:extLst>
            <a:ext uri="{909E8E84-426E-40DD-AFC4-6F175D3DCCD1}">
              <a14:hiddenFill xmlns:a14="http://schemas.microsoft.com/office/drawing/2010/main">
                <a:noFill/>
              </a14:hiddenFill>
            </a:ext>
          </a:extLst>
        </p:spPr>
        <p:txBody>
          <a:bodyPr wrap="none"/>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33" name="Text Box 16"/>
          <p:cNvSpPr txBox="1">
            <a:spLocks noChangeArrowheads="1"/>
          </p:cNvSpPr>
          <p:nvPr/>
        </p:nvSpPr>
        <p:spPr bwMode="auto">
          <a:xfrm>
            <a:off x="6440487" y="4683125"/>
            <a:ext cx="3190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none">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sz="2400" i="1">
                <a:latin typeface="Times New Roman" pitchFamily="18" charset="0"/>
                <a:ea typeface="MS PGothic" pitchFamily="34" charset="-128"/>
              </a:rPr>
              <a:t>y</a:t>
            </a:r>
          </a:p>
        </p:txBody>
      </p:sp>
      <p:sp>
        <p:nvSpPr>
          <p:cNvPr id="34" name="Text Box 17"/>
          <p:cNvSpPr txBox="1">
            <a:spLocks noChangeArrowheads="1"/>
          </p:cNvSpPr>
          <p:nvPr/>
        </p:nvSpPr>
        <p:spPr bwMode="auto">
          <a:xfrm>
            <a:off x="6288087" y="3997325"/>
            <a:ext cx="1331913"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none">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sz="2000">
                <a:latin typeface="Tahoma" pitchFamily="34" charset="0"/>
                <a:ea typeface="MS PGothic" pitchFamily="34" charset="-128"/>
              </a:rPr>
              <a:t>Ciphertext</a:t>
            </a:r>
          </a:p>
        </p:txBody>
      </p:sp>
      <p:sp>
        <p:nvSpPr>
          <p:cNvPr id="35" name="Text Box 18"/>
          <p:cNvSpPr txBox="1">
            <a:spLocks noChangeArrowheads="1"/>
          </p:cNvSpPr>
          <p:nvPr/>
        </p:nvSpPr>
        <p:spPr bwMode="auto">
          <a:xfrm>
            <a:off x="2843212" y="5257800"/>
            <a:ext cx="4206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none">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sz="2400" i="1">
                <a:latin typeface="Times New Roman" pitchFamily="18" charset="0"/>
                <a:ea typeface="MS PGothic" pitchFamily="34" charset="-128"/>
              </a:rPr>
              <a:t>k</a:t>
            </a:r>
            <a:r>
              <a:rPr lang="en-US" sz="2400" i="1" baseline="-25000">
                <a:latin typeface="Times New Roman" pitchFamily="18" charset="0"/>
                <a:ea typeface="MS PGothic" pitchFamily="34" charset="-128"/>
              </a:rPr>
              <a:t>1</a:t>
            </a:r>
            <a:endParaRPr lang="en-US" sz="2400" i="1">
              <a:latin typeface="Times New Roman" pitchFamily="18" charset="0"/>
              <a:ea typeface="MS PGothic" pitchFamily="34" charset="-128"/>
            </a:endParaRPr>
          </a:p>
        </p:txBody>
      </p:sp>
      <p:sp>
        <p:nvSpPr>
          <p:cNvPr id="36" name="Text Box 19"/>
          <p:cNvSpPr txBox="1">
            <a:spLocks noChangeArrowheads="1"/>
          </p:cNvSpPr>
          <p:nvPr/>
        </p:nvSpPr>
        <p:spPr bwMode="auto">
          <a:xfrm>
            <a:off x="5181600" y="5216525"/>
            <a:ext cx="42068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none">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sz="2400" i="1">
                <a:latin typeface="Times New Roman" pitchFamily="18" charset="0"/>
                <a:ea typeface="MS PGothic" pitchFamily="34" charset="-128"/>
              </a:rPr>
              <a:t>k</a:t>
            </a:r>
            <a:r>
              <a:rPr lang="en-US" sz="2400" i="1" baseline="-25000">
                <a:latin typeface="Times New Roman" pitchFamily="18" charset="0"/>
                <a:ea typeface="MS PGothic" pitchFamily="34" charset="-128"/>
              </a:rPr>
              <a:t>2</a:t>
            </a:r>
            <a:endParaRPr lang="en-US" sz="2400" i="1">
              <a:latin typeface="Times New Roman" pitchFamily="18" charset="0"/>
              <a:ea typeface="MS PGothic" pitchFamily="34" charset="-128"/>
            </a:endParaRPr>
          </a:p>
        </p:txBody>
      </p:sp>
    </p:spTree>
    <p:extLst>
      <p:ext uri="{BB962C8B-B14F-4D97-AF65-F5344CB8AC3E}">
        <p14:creationId xmlns:p14="http://schemas.microsoft.com/office/powerpoint/2010/main" val="170834151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Stream Ciphers</a:t>
            </a:r>
            <a:endParaRPr lang="en-US" dirty="0"/>
          </a:p>
        </p:txBody>
      </p:sp>
      <p:sp>
        <p:nvSpPr>
          <p:cNvPr id="3" name="Slide Number Placeholder 2"/>
          <p:cNvSpPr>
            <a:spLocks noGrp="1"/>
          </p:cNvSpPr>
          <p:nvPr>
            <p:ph type="sldNum" sz="quarter" idx="12"/>
          </p:nvPr>
        </p:nvSpPr>
        <p:spPr/>
        <p:txBody>
          <a:bodyPr/>
          <a:lstStyle/>
          <a:p>
            <a:fld id="{B6F15528-21DE-4FAA-801E-634DDDAF4B2B}" type="slidenum">
              <a:rPr lang="en-US" smtClean="0"/>
              <a:pPr/>
              <a:t>4</a:t>
            </a:fld>
            <a:endParaRPr lang="en-US"/>
          </a:p>
        </p:txBody>
      </p:sp>
      <p:sp>
        <p:nvSpPr>
          <p:cNvPr id="4" name="Content Placeholder 3"/>
          <p:cNvSpPr>
            <a:spLocks noGrp="1"/>
          </p:cNvSpPr>
          <p:nvPr>
            <p:ph sz="quarter" idx="1"/>
          </p:nvPr>
        </p:nvSpPr>
        <p:spPr/>
        <p:txBody>
          <a:bodyPr/>
          <a:lstStyle/>
          <a:p>
            <a:pP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800" dirty="0"/>
              <a:t>Each element, bit or byte is encrypted (e.g. </a:t>
            </a:r>
            <a:r>
              <a:rPr lang="en-AU" sz="2800" dirty="0" err="1"/>
              <a:t>Vigenère</a:t>
            </a:r>
            <a:r>
              <a:rPr lang="en-GB" sz="2800" dirty="0"/>
              <a:t>)</a:t>
            </a:r>
          </a:p>
          <a:p>
            <a:pP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800" dirty="0"/>
              <a:t>There is a corresponding key stream </a:t>
            </a:r>
            <a:r>
              <a:rPr lang="en-GB" sz="2800" i="1" dirty="0"/>
              <a:t>k</a:t>
            </a:r>
            <a:r>
              <a:rPr lang="en-GB" sz="2800" i="1" baseline="-25000" dirty="0"/>
              <a:t>1</a:t>
            </a:r>
            <a:r>
              <a:rPr lang="en-GB" sz="2800" i="1" dirty="0"/>
              <a:t>, k</a:t>
            </a:r>
            <a:r>
              <a:rPr lang="en-GB" sz="2800" i="1" baseline="-25000" dirty="0"/>
              <a:t>2</a:t>
            </a:r>
            <a:r>
              <a:rPr lang="en-GB" sz="2800" i="1" dirty="0"/>
              <a:t>, k</a:t>
            </a:r>
            <a:r>
              <a:rPr lang="en-GB" sz="2800" i="1" baseline="-25000" dirty="0"/>
              <a:t>3</a:t>
            </a:r>
            <a:r>
              <a:rPr lang="en-GB" sz="2800" i="1" dirty="0"/>
              <a:t>,…</a:t>
            </a:r>
          </a:p>
          <a:p>
            <a:pPr lvl="1">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Plain text: </a:t>
            </a:r>
            <a:r>
              <a:rPr lang="en-GB" i="1" dirty="0"/>
              <a:t>x</a:t>
            </a:r>
            <a:r>
              <a:rPr lang="en-GB" i="1" baseline="-25000" dirty="0"/>
              <a:t>1</a:t>
            </a:r>
            <a:r>
              <a:rPr lang="en-GB" i="1" dirty="0" smtClean="0"/>
              <a:t>, x</a:t>
            </a:r>
            <a:r>
              <a:rPr lang="en-GB" i="1" baseline="-25000" dirty="0" smtClean="0"/>
              <a:t>2</a:t>
            </a:r>
            <a:r>
              <a:rPr lang="en-GB" i="1" dirty="0" smtClean="0"/>
              <a:t>, x</a:t>
            </a:r>
            <a:r>
              <a:rPr lang="en-GB" i="1" baseline="-25000" dirty="0" smtClean="0"/>
              <a:t>3</a:t>
            </a:r>
            <a:r>
              <a:rPr lang="en-GB" i="1" dirty="0" smtClean="0"/>
              <a:t>, x</a:t>
            </a:r>
            <a:r>
              <a:rPr lang="en-GB" i="1" baseline="-25000" dirty="0" smtClean="0"/>
              <a:t>4</a:t>
            </a:r>
            <a:r>
              <a:rPr lang="en-GB" i="1" dirty="0"/>
              <a:t>, …</a:t>
            </a:r>
          </a:p>
          <a:p>
            <a:pPr lvl="1">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err="1"/>
              <a:t>Ciphertext</a:t>
            </a:r>
            <a:r>
              <a:rPr lang="en-GB" dirty="0"/>
              <a:t>: </a:t>
            </a:r>
            <a:r>
              <a:rPr lang="en-GB" i="1" dirty="0"/>
              <a:t>y</a:t>
            </a:r>
            <a:r>
              <a:rPr lang="en-GB" i="1" baseline="-25000" dirty="0"/>
              <a:t>1</a:t>
            </a:r>
            <a:r>
              <a:rPr lang="en-GB" i="1" dirty="0" smtClean="0"/>
              <a:t>, y</a:t>
            </a:r>
            <a:r>
              <a:rPr lang="en-GB" i="1" baseline="-25000" dirty="0" smtClean="0"/>
              <a:t>2</a:t>
            </a:r>
            <a:r>
              <a:rPr lang="en-GB" i="1" dirty="0" smtClean="0"/>
              <a:t>, y</a:t>
            </a:r>
            <a:r>
              <a:rPr lang="en-GB" i="1" baseline="-25000" dirty="0" smtClean="0"/>
              <a:t>3</a:t>
            </a:r>
            <a:r>
              <a:rPr lang="en-GB" i="1" dirty="0" smtClean="0"/>
              <a:t>, y</a:t>
            </a:r>
            <a:r>
              <a:rPr lang="en-GB" i="1" baseline="-25000" dirty="0" smtClean="0"/>
              <a:t>4</a:t>
            </a:r>
            <a:r>
              <a:rPr lang="en-GB" i="1" dirty="0"/>
              <a:t>, …</a:t>
            </a:r>
          </a:p>
          <a:p>
            <a:pPr lvl="1">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Key stream: </a:t>
            </a:r>
            <a:r>
              <a:rPr lang="en-GB" i="1" dirty="0"/>
              <a:t>k</a:t>
            </a:r>
            <a:r>
              <a:rPr lang="en-GB" i="1" baseline="-25000" dirty="0"/>
              <a:t>1</a:t>
            </a:r>
            <a:r>
              <a:rPr lang="en-GB" i="1" dirty="0" smtClean="0"/>
              <a:t>, k</a:t>
            </a:r>
            <a:r>
              <a:rPr lang="en-GB" i="1" baseline="-25000" dirty="0" smtClean="0"/>
              <a:t>2</a:t>
            </a:r>
            <a:r>
              <a:rPr lang="en-GB" i="1" dirty="0" smtClean="0"/>
              <a:t>, k</a:t>
            </a:r>
            <a:r>
              <a:rPr lang="en-GB" i="1" baseline="-25000" dirty="0" smtClean="0"/>
              <a:t>3</a:t>
            </a:r>
            <a:r>
              <a:rPr lang="en-GB" i="1" dirty="0" smtClean="0"/>
              <a:t>, k</a:t>
            </a:r>
            <a:r>
              <a:rPr lang="en-GB" i="1" baseline="-25000" dirty="0" smtClean="0"/>
              <a:t>4</a:t>
            </a:r>
            <a:r>
              <a:rPr lang="en-GB" i="1" dirty="0"/>
              <a:t>, …</a:t>
            </a:r>
          </a:p>
          <a:p>
            <a:pPr lvl="1">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i="1" dirty="0"/>
              <a:t>y</a:t>
            </a:r>
            <a:r>
              <a:rPr lang="en-GB" i="1" baseline="-25000" dirty="0"/>
              <a:t>1</a:t>
            </a:r>
            <a:r>
              <a:rPr lang="en-GB" i="1" dirty="0"/>
              <a:t> = e</a:t>
            </a:r>
            <a:r>
              <a:rPr lang="en-GB" i="1" baseline="-25000" dirty="0"/>
              <a:t>k1</a:t>
            </a:r>
            <a:r>
              <a:rPr lang="en-GB" i="1" dirty="0"/>
              <a:t>(x</a:t>
            </a:r>
            <a:r>
              <a:rPr lang="en-GB" i="1" baseline="-25000" dirty="0"/>
              <a:t>1</a:t>
            </a:r>
            <a:r>
              <a:rPr lang="en-GB" i="1" dirty="0"/>
              <a:t>); y</a:t>
            </a:r>
            <a:r>
              <a:rPr lang="en-GB" i="1" baseline="-25000" dirty="0"/>
              <a:t>2</a:t>
            </a:r>
            <a:r>
              <a:rPr lang="en-GB" i="1" dirty="0"/>
              <a:t> = e</a:t>
            </a:r>
            <a:r>
              <a:rPr lang="en-GB" i="1" baseline="-25000" dirty="0"/>
              <a:t>k2</a:t>
            </a:r>
            <a:r>
              <a:rPr lang="en-GB" i="1" dirty="0"/>
              <a:t>(x</a:t>
            </a:r>
            <a:r>
              <a:rPr lang="en-GB" i="1" baseline="-25000" dirty="0"/>
              <a:t>2</a:t>
            </a:r>
            <a:r>
              <a:rPr lang="en-GB" i="1" dirty="0"/>
              <a:t>); y</a:t>
            </a:r>
            <a:r>
              <a:rPr lang="en-GB" i="1" baseline="-25000" dirty="0"/>
              <a:t>3</a:t>
            </a:r>
            <a:r>
              <a:rPr lang="en-GB" i="1" dirty="0"/>
              <a:t> = e</a:t>
            </a:r>
            <a:r>
              <a:rPr lang="en-GB" i="1" baseline="-25000" dirty="0"/>
              <a:t>k3</a:t>
            </a:r>
            <a:r>
              <a:rPr lang="en-GB" i="1" dirty="0"/>
              <a:t>(x</a:t>
            </a:r>
            <a:r>
              <a:rPr lang="en-GB" i="1" baseline="-25000" dirty="0"/>
              <a:t>3</a:t>
            </a:r>
            <a:r>
              <a:rPr lang="en-GB" i="1" dirty="0"/>
              <a:t>); …</a:t>
            </a:r>
          </a:p>
          <a:p>
            <a:pP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800" dirty="0"/>
              <a:t>The key stream should be generated in a secure manner from some secret </a:t>
            </a:r>
            <a:r>
              <a:rPr lang="en-GB" sz="2800" i="1" dirty="0"/>
              <a:t>k</a:t>
            </a:r>
          </a:p>
          <a:p>
            <a:endParaRPr lang="en-US" dirty="0"/>
          </a:p>
        </p:txBody>
      </p:sp>
    </p:spTree>
    <p:extLst>
      <p:ext uri="{BB962C8B-B14F-4D97-AF65-F5344CB8AC3E}">
        <p14:creationId xmlns:p14="http://schemas.microsoft.com/office/powerpoint/2010/main" val="20395405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Effect transition="in" filter="fade">
                                      <p:cBhvr>
                                        <p:cTn id="7" dur="500"/>
                                        <p:tgtEl>
                                          <p:spTgt spid="4">
                                            <p:txEl>
                                              <p:pRg st="1" end="1"/>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4">
                                            <p:txEl>
                                              <p:pRg st="2" end="2"/>
                                            </p:txEl>
                                          </p:spTgt>
                                        </p:tgtEl>
                                        <p:attrNameLst>
                                          <p:attrName>style.visibility</p:attrName>
                                        </p:attrNameLst>
                                      </p:cBhvr>
                                      <p:to>
                                        <p:strVal val="visible"/>
                                      </p:to>
                                    </p:set>
                                    <p:animEffect transition="in" filter="fade">
                                      <p:cBhvr>
                                        <p:cTn id="10" dur="500"/>
                                        <p:tgtEl>
                                          <p:spTgt spid="4">
                                            <p:txEl>
                                              <p:pRg st="2" end="2"/>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4">
                                            <p:txEl>
                                              <p:pRg st="3" end="3"/>
                                            </p:txEl>
                                          </p:spTgt>
                                        </p:tgtEl>
                                        <p:attrNameLst>
                                          <p:attrName>style.visibility</p:attrName>
                                        </p:attrNameLst>
                                      </p:cBhvr>
                                      <p:to>
                                        <p:strVal val="visible"/>
                                      </p:to>
                                    </p:set>
                                    <p:animEffect transition="in" filter="fade">
                                      <p:cBhvr>
                                        <p:cTn id="13" dur="500"/>
                                        <p:tgtEl>
                                          <p:spTgt spid="4">
                                            <p:txEl>
                                              <p:pRg st="3" end="3"/>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4">
                                            <p:txEl>
                                              <p:pRg st="4" end="4"/>
                                            </p:txEl>
                                          </p:spTgt>
                                        </p:tgtEl>
                                        <p:attrNameLst>
                                          <p:attrName>style.visibility</p:attrName>
                                        </p:attrNameLst>
                                      </p:cBhvr>
                                      <p:to>
                                        <p:strVal val="visible"/>
                                      </p:to>
                                    </p:set>
                                    <p:animEffect transition="in" filter="fade">
                                      <p:cBhvr>
                                        <p:cTn id="16" dur="500"/>
                                        <p:tgtEl>
                                          <p:spTgt spid="4">
                                            <p:txEl>
                                              <p:pRg st="4" end="4"/>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4">
                                            <p:txEl>
                                              <p:pRg st="5" end="5"/>
                                            </p:txEl>
                                          </p:spTgt>
                                        </p:tgtEl>
                                        <p:attrNameLst>
                                          <p:attrName>style.visibility</p:attrName>
                                        </p:attrNameLst>
                                      </p:cBhvr>
                                      <p:to>
                                        <p:strVal val="visible"/>
                                      </p:to>
                                    </p:set>
                                    <p:animEffect transition="in" filter="fade">
                                      <p:cBhvr>
                                        <p:cTn id="19" dur="500"/>
                                        <p:tgtEl>
                                          <p:spTgt spid="4">
                                            <p:txEl>
                                              <p:pRg st="5" end="5"/>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4">
                                            <p:txEl>
                                              <p:pRg st="6" end="6"/>
                                            </p:txEl>
                                          </p:spTgt>
                                        </p:tgtEl>
                                        <p:attrNameLst>
                                          <p:attrName>style.visibility</p:attrName>
                                        </p:attrNameLst>
                                      </p:cBhvr>
                                      <p:to>
                                        <p:strVal val="visible"/>
                                      </p:to>
                                    </p:set>
                                    <p:animEffect transition="in" filter="fade">
                                      <p:cBhvr>
                                        <p:cTn id="24" dur="500"/>
                                        <p:tgtEl>
                                          <p:spTgt spid="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Triple DES</a:t>
            </a:r>
          </a:p>
        </p:txBody>
      </p:sp>
      <p:sp>
        <p:nvSpPr>
          <p:cNvPr id="3" name="Slide Number Placeholder 2"/>
          <p:cNvSpPr>
            <a:spLocks noGrp="1"/>
          </p:cNvSpPr>
          <p:nvPr>
            <p:ph type="sldNum" sz="quarter" idx="12"/>
          </p:nvPr>
        </p:nvSpPr>
        <p:spPr/>
        <p:txBody>
          <a:bodyPr/>
          <a:lstStyle/>
          <a:p>
            <a:fld id="{B6F15528-21DE-4FAA-801E-634DDDAF4B2B}" type="slidenum">
              <a:rPr lang="en-US" smtClean="0"/>
              <a:pPr/>
              <a:t>40</a:t>
            </a:fld>
            <a:endParaRPr lang="en-US"/>
          </a:p>
        </p:txBody>
      </p:sp>
      <p:sp>
        <p:nvSpPr>
          <p:cNvPr id="4" name="Content Placeholder 3"/>
          <p:cNvSpPr>
            <a:spLocks noGrp="1"/>
          </p:cNvSpPr>
          <p:nvPr>
            <p:ph sz="quarter" idx="1"/>
          </p:nvPr>
        </p:nvSpPr>
        <p:spPr/>
        <p:txBody>
          <a:bodyPr/>
          <a:lstStyle/>
          <a:p>
            <a:r>
              <a:rPr lang="en-US" dirty="0"/>
              <a:t>While Advanced Encryption Standard (AES) was being developed, triple DES was used as the de-facto standard</a:t>
            </a:r>
          </a:p>
          <a:p>
            <a:r>
              <a:rPr lang="en-US" dirty="0"/>
              <a:t>What is triple-DES?</a:t>
            </a:r>
          </a:p>
          <a:p>
            <a:r>
              <a:rPr lang="en-US" dirty="0"/>
              <a:t>We shall first look at double DES and the </a:t>
            </a:r>
            <a:r>
              <a:rPr lang="en-US" dirty="0" smtClean="0"/>
              <a:t>meet-in-the-middle attack</a:t>
            </a:r>
            <a:endParaRPr lang="en-US" dirty="0"/>
          </a:p>
        </p:txBody>
      </p:sp>
    </p:spTree>
    <p:extLst>
      <p:ext uri="{BB962C8B-B14F-4D97-AF65-F5344CB8AC3E}">
        <p14:creationId xmlns:p14="http://schemas.microsoft.com/office/powerpoint/2010/main" val="1708341519"/>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Double DES</a:t>
            </a:r>
          </a:p>
        </p:txBody>
      </p:sp>
      <p:sp>
        <p:nvSpPr>
          <p:cNvPr id="3" name="Slide Number Placeholder 2"/>
          <p:cNvSpPr>
            <a:spLocks noGrp="1"/>
          </p:cNvSpPr>
          <p:nvPr>
            <p:ph type="sldNum" sz="quarter" idx="12"/>
          </p:nvPr>
        </p:nvSpPr>
        <p:spPr/>
        <p:txBody>
          <a:bodyPr/>
          <a:lstStyle/>
          <a:p>
            <a:fld id="{B6F15528-21DE-4FAA-801E-634DDDAF4B2B}" type="slidenum">
              <a:rPr lang="en-US" smtClean="0"/>
              <a:pPr/>
              <a:t>41</a:t>
            </a:fld>
            <a:endParaRPr lang="en-US"/>
          </a:p>
        </p:txBody>
      </p:sp>
      <p:sp>
        <p:nvSpPr>
          <p:cNvPr id="4" name="Content Placeholder 3"/>
          <p:cNvSpPr>
            <a:spLocks noGrp="1"/>
          </p:cNvSpPr>
          <p:nvPr>
            <p:ph sz="quarter" idx="1"/>
          </p:nvPr>
        </p:nvSpPr>
        <p:spPr>
          <a:xfrm>
            <a:off x="457200" y="3352800"/>
            <a:ext cx="8229600" cy="2804160"/>
          </a:xfrm>
        </p:spPr>
        <p:txBody>
          <a:bodyPr>
            <a:normAutofit lnSpcReduction="10000"/>
          </a:bodyPr>
          <a:lstStyle/>
          <a:p>
            <a:r>
              <a:rPr lang="en-US" dirty="0"/>
              <a:t>Question: Does there exist a key </a:t>
            </a:r>
            <a:r>
              <a:rPr lang="en-US" i="1" dirty="0"/>
              <a:t>k</a:t>
            </a:r>
            <a:r>
              <a:rPr lang="en-US" i="1" baseline="-25000" dirty="0"/>
              <a:t>3</a:t>
            </a:r>
            <a:r>
              <a:rPr lang="en-US" dirty="0"/>
              <a:t> such that </a:t>
            </a:r>
            <a:r>
              <a:rPr lang="en-US" i="1" dirty="0" smtClean="0"/>
              <a:t>e</a:t>
            </a:r>
            <a:r>
              <a:rPr lang="en-US" i="1" baseline="-25000" dirty="0" smtClean="0"/>
              <a:t>k3</a:t>
            </a:r>
            <a:r>
              <a:rPr lang="en-US" i="1" dirty="0" smtClean="0"/>
              <a:t>(x</a:t>
            </a:r>
            <a:r>
              <a:rPr lang="en-US" i="1" dirty="0"/>
              <a:t>) = y</a:t>
            </a:r>
            <a:r>
              <a:rPr lang="en-US" dirty="0"/>
              <a:t> in the case of DES?</a:t>
            </a:r>
          </a:p>
          <a:p>
            <a:pPr lvl="1"/>
            <a:r>
              <a:rPr lang="en-US" dirty="0"/>
              <a:t>If yes, any number of stages of DES will be useless</a:t>
            </a:r>
          </a:p>
          <a:p>
            <a:pPr lvl="1"/>
            <a:r>
              <a:rPr lang="en-US" dirty="0"/>
              <a:t>Note that DES itself is a product cipher of the elementary “round” cipher</a:t>
            </a:r>
          </a:p>
          <a:p>
            <a:pPr lvl="1"/>
            <a:r>
              <a:rPr lang="en-US" dirty="0"/>
              <a:t>Fortunately, the answer is no, so that we can use multiple stages of DES to provide increased security</a:t>
            </a:r>
          </a:p>
          <a:p>
            <a:endParaRPr lang="en-US" dirty="0"/>
          </a:p>
        </p:txBody>
      </p:sp>
      <p:sp>
        <p:nvSpPr>
          <p:cNvPr id="28" name="Rectangle 4"/>
          <p:cNvSpPr>
            <a:spLocks noChangeArrowheads="1"/>
          </p:cNvSpPr>
          <p:nvPr/>
        </p:nvSpPr>
        <p:spPr bwMode="auto">
          <a:xfrm>
            <a:off x="2590800" y="1570038"/>
            <a:ext cx="990600" cy="762000"/>
          </a:xfrm>
          <a:prstGeom prst="rect">
            <a:avLst/>
          </a:prstGeom>
          <a:solidFill>
            <a:srgbClr val="D34817"/>
          </a:solidFill>
          <a:ln w="12700" cap="sq">
            <a:solidFill>
              <a:sysClr val="windowText" lastClr="000000"/>
            </a:solidFill>
            <a:miter lim="800000"/>
            <a:headEnd type="none" w="sm" len="sm"/>
            <a:tailEnd type="none" w="sm" len="sm"/>
          </a:ln>
        </p:spPr>
        <p:txBody>
          <a:bodyPr wrap="none"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smtClean="0">
                <a:ln>
                  <a:noFill/>
                </a:ln>
                <a:solidFill>
                  <a:sysClr val="windowText" lastClr="000000"/>
                </a:solidFill>
                <a:effectLst/>
                <a:uLnTx/>
                <a:uFillTx/>
                <a:latin typeface="Tahoma" pitchFamily="34" charset="0"/>
                <a:ea typeface="MS PGothic" pitchFamily="34" charset="-128"/>
              </a:rPr>
              <a:t>e</a:t>
            </a:r>
          </a:p>
        </p:txBody>
      </p:sp>
      <p:sp>
        <p:nvSpPr>
          <p:cNvPr id="29" name="Line 5"/>
          <p:cNvSpPr>
            <a:spLocks noChangeShapeType="1"/>
          </p:cNvSpPr>
          <p:nvPr/>
        </p:nvSpPr>
        <p:spPr bwMode="auto">
          <a:xfrm>
            <a:off x="1905000" y="1951038"/>
            <a:ext cx="685800" cy="0"/>
          </a:xfrm>
          <a:prstGeom prst="line">
            <a:avLst/>
          </a:prstGeom>
          <a:noFill/>
          <a:ln w="28575" cap="sq">
            <a:solidFill>
              <a:sysClr val="windowText" lastClr="000000"/>
            </a:solidFill>
            <a:round/>
            <a:headEnd type="none" w="sm" len="sm"/>
            <a:tailEnd type="triangle" w="sm" len="sm"/>
          </a:ln>
          <a:extLst>
            <a:ext uri="{909E8E84-426E-40DD-AFC4-6F175D3DCCD1}">
              <a14:hiddenFill xmlns:a14="http://schemas.microsoft.com/office/drawing/2010/main">
                <a:noFill/>
              </a14:hiddenFill>
            </a:ext>
          </a:extLst>
        </p:spPr>
        <p:txBody>
          <a:bodyPr wrap="none"/>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30" name="Line 6"/>
          <p:cNvSpPr>
            <a:spLocks noChangeShapeType="1"/>
          </p:cNvSpPr>
          <p:nvPr/>
        </p:nvSpPr>
        <p:spPr bwMode="auto">
          <a:xfrm>
            <a:off x="3581400" y="1951038"/>
            <a:ext cx="685800" cy="0"/>
          </a:xfrm>
          <a:prstGeom prst="line">
            <a:avLst/>
          </a:prstGeom>
          <a:noFill/>
          <a:ln w="28575" cap="sq">
            <a:solidFill>
              <a:sysClr val="windowText" lastClr="000000"/>
            </a:solidFill>
            <a:round/>
            <a:headEnd type="none" w="sm" len="sm"/>
            <a:tailEnd type="triangle" w="sm" len="sm"/>
          </a:ln>
          <a:extLst>
            <a:ext uri="{909E8E84-426E-40DD-AFC4-6F175D3DCCD1}">
              <a14:hiddenFill xmlns:a14="http://schemas.microsoft.com/office/drawing/2010/main">
                <a:noFill/>
              </a14:hiddenFill>
            </a:ext>
          </a:extLst>
        </p:spPr>
        <p:txBody>
          <a:bodyPr wrap="none"/>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31" name="Line 7"/>
          <p:cNvSpPr>
            <a:spLocks noChangeShapeType="1"/>
          </p:cNvSpPr>
          <p:nvPr/>
        </p:nvSpPr>
        <p:spPr bwMode="auto">
          <a:xfrm rot="5400000" flipH="1">
            <a:off x="2781300" y="2674938"/>
            <a:ext cx="685800" cy="0"/>
          </a:xfrm>
          <a:prstGeom prst="line">
            <a:avLst/>
          </a:prstGeom>
          <a:noFill/>
          <a:ln w="28575" cap="sq">
            <a:solidFill>
              <a:sysClr val="windowText" lastClr="000000"/>
            </a:solidFill>
            <a:round/>
            <a:headEnd type="none" w="sm" len="sm"/>
            <a:tailEnd type="triangle" w="sm" len="sm"/>
          </a:ln>
          <a:extLst>
            <a:ext uri="{909E8E84-426E-40DD-AFC4-6F175D3DCCD1}">
              <a14:hiddenFill xmlns:a14="http://schemas.microsoft.com/office/drawing/2010/main">
                <a:noFill/>
              </a14:hiddenFill>
            </a:ext>
          </a:extLst>
        </p:spPr>
        <p:txBody>
          <a:bodyPr wrap="none"/>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32" name="Line 8"/>
          <p:cNvSpPr>
            <a:spLocks noChangeShapeType="1"/>
          </p:cNvSpPr>
          <p:nvPr/>
        </p:nvSpPr>
        <p:spPr bwMode="auto">
          <a:xfrm flipH="1">
            <a:off x="2133600" y="1798638"/>
            <a:ext cx="152400" cy="228600"/>
          </a:xfrm>
          <a:prstGeom prst="line">
            <a:avLst/>
          </a:prstGeom>
          <a:noFill/>
          <a:ln w="12700" cap="sq">
            <a:solidFill>
              <a:sysClr val="windowText" lastClr="000000"/>
            </a:solidFill>
            <a:round/>
            <a:headEnd type="none" w="sm" len="sm"/>
            <a:tailEnd type="none" w="sm" len="sm"/>
          </a:ln>
          <a:extLst>
            <a:ext uri="{909E8E84-426E-40DD-AFC4-6F175D3DCCD1}">
              <a14:hiddenFill xmlns:a14="http://schemas.microsoft.com/office/drawing/2010/main">
                <a:noFill/>
              </a14:hiddenFill>
            </a:ext>
          </a:extLst>
        </p:spPr>
        <p:txBody>
          <a:bodyPr wrap="none"/>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33" name="Line 9"/>
          <p:cNvSpPr>
            <a:spLocks noChangeShapeType="1"/>
          </p:cNvSpPr>
          <p:nvPr/>
        </p:nvSpPr>
        <p:spPr bwMode="auto">
          <a:xfrm flipH="1">
            <a:off x="4267200" y="1874838"/>
            <a:ext cx="152400" cy="228600"/>
          </a:xfrm>
          <a:prstGeom prst="line">
            <a:avLst/>
          </a:prstGeom>
          <a:noFill/>
          <a:ln w="12700" cap="sq">
            <a:solidFill>
              <a:sysClr val="windowText" lastClr="000000"/>
            </a:solidFill>
            <a:round/>
            <a:headEnd type="none" w="sm" len="sm"/>
            <a:tailEnd type="none" w="sm" len="sm"/>
          </a:ln>
          <a:extLst>
            <a:ext uri="{909E8E84-426E-40DD-AFC4-6F175D3DCCD1}">
              <a14:hiddenFill xmlns:a14="http://schemas.microsoft.com/office/drawing/2010/main">
                <a:noFill/>
              </a14:hiddenFill>
            </a:ext>
          </a:extLst>
        </p:spPr>
        <p:txBody>
          <a:bodyPr wrap="none"/>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34" name="Line 10"/>
          <p:cNvSpPr>
            <a:spLocks noChangeShapeType="1"/>
          </p:cNvSpPr>
          <p:nvPr/>
        </p:nvSpPr>
        <p:spPr bwMode="auto">
          <a:xfrm flipH="1">
            <a:off x="3048000" y="2636838"/>
            <a:ext cx="152400" cy="228600"/>
          </a:xfrm>
          <a:prstGeom prst="line">
            <a:avLst/>
          </a:prstGeom>
          <a:noFill/>
          <a:ln w="12700" cap="sq">
            <a:solidFill>
              <a:sysClr val="windowText" lastClr="000000"/>
            </a:solidFill>
            <a:round/>
            <a:headEnd type="none" w="sm" len="sm"/>
            <a:tailEnd type="none" w="sm" len="sm"/>
          </a:ln>
          <a:extLst>
            <a:ext uri="{909E8E84-426E-40DD-AFC4-6F175D3DCCD1}">
              <a14:hiddenFill xmlns:a14="http://schemas.microsoft.com/office/drawing/2010/main">
                <a:noFill/>
              </a14:hiddenFill>
            </a:ext>
          </a:extLst>
        </p:spPr>
        <p:txBody>
          <a:bodyPr wrap="none"/>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35" name="Text Box 11"/>
          <p:cNvSpPr txBox="1">
            <a:spLocks noChangeArrowheads="1"/>
          </p:cNvSpPr>
          <p:nvPr/>
        </p:nvSpPr>
        <p:spPr bwMode="auto">
          <a:xfrm>
            <a:off x="1905000" y="2027238"/>
            <a:ext cx="3968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sz="2400" i="1">
                <a:latin typeface="Times New Roman" pitchFamily="18" charset="0"/>
                <a:ea typeface="MS PGothic" pitchFamily="34" charset="-128"/>
              </a:rPr>
              <a:t>x</a:t>
            </a:r>
          </a:p>
        </p:txBody>
      </p:sp>
      <p:sp>
        <p:nvSpPr>
          <p:cNvPr id="36" name="Text Box 12"/>
          <p:cNvSpPr txBox="1">
            <a:spLocks noChangeArrowheads="1"/>
          </p:cNvSpPr>
          <p:nvPr/>
        </p:nvSpPr>
        <p:spPr bwMode="auto">
          <a:xfrm>
            <a:off x="3886200" y="2027238"/>
            <a:ext cx="3032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none">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sz="2400" i="1">
                <a:latin typeface="Times New Roman" pitchFamily="18" charset="0"/>
                <a:ea typeface="MS PGothic" pitchFamily="34" charset="-128"/>
              </a:rPr>
              <a:t>z</a:t>
            </a:r>
          </a:p>
        </p:txBody>
      </p:sp>
      <p:sp>
        <p:nvSpPr>
          <p:cNvPr id="37" name="Text Box 13"/>
          <p:cNvSpPr txBox="1">
            <a:spLocks noChangeArrowheads="1"/>
          </p:cNvSpPr>
          <p:nvPr/>
        </p:nvSpPr>
        <p:spPr bwMode="auto">
          <a:xfrm>
            <a:off x="1981200" y="1341438"/>
            <a:ext cx="461963"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none">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sz="2000">
                <a:latin typeface="Tahoma" pitchFamily="34" charset="0"/>
                <a:ea typeface="MS PGothic" pitchFamily="34" charset="-128"/>
              </a:rPr>
              <a:t>64</a:t>
            </a:r>
          </a:p>
        </p:txBody>
      </p:sp>
      <p:sp>
        <p:nvSpPr>
          <p:cNvPr id="38" name="Text Box 14"/>
          <p:cNvSpPr txBox="1">
            <a:spLocks noChangeArrowheads="1"/>
          </p:cNvSpPr>
          <p:nvPr/>
        </p:nvSpPr>
        <p:spPr bwMode="auto">
          <a:xfrm>
            <a:off x="4191000" y="1417638"/>
            <a:ext cx="461963"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none">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sz="2000">
                <a:latin typeface="Tahoma" pitchFamily="34" charset="0"/>
                <a:ea typeface="MS PGothic" pitchFamily="34" charset="-128"/>
              </a:rPr>
              <a:t>64</a:t>
            </a:r>
          </a:p>
        </p:txBody>
      </p:sp>
      <p:sp>
        <p:nvSpPr>
          <p:cNvPr id="39" name="Text Box 15"/>
          <p:cNvSpPr txBox="1">
            <a:spLocks noChangeArrowheads="1"/>
          </p:cNvSpPr>
          <p:nvPr/>
        </p:nvSpPr>
        <p:spPr bwMode="auto">
          <a:xfrm>
            <a:off x="3276600" y="2636838"/>
            <a:ext cx="461963"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none">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sz="2000">
                <a:latin typeface="Tahoma" pitchFamily="34" charset="0"/>
                <a:ea typeface="MS PGothic" pitchFamily="34" charset="-128"/>
              </a:rPr>
              <a:t>56</a:t>
            </a:r>
          </a:p>
        </p:txBody>
      </p:sp>
      <p:sp>
        <p:nvSpPr>
          <p:cNvPr id="40" name="Rectangle 16"/>
          <p:cNvSpPr>
            <a:spLocks noChangeArrowheads="1"/>
          </p:cNvSpPr>
          <p:nvPr/>
        </p:nvSpPr>
        <p:spPr bwMode="auto">
          <a:xfrm>
            <a:off x="4953000" y="1570038"/>
            <a:ext cx="990600" cy="762000"/>
          </a:xfrm>
          <a:prstGeom prst="rect">
            <a:avLst/>
          </a:prstGeom>
          <a:solidFill>
            <a:srgbClr val="D34817"/>
          </a:solidFill>
          <a:ln w="12700" cap="sq">
            <a:solidFill>
              <a:sysClr val="windowText" lastClr="000000"/>
            </a:solidFill>
            <a:miter lim="800000"/>
            <a:headEnd type="none" w="sm" len="sm"/>
            <a:tailEnd type="none" w="sm" len="sm"/>
          </a:ln>
        </p:spPr>
        <p:txBody>
          <a:bodyPr wrap="none"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smtClean="0">
                <a:ln>
                  <a:noFill/>
                </a:ln>
                <a:solidFill>
                  <a:sysClr val="windowText" lastClr="000000"/>
                </a:solidFill>
                <a:effectLst/>
                <a:uLnTx/>
                <a:uFillTx/>
                <a:latin typeface="Tahoma" pitchFamily="34" charset="0"/>
                <a:ea typeface="MS PGothic" pitchFamily="34" charset="-128"/>
              </a:rPr>
              <a:t>e</a:t>
            </a:r>
          </a:p>
        </p:txBody>
      </p:sp>
      <p:sp>
        <p:nvSpPr>
          <p:cNvPr id="41" name="Line 17"/>
          <p:cNvSpPr>
            <a:spLocks noChangeShapeType="1"/>
          </p:cNvSpPr>
          <p:nvPr/>
        </p:nvSpPr>
        <p:spPr bwMode="auto">
          <a:xfrm>
            <a:off x="4267200" y="1951038"/>
            <a:ext cx="685800" cy="0"/>
          </a:xfrm>
          <a:prstGeom prst="line">
            <a:avLst/>
          </a:prstGeom>
          <a:noFill/>
          <a:ln w="28575" cap="sq">
            <a:solidFill>
              <a:sysClr val="windowText" lastClr="000000"/>
            </a:solidFill>
            <a:round/>
            <a:headEnd type="none" w="sm" len="sm"/>
            <a:tailEnd type="triangle" w="sm" len="sm"/>
          </a:ln>
          <a:extLst>
            <a:ext uri="{909E8E84-426E-40DD-AFC4-6F175D3DCCD1}">
              <a14:hiddenFill xmlns:a14="http://schemas.microsoft.com/office/drawing/2010/main">
                <a:noFill/>
              </a14:hiddenFill>
            </a:ext>
          </a:extLst>
        </p:spPr>
        <p:txBody>
          <a:bodyPr wrap="none"/>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42" name="Line 18"/>
          <p:cNvSpPr>
            <a:spLocks noChangeShapeType="1"/>
          </p:cNvSpPr>
          <p:nvPr/>
        </p:nvSpPr>
        <p:spPr bwMode="auto">
          <a:xfrm>
            <a:off x="5943600" y="1951038"/>
            <a:ext cx="685800" cy="0"/>
          </a:xfrm>
          <a:prstGeom prst="line">
            <a:avLst/>
          </a:prstGeom>
          <a:noFill/>
          <a:ln w="28575" cap="sq">
            <a:solidFill>
              <a:sysClr val="windowText" lastClr="000000"/>
            </a:solidFill>
            <a:round/>
            <a:headEnd type="none" w="sm" len="sm"/>
            <a:tailEnd type="triangle" w="sm" len="sm"/>
          </a:ln>
          <a:extLst>
            <a:ext uri="{909E8E84-426E-40DD-AFC4-6F175D3DCCD1}">
              <a14:hiddenFill xmlns:a14="http://schemas.microsoft.com/office/drawing/2010/main">
                <a:noFill/>
              </a14:hiddenFill>
            </a:ext>
          </a:extLst>
        </p:spPr>
        <p:txBody>
          <a:bodyPr wrap="none"/>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43" name="Line 19"/>
          <p:cNvSpPr>
            <a:spLocks noChangeShapeType="1"/>
          </p:cNvSpPr>
          <p:nvPr/>
        </p:nvSpPr>
        <p:spPr bwMode="auto">
          <a:xfrm rot="5400000" flipH="1">
            <a:off x="5143500" y="2674938"/>
            <a:ext cx="685800" cy="0"/>
          </a:xfrm>
          <a:prstGeom prst="line">
            <a:avLst/>
          </a:prstGeom>
          <a:noFill/>
          <a:ln w="28575" cap="sq">
            <a:solidFill>
              <a:sysClr val="windowText" lastClr="000000"/>
            </a:solidFill>
            <a:round/>
            <a:headEnd type="none" w="sm" len="sm"/>
            <a:tailEnd type="triangle" w="sm" len="sm"/>
          </a:ln>
          <a:extLst>
            <a:ext uri="{909E8E84-426E-40DD-AFC4-6F175D3DCCD1}">
              <a14:hiddenFill xmlns:a14="http://schemas.microsoft.com/office/drawing/2010/main">
                <a:noFill/>
              </a14:hiddenFill>
            </a:ext>
          </a:extLst>
        </p:spPr>
        <p:txBody>
          <a:bodyPr wrap="none"/>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44" name="Line 20"/>
          <p:cNvSpPr>
            <a:spLocks noChangeShapeType="1"/>
          </p:cNvSpPr>
          <p:nvPr/>
        </p:nvSpPr>
        <p:spPr bwMode="auto">
          <a:xfrm flipH="1">
            <a:off x="6172200" y="1798638"/>
            <a:ext cx="152400" cy="228600"/>
          </a:xfrm>
          <a:prstGeom prst="line">
            <a:avLst/>
          </a:prstGeom>
          <a:noFill/>
          <a:ln w="12700" cap="sq">
            <a:solidFill>
              <a:sysClr val="windowText" lastClr="000000"/>
            </a:solidFill>
            <a:round/>
            <a:headEnd type="none" w="sm" len="sm"/>
            <a:tailEnd type="none" w="sm" len="sm"/>
          </a:ln>
          <a:extLst>
            <a:ext uri="{909E8E84-426E-40DD-AFC4-6F175D3DCCD1}">
              <a14:hiddenFill xmlns:a14="http://schemas.microsoft.com/office/drawing/2010/main">
                <a:noFill/>
              </a14:hiddenFill>
            </a:ext>
          </a:extLst>
        </p:spPr>
        <p:txBody>
          <a:bodyPr wrap="none"/>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45" name="Line 21"/>
          <p:cNvSpPr>
            <a:spLocks noChangeShapeType="1"/>
          </p:cNvSpPr>
          <p:nvPr/>
        </p:nvSpPr>
        <p:spPr bwMode="auto">
          <a:xfrm flipH="1">
            <a:off x="5410200" y="2636838"/>
            <a:ext cx="152400" cy="228600"/>
          </a:xfrm>
          <a:prstGeom prst="line">
            <a:avLst/>
          </a:prstGeom>
          <a:noFill/>
          <a:ln w="12700" cap="sq">
            <a:solidFill>
              <a:sysClr val="windowText" lastClr="000000"/>
            </a:solidFill>
            <a:round/>
            <a:headEnd type="none" w="sm" len="sm"/>
            <a:tailEnd type="none" w="sm" len="sm"/>
          </a:ln>
          <a:extLst>
            <a:ext uri="{909E8E84-426E-40DD-AFC4-6F175D3DCCD1}">
              <a14:hiddenFill xmlns:a14="http://schemas.microsoft.com/office/drawing/2010/main">
                <a:noFill/>
              </a14:hiddenFill>
            </a:ext>
          </a:extLst>
        </p:spPr>
        <p:txBody>
          <a:bodyPr wrap="none"/>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46" name="Text Box 22"/>
          <p:cNvSpPr txBox="1">
            <a:spLocks noChangeArrowheads="1"/>
          </p:cNvSpPr>
          <p:nvPr/>
        </p:nvSpPr>
        <p:spPr bwMode="auto">
          <a:xfrm>
            <a:off x="6248400" y="2027238"/>
            <a:ext cx="3190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none">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sz="2400" i="1">
                <a:latin typeface="Times New Roman" pitchFamily="18" charset="0"/>
                <a:ea typeface="MS PGothic" pitchFamily="34" charset="-128"/>
              </a:rPr>
              <a:t>y</a:t>
            </a:r>
          </a:p>
        </p:txBody>
      </p:sp>
      <p:sp>
        <p:nvSpPr>
          <p:cNvPr id="47" name="Text Box 23"/>
          <p:cNvSpPr txBox="1">
            <a:spLocks noChangeArrowheads="1"/>
          </p:cNvSpPr>
          <p:nvPr/>
        </p:nvSpPr>
        <p:spPr bwMode="auto">
          <a:xfrm>
            <a:off x="6096000" y="1341438"/>
            <a:ext cx="461963"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none">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sz="2000">
                <a:latin typeface="Tahoma" pitchFamily="34" charset="0"/>
                <a:ea typeface="MS PGothic" pitchFamily="34" charset="-128"/>
              </a:rPr>
              <a:t>64</a:t>
            </a:r>
          </a:p>
        </p:txBody>
      </p:sp>
      <p:sp>
        <p:nvSpPr>
          <p:cNvPr id="48" name="Text Box 24"/>
          <p:cNvSpPr txBox="1">
            <a:spLocks noChangeArrowheads="1"/>
          </p:cNvSpPr>
          <p:nvPr/>
        </p:nvSpPr>
        <p:spPr bwMode="auto">
          <a:xfrm>
            <a:off x="5638800" y="2636838"/>
            <a:ext cx="461963"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none">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sz="2000">
                <a:latin typeface="Tahoma" pitchFamily="34" charset="0"/>
                <a:ea typeface="MS PGothic" pitchFamily="34" charset="-128"/>
              </a:rPr>
              <a:t>56</a:t>
            </a:r>
          </a:p>
        </p:txBody>
      </p:sp>
      <p:sp>
        <p:nvSpPr>
          <p:cNvPr id="49" name="Text Box 25"/>
          <p:cNvSpPr txBox="1">
            <a:spLocks noChangeArrowheads="1"/>
          </p:cNvSpPr>
          <p:nvPr/>
        </p:nvSpPr>
        <p:spPr bwMode="auto">
          <a:xfrm>
            <a:off x="2651125" y="2601913"/>
            <a:ext cx="4206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none">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sz="2400" i="1">
                <a:latin typeface="Times New Roman" pitchFamily="18" charset="0"/>
                <a:ea typeface="MS PGothic" pitchFamily="34" charset="-128"/>
              </a:rPr>
              <a:t>k</a:t>
            </a:r>
            <a:r>
              <a:rPr lang="en-US" sz="2400" i="1" baseline="-25000">
                <a:latin typeface="Times New Roman" pitchFamily="18" charset="0"/>
                <a:ea typeface="MS PGothic" pitchFamily="34" charset="-128"/>
              </a:rPr>
              <a:t>1</a:t>
            </a:r>
            <a:endParaRPr lang="en-US" sz="2400" i="1">
              <a:latin typeface="Times New Roman" pitchFamily="18" charset="0"/>
              <a:ea typeface="MS PGothic" pitchFamily="34" charset="-128"/>
            </a:endParaRPr>
          </a:p>
        </p:txBody>
      </p:sp>
      <p:sp>
        <p:nvSpPr>
          <p:cNvPr id="50" name="Text Box 26"/>
          <p:cNvSpPr txBox="1">
            <a:spLocks noChangeArrowheads="1"/>
          </p:cNvSpPr>
          <p:nvPr/>
        </p:nvSpPr>
        <p:spPr bwMode="auto">
          <a:xfrm>
            <a:off x="4989513" y="2560638"/>
            <a:ext cx="42068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none">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sz="2400" i="1">
                <a:latin typeface="Times New Roman" pitchFamily="18" charset="0"/>
                <a:ea typeface="MS PGothic" pitchFamily="34" charset="-128"/>
              </a:rPr>
              <a:t>k</a:t>
            </a:r>
            <a:r>
              <a:rPr lang="en-US" sz="2400" i="1" baseline="-25000">
                <a:latin typeface="Times New Roman" pitchFamily="18" charset="0"/>
                <a:ea typeface="MS PGothic" pitchFamily="34" charset="-128"/>
              </a:rPr>
              <a:t>2</a:t>
            </a:r>
            <a:endParaRPr lang="en-US" sz="2400" i="1">
              <a:latin typeface="Times New Roman" pitchFamily="18" charset="0"/>
              <a:ea typeface="MS PGothic" pitchFamily="34" charset="-128"/>
            </a:endParaRPr>
          </a:p>
        </p:txBody>
      </p:sp>
    </p:spTree>
    <p:extLst>
      <p:ext uri="{BB962C8B-B14F-4D97-AF65-F5344CB8AC3E}">
        <p14:creationId xmlns:p14="http://schemas.microsoft.com/office/powerpoint/2010/main" val="1708341519"/>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 </a:t>
            </a:r>
            <a:r>
              <a:rPr lang="en-US" dirty="0" smtClean="0"/>
              <a:t>In The Middle Attack</a:t>
            </a:r>
            <a:endParaRPr lang="en-US" dirty="0"/>
          </a:p>
        </p:txBody>
      </p:sp>
      <p:sp>
        <p:nvSpPr>
          <p:cNvPr id="3" name="Slide Number Placeholder 2"/>
          <p:cNvSpPr>
            <a:spLocks noGrp="1"/>
          </p:cNvSpPr>
          <p:nvPr>
            <p:ph type="sldNum" sz="quarter" idx="12"/>
          </p:nvPr>
        </p:nvSpPr>
        <p:spPr/>
        <p:txBody>
          <a:bodyPr/>
          <a:lstStyle/>
          <a:p>
            <a:fld id="{B6F15528-21DE-4FAA-801E-634DDDAF4B2B}" type="slidenum">
              <a:rPr lang="en-US" smtClean="0"/>
              <a:pPr/>
              <a:t>42</a:t>
            </a:fld>
            <a:endParaRPr lang="en-US"/>
          </a:p>
        </p:txBody>
      </p:sp>
      <p:sp>
        <p:nvSpPr>
          <p:cNvPr id="4" name="Content Placeholder 3"/>
          <p:cNvSpPr>
            <a:spLocks noGrp="1"/>
          </p:cNvSpPr>
          <p:nvPr>
            <p:ph sz="quarter" idx="1"/>
          </p:nvPr>
        </p:nvSpPr>
        <p:spPr/>
        <p:txBody>
          <a:bodyPr/>
          <a:lstStyle/>
          <a:p>
            <a:r>
              <a:rPr lang="en-US" sz="2800" i="1" dirty="0"/>
              <a:t>y</a:t>
            </a:r>
            <a:r>
              <a:rPr lang="en-US" sz="2800" dirty="0"/>
              <a:t> = </a:t>
            </a:r>
            <a:r>
              <a:rPr lang="en-US" sz="2800" i="1" dirty="0"/>
              <a:t>e</a:t>
            </a:r>
            <a:r>
              <a:rPr lang="en-US" sz="2800" i="1" baseline="-25000" dirty="0"/>
              <a:t>k2</a:t>
            </a:r>
            <a:r>
              <a:rPr lang="en-US" sz="2800" dirty="0"/>
              <a:t>(</a:t>
            </a:r>
            <a:r>
              <a:rPr lang="en-US" sz="2800" i="1" dirty="0"/>
              <a:t>e</a:t>
            </a:r>
            <a:r>
              <a:rPr lang="en-US" sz="2800" i="1" baseline="-25000" dirty="0"/>
              <a:t>k1</a:t>
            </a:r>
            <a:r>
              <a:rPr lang="en-US" sz="2800" dirty="0"/>
              <a:t>(</a:t>
            </a:r>
            <a:r>
              <a:rPr lang="en-US" sz="2800" i="1" dirty="0"/>
              <a:t>x</a:t>
            </a:r>
            <a:r>
              <a:rPr lang="en-US" sz="2800" dirty="0"/>
              <a:t>)) </a:t>
            </a:r>
            <a:r>
              <a:rPr lang="en-US" sz="2800" dirty="0">
                <a:sym typeface="Wingdings" pitchFamily="2" charset="2"/>
              </a:rPr>
              <a:t> 2</a:t>
            </a:r>
            <a:r>
              <a:rPr lang="en-US" sz="2800" baseline="30000" dirty="0">
                <a:sym typeface="Wingdings" pitchFamily="2" charset="2"/>
              </a:rPr>
              <a:t>56</a:t>
            </a:r>
            <a:r>
              <a:rPr lang="en-US" sz="2800" dirty="0">
                <a:sym typeface="Wingdings" pitchFamily="2" charset="2"/>
              </a:rPr>
              <a:t> x 2</a:t>
            </a:r>
            <a:r>
              <a:rPr lang="en-US" sz="2800" baseline="30000" dirty="0">
                <a:sym typeface="Wingdings" pitchFamily="2" charset="2"/>
              </a:rPr>
              <a:t>56</a:t>
            </a:r>
            <a:r>
              <a:rPr lang="en-US" sz="2800" dirty="0">
                <a:sym typeface="Wingdings" pitchFamily="2" charset="2"/>
              </a:rPr>
              <a:t> = 2</a:t>
            </a:r>
            <a:r>
              <a:rPr lang="en-US" sz="2800" baseline="30000" dirty="0">
                <a:sym typeface="Wingdings" pitchFamily="2" charset="2"/>
              </a:rPr>
              <a:t>112</a:t>
            </a:r>
            <a:r>
              <a:rPr lang="en-US" sz="2800" dirty="0">
                <a:sym typeface="Wingdings" pitchFamily="2" charset="2"/>
              </a:rPr>
              <a:t> possible keys</a:t>
            </a:r>
          </a:p>
          <a:p>
            <a:r>
              <a:rPr lang="en-US" sz="2800" dirty="0">
                <a:sym typeface="Wingdings" pitchFamily="2" charset="2"/>
              </a:rPr>
              <a:t>However: </a:t>
            </a:r>
            <a:r>
              <a:rPr lang="en-US" sz="2800" i="1" dirty="0">
                <a:sym typeface="Wingdings" pitchFamily="2" charset="2"/>
              </a:rPr>
              <a:t>z</a:t>
            </a:r>
            <a:r>
              <a:rPr lang="en-US" sz="2800" dirty="0">
                <a:sym typeface="Wingdings" pitchFamily="2" charset="2"/>
              </a:rPr>
              <a:t> = </a:t>
            </a:r>
            <a:r>
              <a:rPr lang="en-US" sz="2800" i="1" dirty="0"/>
              <a:t>e</a:t>
            </a:r>
            <a:r>
              <a:rPr lang="en-US" sz="2800" i="1" baseline="-25000" dirty="0"/>
              <a:t>k1</a:t>
            </a:r>
            <a:r>
              <a:rPr lang="en-US" sz="2800" dirty="0"/>
              <a:t>(</a:t>
            </a:r>
            <a:r>
              <a:rPr lang="en-US" sz="2800" i="1" dirty="0"/>
              <a:t>x</a:t>
            </a:r>
            <a:r>
              <a:rPr lang="en-US" sz="2800" dirty="0"/>
              <a:t>) and </a:t>
            </a:r>
            <a:r>
              <a:rPr lang="en-US" sz="2800" i="1" dirty="0"/>
              <a:t>z</a:t>
            </a:r>
            <a:r>
              <a:rPr lang="en-US" sz="2800" dirty="0"/>
              <a:t> = </a:t>
            </a:r>
            <a:r>
              <a:rPr lang="en-US" sz="2800" i="1" dirty="0"/>
              <a:t>d</a:t>
            </a:r>
            <a:r>
              <a:rPr lang="en-US" sz="2800" i="1" baseline="-25000" dirty="0"/>
              <a:t>k2</a:t>
            </a:r>
            <a:r>
              <a:rPr lang="en-US" sz="2800" dirty="0"/>
              <a:t>(</a:t>
            </a:r>
            <a:r>
              <a:rPr lang="en-US" sz="2800" i="1" dirty="0"/>
              <a:t>y</a:t>
            </a:r>
            <a:r>
              <a:rPr lang="en-US" sz="2800" dirty="0"/>
              <a:t>)</a:t>
            </a:r>
          </a:p>
          <a:p>
            <a:endParaRPr lang="en-US" dirty="0"/>
          </a:p>
        </p:txBody>
      </p:sp>
      <p:grpSp>
        <p:nvGrpSpPr>
          <p:cNvPr id="5" name="Group 4"/>
          <p:cNvGrpSpPr/>
          <p:nvPr/>
        </p:nvGrpSpPr>
        <p:grpSpPr>
          <a:xfrm>
            <a:off x="874712" y="2909887"/>
            <a:ext cx="2667000" cy="2957513"/>
            <a:chOff x="874712" y="2909887"/>
            <a:chExt cx="2667000" cy="2957513"/>
          </a:xfrm>
        </p:grpSpPr>
        <p:sp>
          <p:nvSpPr>
            <p:cNvPr id="39" name="Rectangle 4"/>
            <p:cNvSpPr>
              <a:spLocks noChangeArrowheads="1"/>
            </p:cNvSpPr>
            <p:nvPr/>
          </p:nvSpPr>
          <p:spPr bwMode="auto">
            <a:xfrm>
              <a:off x="874712" y="2971800"/>
              <a:ext cx="2667000" cy="2895600"/>
            </a:xfrm>
            <a:prstGeom prst="rect">
              <a:avLst/>
            </a:prstGeom>
            <a:solidFill>
              <a:srgbClr val="D34817"/>
            </a:solidFill>
            <a:ln w="28575" cap="sq">
              <a:solidFill>
                <a:sysClr val="windowText" lastClr="000000"/>
              </a:solidFill>
              <a:miter lim="800000"/>
              <a:headEnd type="none" w="sm" len="sm"/>
              <a:tailEnd type="none" w="sm" len="sm"/>
            </a:ln>
          </p:spPr>
          <p:txBody>
            <a:bodyPr wrap="none" anchor="ctr"/>
            <a:lstStyle/>
            <a:p>
              <a:pPr marL="0" marR="0" lvl="0" indent="0" algn="ctr" defTabSz="914400" eaLnBrk="0" fontAlgn="auto" latinLnBrk="0" hangingPunct="0">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a typeface="MS PGothic" pitchFamily="34" charset="-128"/>
              </a:endParaRPr>
            </a:p>
          </p:txBody>
        </p:sp>
        <p:sp>
          <p:nvSpPr>
            <p:cNvPr id="40" name="Line 5"/>
            <p:cNvSpPr>
              <a:spLocks noChangeShapeType="1"/>
            </p:cNvSpPr>
            <p:nvPr/>
          </p:nvSpPr>
          <p:spPr bwMode="auto">
            <a:xfrm>
              <a:off x="2170112" y="2971800"/>
              <a:ext cx="0" cy="2895600"/>
            </a:xfrm>
            <a:prstGeom prst="line">
              <a:avLst/>
            </a:prstGeom>
            <a:noFill/>
            <a:ln w="28575" cap="sq">
              <a:solidFill>
                <a:sysClr val="windowText" lastClr="000000"/>
              </a:solidFill>
              <a:round/>
              <a:headEnd type="none" w="sm" len="sm"/>
              <a:tailEnd type="none" w="sm" len="sm"/>
            </a:ln>
            <a:extLst>
              <a:ext uri="{909E8E84-426E-40DD-AFC4-6F175D3DCCD1}">
                <a14:hiddenFill xmlns:a14="http://schemas.microsoft.com/office/drawing/2010/main">
                  <a:noFill/>
                </a14:hiddenFill>
              </a:ext>
            </a:extLst>
          </p:spPr>
          <p:txBody>
            <a:bodyPr wrap="none"/>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41" name="Line 6"/>
            <p:cNvSpPr>
              <a:spLocks noChangeShapeType="1"/>
            </p:cNvSpPr>
            <p:nvPr/>
          </p:nvSpPr>
          <p:spPr bwMode="auto">
            <a:xfrm>
              <a:off x="874712" y="3429000"/>
              <a:ext cx="2667000" cy="0"/>
            </a:xfrm>
            <a:prstGeom prst="line">
              <a:avLst/>
            </a:prstGeom>
            <a:noFill/>
            <a:ln w="28575" cap="sq">
              <a:solidFill>
                <a:sysClr val="windowText" lastClr="000000"/>
              </a:solidFill>
              <a:round/>
              <a:headEnd type="none" w="sm" len="sm"/>
              <a:tailEnd type="none" w="sm" len="sm"/>
            </a:ln>
            <a:extLst>
              <a:ext uri="{909E8E84-426E-40DD-AFC4-6F175D3DCCD1}">
                <a14:hiddenFill xmlns:a14="http://schemas.microsoft.com/office/drawing/2010/main">
                  <a:noFill/>
                </a14:hiddenFill>
              </a:ext>
            </a:extLst>
          </p:spPr>
          <p:txBody>
            <a:bodyPr wrap="none"/>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42" name="Text Box 7"/>
            <p:cNvSpPr txBox="1">
              <a:spLocks noChangeArrowheads="1"/>
            </p:cNvSpPr>
            <p:nvPr/>
          </p:nvSpPr>
          <p:spPr bwMode="auto">
            <a:xfrm>
              <a:off x="950912" y="2971800"/>
              <a:ext cx="9032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none">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sz="2400">
                  <a:latin typeface="Times New Roman" pitchFamily="18" charset="0"/>
                  <a:ea typeface="MS PGothic" pitchFamily="34" charset="-128"/>
                </a:rPr>
                <a:t>Key </a:t>
              </a:r>
              <a:r>
                <a:rPr lang="en-US" sz="2400" i="1">
                  <a:latin typeface="Times New Roman" pitchFamily="18" charset="0"/>
                  <a:ea typeface="MS PGothic" pitchFamily="34" charset="-128"/>
                </a:rPr>
                <a:t>k</a:t>
              </a:r>
              <a:endParaRPr lang="en-US" sz="2400">
                <a:latin typeface="Times New Roman" pitchFamily="18" charset="0"/>
                <a:ea typeface="MS PGothic" pitchFamily="34" charset="-128"/>
              </a:endParaRPr>
            </a:p>
          </p:txBody>
        </p:sp>
        <p:sp>
          <p:nvSpPr>
            <p:cNvPr id="43" name="Rectangle 8"/>
            <p:cNvSpPr>
              <a:spLocks noChangeArrowheads="1"/>
            </p:cNvSpPr>
            <p:nvPr/>
          </p:nvSpPr>
          <p:spPr bwMode="auto">
            <a:xfrm>
              <a:off x="2398712" y="2909887"/>
              <a:ext cx="903288"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none">
              <a:spAutoFit/>
            </a:bodyPr>
            <a:lstStyle/>
            <a:p>
              <a:r>
                <a:rPr lang="en-US" sz="2800" i="1">
                  <a:latin typeface="Times New Roman" pitchFamily="18" charset="0"/>
                  <a:ea typeface="MS PGothic" pitchFamily="34" charset="-128"/>
                </a:rPr>
                <a:t>e</a:t>
              </a:r>
              <a:r>
                <a:rPr lang="en-US" sz="2800" i="1" baseline="-25000">
                  <a:latin typeface="Times New Roman" pitchFamily="18" charset="0"/>
                  <a:ea typeface="MS PGothic" pitchFamily="34" charset="-128"/>
                </a:rPr>
                <a:t>k </a:t>
              </a:r>
              <a:r>
                <a:rPr lang="en-US" sz="2800">
                  <a:latin typeface="Times New Roman" pitchFamily="18" charset="0"/>
                  <a:ea typeface="MS PGothic" pitchFamily="34" charset="-128"/>
                </a:rPr>
                <a:t>(</a:t>
              </a:r>
              <a:r>
                <a:rPr lang="en-US" sz="2800" i="1">
                  <a:latin typeface="Times New Roman" pitchFamily="18" charset="0"/>
                  <a:ea typeface="MS PGothic" pitchFamily="34" charset="-128"/>
                </a:rPr>
                <a:t>x</a:t>
              </a:r>
              <a:r>
                <a:rPr lang="en-US" sz="2800">
                  <a:latin typeface="Times New Roman" pitchFamily="18" charset="0"/>
                  <a:ea typeface="MS PGothic" pitchFamily="34" charset="-128"/>
                </a:rPr>
                <a:t>)</a:t>
              </a:r>
            </a:p>
          </p:txBody>
        </p:sp>
        <p:sp>
          <p:nvSpPr>
            <p:cNvPr id="44" name="Rectangle 9"/>
            <p:cNvSpPr>
              <a:spLocks noChangeArrowheads="1"/>
            </p:cNvSpPr>
            <p:nvPr/>
          </p:nvSpPr>
          <p:spPr bwMode="auto">
            <a:xfrm>
              <a:off x="1179512" y="3505200"/>
              <a:ext cx="5556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none">
              <a:spAutoFit/>
            </a:bodyPr>
            <a:lstStyle/>
            <a:p>
              <a:r>
                <a:rPr lang="en-US" sz="2400" i="1">
                  <a:latin typeface="Times New Roman" pitchFamily="18" charset="0"/>
                  <a:ea typeface="MS PGothic" pitchFamily="34" charset="-128"/>
                </a:rPr>
                <a:t>k</a:t>
              </a:r>
              <a:r>
                <a:rPr lang="en-US" sz="2400" baseline="30000">
                  <a:latin typeface="Times New Roman" pitchFamily="18" charset="0"/>
                  <a:ea typeface="MS PGothic" pitchFamily="34" charset="-128"/>
                </a:rPr>
                <a:t>(1)</a:t>
              </a:r>
            </a:p>
          </p:txBody>
        </p:sp>
        <p:sp>
          <p:nvSpPr>
            <p:cNvPr id="45" name="Rectangle 10"/>
            <p:cNvSpPr>
              <a:spLocks noChangeArrowheads="1"/>
            </p:cNvSpPr>
            <p:nvPr/>
          </p:nvSpPr>
          <p:spPr bwMode="auto">
            <a:xfrm>
              <a:off x="2551112" y="3505200"/>
              <a:ext cx="5397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none">
              <a:spAutoFit/>
            </a:bodyPr>
            <a:lstStyle/>
            <a:p>
              <a:r>
                <a:rPr lang="en-US" sz="2400" i="1">
                  <a:latin typeface="Times New Roman" pitchFamily="18" charset="0"/>
                  <a:ea typeface="MS PGothic" pitchFamily="34" charset="-128"/>
                </a:rPr>
                <a:t>z</a:t>
              </a:r>
              <a:r>
                <a:rPr lang="en-US" sz="2400" baseline="30000">
                  <a:latin typeface="Times New Roman" pitchFamily="18" charset="0"/>
                  <a:ea typeface="MS PGothic" pitchFamily="34" charset="-128"/>
                </a:rPr>
                <a:t>(1)</a:t>
              </a:r>
            </a:p>
          </p:txBody>
        </p:sp>
        <p:sp>
          <p:nvSpPr>
            <p:cNvPr id="46" name="Rectangle 11"/>
            <p:cNvSpPr>
              <a:spLocks noChangeArrowheads="1"/>
            </p:cNvSpPr>
            <p:nvPr/>
          </p:nvSpPr>
          <p:spPr bwMode="auto">
            <a:xfrm>
              <a:off x="1179512" y="3810000"/>
              <a:ext cx="5556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none">
              <a:spAutoFit/>
            </a:bodyPr>
            <a:lstStyle/>
            <a:p>
              <a:r>
                <a:rPr lang="en-US" sz="2400" i="1">
                  <a:latin typeface="Times New Roman" pitchFamily="18" charset="0"/>
                  <a:ea typeface="MS PGothic" pitchFamily="34" charset="-128"/>
                </a:rPr>
                <a:t>k</a:t>
              </a:r>
              <a:r>
                <a:rPr lang="en-US" sz="2400" baseline="30000">
                  <a:latin typeface="Times New Roman" pitchFamily="18" charset="0"/>
                  <a:ea typeface="MS PGothic" pitchFamily="34" charset="-128"/>
                </a:rPr>
                <a:t>(2)</a:t>
              </a:r>
            </a:p>
          </p:txBody>
        </p:sp>
        <p:sp>
          <p:nvSpPr>
            <p:cNvPr id="47" name="Rectangle 12"/>
            <p:cNvSpPr>
              <a:spLocks noChangeArrowheads="1"/>
            </p:cNvSpPr>
            <p:nvPr/>
          </p:nvSpPr>
          <p:spPr bwMode="auto">
            <a:xfrm>
              <a:off x="2551112" y="3810000"/>
              <a:ext cx="5397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none">
              <a:spAutoFit/>
            </a:bodyPr>
            <a:lstStyle/>
            <a:p>
              <a:r>
                <a:rPr lang="en-US" sz="2400" i="1">
                  <a:latin typeface="Times New Roman" pitchFamily="18" charset="0"/>
                  <a:ea typeface="MS PGothic" pitchFamily="34" charset="-128"/>
                </a:rPr>
                <a:t>z</a:t>
              </a:r>
              <a:r>
                <a:rPr lang="en-US" sz="2400" baseline="30000">
                  <a:latin typeface="Times New Roman" pitchFamily="18" charset="0"/>
                  <a:ea typeface="MS PGothic" pitchFamily="34" charset="-128"/>
                </a:rPr>
                <a:t>(2)</a:t>
              </a:r>
            </a:p>
          </p:txBody>
        </p:sp>
        <p:sp>
          <p:nvSpPr>
            <p:cNvPr id="48" name="Rectangle 13"/>
            <p:cNvSpPr>
              <a:spLocks noChangeArrowheads="1"/>
            </p:cNvSpPr>
            <p:nvPr/>
          </p:nvSpPr>
          <p:spPr bwMode="auto">
            <a:xfrm>
              <a:off x="1179512" y="4114800"/>
              <a:ext cx="5556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none">
              <a:spAutoFit/>
            </a:bodyPr>
            <a:lstStyle/>
            <a:p>
              <a:r>
                <a:rPr lang="en-US" sz="2400" i="1">
                  <a:latin typeface="Times New Roman" pitchFamily="18" charset="0"/>
                  <a:ea typeface="MS PGothic" pitchFamily="34" charset="-128"/>
                </a:rPr>
                <a:t>k</a:t>
              </a:r>
              <a:r>
                <a:rPr lang="en-US" sz="2400" baseline="30000">
                  <a:latin typeface="Times New Roman" pitchFamily="18" charset="0"/>
                  <a:ea typeface="MS PGothic" pitchFamily="34" charset="-128"/>
                </a:rPr>
                <a:t>(3)</a:t>
              </a:r>
            </a:p>
          </p:txBody>
        </p:sp>
        <p:sp>
          <p:nvSpPr>
            <p:cNvPr id="49" name="Rectangle 14"/>
            <p:cNvSpPr>
              <a:spLocks noChangeArrowheads="1"/>
            </p:cNvSpPr>
            <p:nvPr/>
          </p:nvSpPr>
          <p:spPr bwMode="auto">
            <a:xfrm>
              <a:off x="2551112" y="4114800"/>
              <a:ext cx="5397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none">
              <a:spAutoFit/>
            </a:bodyPr>
            <a:lstStyle/>
            <a:p>
              <a:r>
                <a:rPr lang="en-US" sz="2400" i="1" dirty="0">
                  <a:latin typeface="Times New Roman" pitchFamily="18" charset="0"/>
                  <a:ea typeface="MS PGothic" pitchFamily="34" charset="-128"/>
                </a:rPr>
                <a:t>z</a:t>
              </a:r>
              <a:r>
                <a:rPr lang="en-US" sz="2400" baseline="30000" dirty="0">
                  <a:latin typeface="Times New Roman" pitchFamily="18" charset="0"/>
                  <a:ea typeface="MS PGothic" pitchFamily="34" charset="-128"/>
                </a:rPr>
                <a:t>(3)</a:t>
              </a:r>
            </a:p>
          </p:txBody>
        </p:sp>
        <p:sp>
          <p:nvSpPr>
            <p:cNvPr id="50" name="Rectangle 15"/>
            <p:cNvSpPr>
              <a:spLocks noChangeArrowheads="1"/>
            </p:cNvSpPr>
            <p:nvPr/>
          </p:nvSpPr>
          <p:spPr bwMode="auto">
            <a:xfrm>
              <a:off x="1179512" y="4724400"/>
              <a:ext cx="5111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none">
              <a:spAutoFit/>
            </a:bodyPr>
            <a:lstStyle/>
            <a:p>
              <a:r>
                <a:rPr lang="en-US" sz="2400" i="1">
                  <a:latin typeface="Times New Roman" pitchFamily="18" charset="0"/>
                  <a:ea typeface="MS PGothic" pitchFamily="34" charset="-128"/>
                </a:rPr>
                <a:t>k</a:t>
              </a:r>
              <a:r>
                <a:rPr lang="en-US" sz="2400" baseline="30000">
                  <a:latin typeface="Times New Roman" pitchFamily="18" charset="0"/>
                  <a:ea typeface="MS PGothic" pitchFamily="34" charset="-128"/>
                </a:rPr>
                <a:t>(i)</a:t>
              </a:r>
            </a:p>
          </p:txBody>
        </p:sp>
        <p:sp>
          <p:nvSpPr>
            <p:cNvPr id="51" name="Rectangle 16"/>
            <p:cNvSpPr>
              <a:spLocks noChangeArrowheads="1"/>
            </p:cNvSpPr>
            <p:nvPr/>
          </p:nvSpPr>
          <p:spPr bwMode="auto">
            <a:xfrm>
              <a:off x="2551112" y="4724400"/>
              <a:ext cx="4953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none">
              <a:spAutoFit/>
            </a:bodyPr>
            <a:lstStyle/>
            <a:p>
              <a:r>
                <a:rPr lang="en-US" sz="2400" i="1">
                  <a:latin typeface="Times New Roman" pitchFamily="18" charset="0"/>
                  <a:ea typeface="MS PGothic" pitchFamily="34" charset="-128"/>
                </a:rPr>
                <a:t>z</a:t>
              </a:r>
              <a:r>
                <a:rPr lang="en-US" sz="2400" baseline="30000">
                  <a:latin typeface="Times New Roman" pitchFamily="18" charset="0"/>
                  <a:ea typeface="MS PGothic" pitchFamily="34" charset="-128"/>
                </a:rPr>
                <a:t>(i)</a:t>
              </a:r>
            </a:p>
          </p:txBody>
        </p:sp>
        <p:sp>
          <p:nvSpPr>
            <p:cNvPr id="52" name="Rectangle 17"/>
            <p:cNvSpPr>
              <a:spLocks noChangeArrowheads="1"/>
            </p:cNvSpPr>
            <p:nvPr/>
          </p:nvSpPr>
          <p:spPr bwMode="auto">
            <a:xfrm>
              <a:off x="1179512" y="5334000"/>
              <a:ext cx="85566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none">
              <a:spAutoFit/>
            </a:bodyPr>
            <a:lstStyle/>
            <a:p>
              <a:r>
                <a:rPr lang="en-US" sz="2400" i="1">
                  <a:latin typeface="Times New Roman" pitchFamily="18" charset="0"/>
                  <a:ea typeface="MS PGothic" pitchFamily="34" charset="-128"/>
                </a:rPr>
                <a:t>k</a:t>
              </a:r>
              <a:r>
                <a:rPr lang="en-US" sz="2400" baseline="30000">
                  <a:latin typeface="Times New Roman" pitchFamily="18" charset="0"/>
                  <a:ea typeface="MS PGothic" pitchFamily="34" charset="-128"/>
                </a:rPr>
                <a:t>(2^56)</a:t>
              </a:r>
            </a:p>
          </p:txBody>
        </p:sp>
        <p:sp>
          <p:nvSpPr>
            <p:cNvPr id="53" name="Rectangle 18"/>
            <p:cNvSpPr>
              <a:spLocks noChangeArrowheads="1"/>
            </p:cNvSpPr>
            <p:nvPr/>
          </p:nvSpPr>
          <p:spPr bwMode="auto">
            <a:xfrm>
              <a:off x="2551112" y="5334000"/>
              <a:ext cx="838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none">
              <a:spAutoFit/>
            </a:bodyPr>
            <a:lstStyle/>
            <a:p>
              <a:r>
                <a:rPr lang="en-US" sz="2400" i="1">
                  <a:latin typeface="Times New Roman" pitchFamily="18" charset="0"/>
                  <a:ea typeface="MS PGothic" pitchFamily="34" charset="-128"/>
                </a:rPr>
                <a:t>z</a:t>
              </a:r>
              <a:r>
                <a:rPr lang="en-US" sz="2400" baseline="30000">
                  <a:latin typeface="Times New Roman" pitchFamily="18" charset="0"/>
                  <a:ea typeface="MS PGothic" pitchFamily="34" charset="-128"/>
                </a:rPr>
                <a:t>(2^56)</a:t>
              </a:r>
            </a:p>
          </p:txBody>
        </p:sp>
      </p:grpSp>
      <p:sp>
        <p:nvSpPr>
          <p:cNvPr id="54" name="Text Box 19"/>
          <p:cNvSpPr txBox="1">
            <a:spLocks noChangeArrowheads="1"/>
          </p:cNvSpPr>
          <p:nvPr/>
        </p:nvSpPr>
        <p:spPr bwMode="auto">
          <a:xfrm>
            <a:off x="3711575" y="2909887"/>
            <a:ext cx="4822825" cy="1570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none">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sz="2400" dirty="0">
                <a:ea typeface="MS PGothic" pitchFamily="34" charset="-128"/>
              </a:rPr>
              <a:t>Known Plaintext-</a:t>
            </a:r>
            <a:r>
              <a:rPr lang="en-US" sz="2400" dirty="0" err="1">
                <a:ea typeface="MS PGothic" pitchFamily="34" charset="-128"/>
              </a:rPr>
              <a:t>Ciphertext</a:t>
            </a:r>
            <a:r>
              <a:rPr lang="en-US" sz="2400" dirty="0">
                <a:ea typeface="MS PGothic" pitchFamily="34" charset="-128"/>
              </a:rPr>
              <a:t> Attack</a:t>
            </a:r>
          </a:p>
          <a:p>
            <a:pPr eaLnBrk="1" hangingPunct="1"/>
            <a:endParaRPr lang="en-US" sz="2400" dirty="0">
              <a:ea typeface="MS PGothic" pitchFamily="34" charset="-128"/>
            </a:endParaRPr>
          </a:p>
          <a:p>
            <a:pPr eaLnBrk="1" hangingPunct="1"/>
            <a:r>
              <a:rPr lang="en-US" sz="2400" dirty="0">
                <a:ea typeface="MS PGothic" pitchFamily="34" charset="-128"/>
              </a:rPr>
              <a:t>For each </a:t>
            </a:r>
            <a:r>
              <a:rPr lang="en-US" sz="2400" i="1" dirty="0">
                <a:ea typeface="MS PGothic" pitchFamily="34" charset="-128"/>
              </a:rPr>
              <a:t>k</a:t>
            </a:r>
            <a:r>
              <a:rPr lang="en-US" sz="2400" baseline="30000" dirty="0">
                <a:ea typeface="MS PGothic" pitchFamily="34" charset="-128"/>
              </a:rPr>
              <a:t>(</a:t>
            </a:r>
            <a:r>
              <a:rPr lang="en-US" sz="2400" baseline="30000" dirty="0" err="1">
                <a:ea typeface="MS PGothic" pitchFamily="34" charset="-128"/>
              </a:rPr>
              <a:t>i</a:t>
            </a:r>
            <a:r>
              <a:rPr lang="en-US" sz="2400" baseline="30000" dirty="0">
                <a:ea typeface="MS PGothic" pitchFamily="34" charset="-128"/>
              </a:rPr>
              <a:t>)</a:t>
            </a:r>
            <a:r>
              <a:rPr lang="en-US" sz="2400" dirty="0">
                <a:ea typeface="MS PGothic" pitchFamily="34" charset="-128"/>
              </a:rPr>
              <a:t>, </a:t>
            </a:r>
            <a:r>
              <a:rPr lang="en-US" sz="2400" dirty="0" err="1">
                <a:ea typeface="MS PGothic" pitchFamily="34" charset="-128"/>
              </a:rPr>
              <a:t>i</a:t>
            </a:r>
            <a:r>
              <a:rPr lang="en-US" sz="2400" dirty="0">
                <a:ea typeface="MS PGothic" pitchFamily="34" charset="-128"/>
              </a:rPr>
              <a:t> = 1,2,3,…,2</a:t>
            </a:r>
            <a:r>
              <a:rPr lang="en-US" sz="2400" baseline="30000" dirty="0">
                <a:ea typeface="MS PGothic" pitchFamily="34" charset="-128"/>
              </a:rPr>
              <a:t>56</a:t>
            </a:r>
          </a:p>
          <a:p>
            <a:pPr eaLnBrk="1" hangingPunct="1"/>
            <a:r>
              <a:rPr lang="en-US" sz="2400" dirty="0">
                <a:ea typeface="MS PGothic" pitchFamily="34" charset="-128"/>
              </a:rPr>
              <a:t>Check if </a:t>
            </a:r>
            <a:r>
              <a:rPr lang="en-US" sz="2400" i="1" dirty="0" err="1">
                <a:ea typeface="MS PGothic" pitchFamily="34" charset="-128"/>
              </a:rPr>
              <a:t>d</a:t>
            </a:r>
            <a:r>
              <a:rPr lang="en-US" sz="2400" i="1" baseline="-25000" dirty="0" err="1">
                <a:ea typeface="MS PGothic" pitchFamily="34" charset="-128"/>
              </a:rPr>
              <a:t>k</a:t>
            </a:r>
            <a:r>
              <a:rPr lang="en-US" sz="2400" i="1" baseline="-25000" dirty="0">
                <a:ea typeface="MS PGothic" pitchFamily="34" charset="-128"/>
              </a:rPr>
              <a:t>(</a:t>
            </a:r>
            <a:r>
              <a:rPr lang="en-US" sz="2400" i="1" baseline="-25000" dirty="0" err="1">
                <a:ea typeface="MS PGothic" pitchFamily="34" charset="-128"/>
              </a:rPr>
              <a:t>i</a:t>
            </a:r>
            <a:r>
              <a:rPr lang="en-US" sz="2400" i="1" baseline="-25000" dirty="0">
                <a:ea typeface="MS PGothic" pitchFamily="34" charset="-128"/>
              </a:rPr>
              <a:t>)</a:t>
            </a:r>
            <a:r>
              <a:rPr lang="en-US" sz="2400" dirty="0">
                <a:ea typeface="MS PGothic" pitchFamily="34" charset="-128"/>
              </a:rPr>
              <a:t>(</a:t>
            </a:r>
            <a:r>
              <a:rPr lang="en-US" sz="2400" i="1" dirty="0">
                <a:ea typeface="MS PGothic" pitchFamily="34" charset="-128"/>
              </a:rPr>
              <a:t>y</a:t>
            </a:r>
            <a:r>
              <a:rPr lang="en-US" sz="2400" dirty="0">
                <a:ea typeface="MS PGothic" pitchFamily="34" charset="-128"/>
              </a:rPr>
              <a:t>) = any of </a:t>
            </a:r>
            <a:r>
              <a:rPr lang="en-US" sz="2400" i="1" dirty="0">
                <a:ea typeface="MS PGothic" pitchFamily="34" charset="-128"/>
              </a:rPr>
              <a:t>z</a:t>
            </a:r>
            <a:r>
              <a:rPr lang="en-US" sz="2400" i="1" baseline="30000" dirty="0">
                <a:ea typeface="MS PGothic" pitchFamily="34" charset="-128"/>
              </a:rPr>
              <a:t>(</a:t>
            </a:r>
            <a:r>
              <a:rPr lang="en-US" sz="2400" baseline="30000" dirty="0" err="1">
                <a:ea typeface="MS PGothic" pitchFamily="34" charset="-128"/>
              </a:rPr>
              <a:t>i</a:t>
            </a:r>
            <a:r>
              <a:rPr lang="en-US" sz="2400" i="1" baseline="30000" dirty="0">
                <a:ea typeface="MS PGothic" pitchFamily="34" charset="-128"/>
              </a:rPr>
              <a:t>)</a:t>
            </a:r>
            <a:endParaRPr lang="en-US" sz="2400" dirty="0">
              <a:ea typeface="MS PGothic" pitchFamily="34" charset="-128"/>
            </a:endParaRPr>
          </a:p>
        </p:txBody>
      </p:sp>
      <p:sp>
        <p:nvSpPr>
          <p:cNvPr id="55" name="Text Box 20"/>
          <p:cNvSpPr txBox="1">
            <a:spLocks noChangeArrowheads="1"/>
          </p:cNvSpPr>
          <p:nvPr/>
        </p:nvSpPr>
        <p:spPr bwMode="auto">
          <a:xfrm>
            <a:off x="4303712" y="4830762"/>
            <a:ext cx="287655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none">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sz="2400" dirty="0">
                <a:ea typeface="MS PGothic" pitchFamily="34" charset="-128"/>
              </a:rPr>
              <a:t>Worst case effort is </a:t>
            </a:r>
          </a:p>
          <a:p>
            <a:pPr eaLnBrk="1" hangingPunct="1"/>
            <a:r>
              <a:rPr lang="en-US" sz="2400" dirty="0">
                <a:ea typeface="MS PGothic" pitchFamily="34" charset="-128"/>
              </a:rPr>
              <a:t>2</a:t>
            </a:r>
            <a:r>
              <a:rPr lang="en-US" sz="2400" baseline="30000" dirty="0">
                <a:ea typeface="MS PGothic" pitchFamily="34" charset="-128"/>
              </a:rPr>
              <a:t>56</a:t>
            </a:r>
            <a:r>
              <a:rPr lang="en-US" sz="2400" dirty="0">
                <a:ea typeface="MS PGothic" pitchFamily="34" charset="-128"/>
              </a:rPr>
              <a:t> + 2</a:t>
            </a:r>
            <a:r>
              <a:rPr lang="en-US" sz="2400" baseline="30000" dirty="0">
                <a:ea typeface="MS PGothic" pitchFamily="34" charset="-128"/>
              </a:rPr>
              <a:t>56</a:t>
            </a:r>
            <a:r>
              <a:rPr lang="en-US" sz="2400" dirty="0">
                <a:ea typeface="MS PGothic" pitchFamily="34" charset="-128"/>
              </a:rPr>
              <a:t> = 2</a:t>
            </a:r>
            <a:r>
              <a:rPr lang="en-US" sz="2400" baseline="30000" dirty="0">
                <a:ea typeface="MS PGothic" pitchFamily="34" charset="-128"/>
              </a:rPr>
              <a:t>57</a:t>
            </a:r>
            <a:r>
              <a:rPr lang="en-US" sz="2400" dirty="0">
                <a:ea typeface="MS PGothic" pitchFamily="34" charset="-128"/>
              </a:rPr>
              <a:t> keys</a:t>
            </a:r>
          </a:p>
        </p:txBody>
      </p:sp>
    </p:spTree>
    <p:extLst>
      <p:ext uri="{BB962C8B-B14F-4D97-AF65-F5344CB8AC3E}">
        <p14:creationId xmlns:p14="http://schemas.microsoft.com/office/powerpoint/2010/main" val="17083415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Effect transition="in" filter="fade">
                                      <p:cBhvr>
                                        <p:cTn id="7" dur="500"/>
                                        <p:tgtEl>
                                          <p:spTgt spid="4">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54"/>
                                        </p:tgtEl>
                                        <p:attrNameLst>
                                          <p:attrName>style.visibility</p:attrName>
                                        </p:attrNameLst>
                                      </p:cBhvr>
                                      <p:to>
                                        <p:strVal val="visible"/>
                                      </p:to>
                                    </p:set>
                                    <p:animEffect transition="in" filter="fade">
                                      <p:cBhvr>
                                        <p:cTn id="15" dur="500"/>
                                        <p:tgtEl>
                                          <p:spTgt spid="54"/>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55"/>
                                        </p:tgtEl>
                                        <p:attrNameLst>
                                          <p:attrName>style.visibility</p:attrName>
                                        </p:attrNameLst>
                                      </p:cBhvr>
                                      <p:to>
                                        <p:strVal val="visible"/>
                                      </p:to>
                                    </p:set>
                                    <p:animEffect transition="in" filter="fade">
                                      <p:cBhvr>
                                        <p:cTn id="20" dur="500"/>
                                        <p:tgtEl>
                                          <p:spTgt spid="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P spid="54" grpId="0"/>
      <p:bldP spid="55" grpId="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 In The Middle Attack</a:t>
            </a:r>
          </a:p>
        </p:txBody>
      </p:sp>
      <p:sp>
        <p:nvSpPr>
          <p:cNvPr id="3" name="Slide Number Placeholder 2"/>
          <p:cNvSpPr>
            <a:spLocks noGrp="1"/>
          </p:cNvSpPr>
          <p:nvPr>
            <p:ph type="sldNum" sz="quarter" idx="12"/>
          </p:nvPr>
        </p:nvSpPr>
        <p:spPr/>
        <p:txBody>
          <a:bodyPr/>
          <a:lstStyle/>
          <a:p>
            <a:fld id="{B6F15528-21DE-4FAA-801E-634DDDAF4B2B}" type="slidenum">
              <a:rPr lang="en-US" smtClean="0"/>
              <a:pPr/>
              <a:t>43</a:t>
            </a:fld>
            <a:endParaRPr lang="en-US"/>
          </a:p>
        </p:txBody>
      </p:sp>
      <p:sp>
        <p:nvSpPr>
          <p:cNvPr id="4" name="Content Placeholder 3"/>
          <p:cNvSpPr>
            <a:spLocks noGrp="1"/>
          </p:cNvSpPr>
          <p:nvPr>
            <p:ph sz="quarter" idx="1"/>
          </p:nvPr>
        </p:nvSpPr>
        <p:spPr/>
        <p:txBody>
          <a:bodyPr>
            <a:normAutofit/>
          </a:bodyPr>
          <a:lstStyle/>
          <a:p>
            <a:r>
              <a:rPr lang="en-US" sz="2800" dirty="0"/>
              <a:t>Assume you have a known plaintext-</a:t>
            </a:r>
            <a:r>
              <a:rPr lang="en-US" sz="2800" dirty="0" err="1"/>
              <a:t>ciphertext</a:t>
            </a:r>
            <a:r>
              <a:rPr lang="en-US" sz="2800" dirty="0"/>
              <a:t> </a:t>
            </a:r>
            <a:r>
              <a:rPr lang="en-US" sz="2800" dirty="0" smtClean="0"/>
              <a:t>pair</a:t>
            </a:r>
          </a:p>
          <a:p>
            <a:pPr lvl="1"/>
            <a:r>
              <a:rPr lang="en-US" sz="2500" dirty="0" smtClean="0"/>
              <a:t>1- </a:t>
            </a:r>
            <a:r>
              <a:rPr lang="en-US" sz="2500" dirty="0"/>
              <a:t>For each key </a:t>
            </a:r>
            <a:r>
              <a:rPr lang="en-US" sz="2500" i="1" dirty="0"/>
              <a:t>k</a:t>
            </a:r>
            <a:r>
              <a:rPr lang="en-US" sz="2500" dirty="0"/>
              <a:t>(1),</a:t>
            </a:r>
            <a:r>
              <a:rPr lang="en-US" sz="2500" i="1" dirty="0"/>
              <a:t> k</a:t>
            </a:r>
            <a:r>
              <a:rPr lang="en-US" sz="2500" dirty="0"/>
              <a:t>(2),</a:t>
            </a:r>
            <a:r>
              <a:rPr lang="en-US" sz="2500" i="1" dirty="0"/>
              <a:t> …, k</a:t>
            </a:r>
            <a:r>
              <a:rPr lang="en-US" sz="2500" dirty="0"/>
              <a:t>(2</a:t>
            </a:r>
            <a:r>
              <a:rPr lang="en-US" sz="2500" baseline="30000" dirty="0"/>
              <a:t>56</a:t>
            </a:r>
            <a:r>
              <a:rPr lang="en-US" sz="2500" dirty="0"/>
              <a:t>) compute the encrypted value </a:t>
            </a:r>
            <a:r>
              <a:rPr lang="en-US" sz="2500" i="1" dirty="0"/>
              <a:t>z</a:t>
            </a:r>
            <a:r>
              <a:rPr lang="en-US" sz="2500" dirty="0"/>
              <a:t>(1), </a:t>
            </a:r>
            <a:r>
              <a:rPr lang="en-US" sz="2500" i="1" dirty="0"/>
              <a:t>z</a:t>
            </a:r>
            <a:r>
              <a:rPr lang="en-US" sz="2500" dirty="0"/>
              <a:t>(2)</a:t>
            </a:r>
            <a:r>
              <a:rPr lang="en-US" sz="2500" i="1" dirty="0"/>
              <a:t>, …, </a:t>
            </a:r>
            <a:r>
              <a:rPr lang="en-US" sz="2500" i="1" dirty="0" smtClean="0"/>
              <a:t>z</a:t>
            </a:r>
            <a:r>
              <a:rPr lang="en-US" sz="2500" dirty="0" smtClean="0"/>
              <a:t>(2</a:t>
            </a:r>
            <a:r>
              <a:rPr lang="en-US" sz="2500" baseline="30000" dirty="0" smtClean="0"/>
              <a:t>56</a:t>
            </a:r>
            <a:r>
              <a:rPr lang="en-US" sz="2500" dirty="0" smtClean="0"/>
              <a:t>)</a:t>
            </a:r>
          </a:p>
          <a:p>
            <a:pPr lvl="1"/>
            <a:r>
              <a:rPr lang="en-US" sz="2800" dirty="0" smtClean="0"/>
              <a:t>2- </a:t>
            </a:r>
            <a:r>
              <a:rPr lang="en-US" sz="2800" dirty="0"/>
              <a:t>Store the results in a </a:t>
            </a:r>
            <a:r>
              <a:rPr lang="en-US" sz="2800" dirty="0" smtClean="0"/>
              <a:t>table</a:t>
            </a:r>
          </a:p>
          <a:p>
            <a:pPr lvl="1"/>
            <a:r>
              <a:rPr lang="en-US" sz="2800" dirty="0" smtClean="0"/>
              <a:t>3- </a:t>
            </a:r>
            <a:r>
              <a:rPr lang="en-US" sz="2800" dirty="0"/>
              <a:t>Sort the table according to z(.). </a:t>
            </a:r>
            <a:r>
              <a:rPr lang="en-US" sz="2800" dirty="0" smtClean="0"/>
              <a:t>Why?</a:t>
            </a:r>
          </a:p>
          <a:p>
            <a:pPr lvl="1"/>
            <a:r>
              <a:rPr lang="en-US" sz="2800" dirty="0" smtClean="0"/>
              <a:t>4- </a:t>
            </a:r>
            <a:r>
              <a:rPr lang="en-US" sz="2800" dirty="0"/>
              <a:t>Decrypt </a:t>
            </a:r>
            <a:r>
              <a:rPr lang="en-US" sz="2800" i="1" dirty="0"/>
              <a:t>y</a:t>
            </a:r>
            <a:r>
              <a:rPr lang="en-US" sz="2800" dirty="0"/>
              <a:t> using the keys </a:t>
            </a:r>
            <a:r>
              <a:rPr lang="en-US" sz="2800" i="1" dirty="0"/>
              <a:t>k</a:t>
            </a:r>
            <a:r>
              <a:rPr lang="en-US" sz="2800" dirty="0"/>
              <a:t>(1),</a:t>
            </a:r>
            <a:r>
              <a:rPr lang="en-US" sz="2800" i="1" dirty="0"/>
              <a:t> k</a:t>
            </a:r>
            <a:r>
              <a:rPr lang="en-US" sz="2800" dirty="0"/>
              <a:t>(2),</a:t>
            </a:r>
            <a:r>
              <a:rPr lang="en-US" sz="2800" i="1" dirty="0"/>
              <a:t> …, k</a:t>
            </a:r>
            <a:r>
              <a:rPr lang="en-US" sz="2800" dirty="0"/>
              <a:t>(2</a:t>
            </a:r>
            <a:r>
              <a:rPr lang="en-US" sz="2800" baseline="30000" dirty="0"/>
              <a:t>56</a:t>
            </a:r>
            <a:r>
              <a:rPr lang="en-US" sz="2800" dirty="0"/>
              <a:t>)</a:t>
            </a:r>
          </a:p>
          <a:p>
            <a:pPr lvl="2"/>
            <a:r>
              <a:rPr lang="en-US" sz="2200" dirty="0"/>
              <a:t>After each decryption, check to see if the decrypted value is in the table</a:t>
            </a:r>
          </a:p>
          <a:p>
            <a:r>
              <a:rPr lang="en-US" sz="2800" dirty="0"/>
              <a:t>The two keys </a:t>
            </a:r>
            <a:r>
              <a:rPr lang="en-US" sz="2800" i="1" dirty="0"/>
              <a:t>k</a:t>
            </a:r>
            <a:r>
              <a:rPr lang="en-US" sz="2800" i="1" baseline="-25000" dirty="0"/>
              <a:t>1</a:t>
            </a:r>
            <a:r>
              <a:rPr lang="en-US" sz="2800" dirty="0"/>
              <a:t> and </a:t>
            </a:r>
            <a:r>
              <a:rPr lang="en-US" sz="2800" i="1" dirty="0"/>
              <a:t>k</a:t>
            </a:r>
            <a:r>
              <a:rPr lang="en-US" sz="2800" i="1" baseline="-25000" dirty="0"/>
              <a:t>2</a:t>
            </a:r>
            <a:r>
              <a:rPr lang="en-US" sz="2800" dirty="0"/>
              <a:t> can be recovered with high probability</a:t>
            </a:r>
          </a:p>
          <a:p>
            <a:endParaRPr lang="en-US" dirty="0"/>
          </a:p>
        </p:txBody>
      </p:sp>
    </p:spTree>
    <p:extLst>
      <p:ext uri="{BB962C8B-B14F-4D97-AF65-F5344CB8AC3E}">
        <p14:creationId xmlns:p14="http://schemas.microsoft.com/office/powerpoint/2010/main" val="17083415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fade">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fade">
                                      <p:cBhvr>
                                        <p:cTn id="27" dur="500"/>
                                        <p:tgtEl>
                                          <p:spTgt spid="4">
                                            <p:txEl>
                                              <p:pRg st="4" end="4"/>
                                            </p:txEl>
                                          </p:spTgt>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4">
                                            <p:txEl>
                                              <p:pRg st="5" end="5"/>
                                            </p:txEl>
                                          </p:spTgt>
                                        </p:tgtEl>
                                        <p:attrNameLst>
                                          <p:attrName>style.visibility</p:attrName>
                                        </p:attrNameLst>
                                      </p:cBhvr>
                                      <p:to>
                                        <p:strVal val="visible"/>
                                      </p:to>
                                    </p:set>
                                    <p:animEffect transition="in" filter="fade">
                                      <p:cBhvr>
                                        <p:cTn id="30" dur="500"/>
                                        <p:tgtEl>
                                          <p:spTgt spid="4">
                                            <p:txEl>
                                              <p:pRg st="5" end="5"/>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4">
                                            <p:txEl>
                                              <p:pRg st="6" end="6"/>
                                            </p:txEl>
                                          </p:spTgt>
                                        </p:tgtEl>
                                        <p:attrNameLst>
                                          <p:attrName>style.visibility</p:attrName>
                                        </p:attrNameLst>
                                      </p:cBhvr>
                                      <p:to>
                                        <p:strVal val="visible"/>
                                      </p:to>
                                    </p:set>
                                    <p:animEffect transition="in" filter="fade">
                                      <p:cBhvr>
                                        <p:cTn id="35" dur="500"/>
                                        <p:tgtEl>
                                          <p:spTgt spid="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Triple DES</a:t>
            </a:r>
          </a:p>
        </p:txBody>
      </p:sp>
      <p:sp>
        <p:nvSpPr>
          <p:cNvPr id="3" name="Slide Number Placeholder 2"/>
          <p:cNvSpPr>
            <a:spLocks noGrp="1"/>
          </p:cNvSpPr>
          <p:nvPr>
            <p:ph type="sldNum" sz="quarter" idx="12"/>
          </p:nvPr>
        </p:nvSpPr>
        <p:spPr/>
        <p:txBody>
          <a:bodyPr/>
          <a:lstStyle/>
          <a:p>
            <a:fld id="{B6F15528-21DE-4FAA-801E-634DDDAF4B2B}" type="slidenum">
              <a:rPr lang="en-US" smtClean="0"/>
              <a:pPr/>
              <a:t>44</a:t>
            </a:fld>
            <a:endParaRPr lang="en-US"/>
          </a:p>
        </p:txBody>
      </p:sp>
      <p:sp>
        <p:nvSpPr>
          <p:cNvPr id="4" name="Content Placeholder 3"/>
          <p:cNvSpPr>
            <a:spLocks noGrp="1"/>
          </p:cNvSpPr>
          <p:nvPr>
            <p:ph sz="quarter" idx="1"/>
          </p:nvPr>
        </p:nvSpPr>
        <p:spPr>
          <a:xfrm>
            <a:off x="457200" y="3581400"/>
            <a:ext cx="8229600" cy="2575560"/>
          </a:xfrm>
        </p:spPr>
        <p:txBody>
          <a:bodyPr/>
          <a:lstStyle/>
          <a:p>
            <a:pPr>
              <a:lnSpc>
                <a:spcPct val="90000"/>
              </a:lnSpc>
            </a:pPr>
            <a:r>
              <a:rPr lang="en-US" sz="2400" i="1" dirty="0"/>
              <a:t>y</a:t>
            </a:r>
            <a:r>
              <a:rPr lang="en-US" sz="2400" dirty="0"/>
              <a:t> = </a:t>
            </a:r>
            <a:r>
              <a:rPr lang="en-US" sz="2400" i="1" dirty="0"/>
              <a:t>e</a:t>
            </a:r>
            <a:r>
              <a:rPr lang="en-US" sz="2400" i="1" baseline="-25000" dirty="0"/>
              <a:t>k3</a:t>
            </a:r>
            <a:r>
              <a:rPr lang="en-US" sz="2400" dirty="0" smtClean="0"/>
              <a:t>( </a:t>
            </a:r>
            <a:r>
              <a:rPr lang="en-US" sz="2400" i="1" dirty="0" smtClean="0"/>
              <a:t>e</a:t>
            </a:r>
            <a:r>
              <a:rPr lang="en-US" sz="2400" i="1" baseline="-25000" dirty="0" smtClean="0"/>
              <a:t>k2</a:t>
            </a:r>
            <a:r>
              <a:rPr lang="en-US" sz="2400" dirty="0" smtClean="0"/>
              <a:t>( </a:t>
            </a:r>
            <a:r>
              <a:rPr lang="en-US" sz="2400" i="1" dirty="0" smtClean="0"/>
              <a:t>e</a:t>
            </a:r>
            <a:r>
              <a:rPr lang="en-US" sz="2400" i="1" baseline="-25000" dirty="0" smtClean="0"/>
              <a:t>k1</a:t>
            </a:r>
            <a:r>
              <a:rPr lang="en-US" sz="2400" dirty="0" smtClean="0"/>
              <a:t>(</a:t>
            </a:r>
            <a:r>
              <a:rPr lang="en-US" sz="2400" i="1" dirty="0" smtClean="0"/>
              <a:t>x</a:t>
            </a:r>
            <a:r>
              <a:rPr lang="en-US" sz="2400" dirty="0" smtClean="0"/>
              <a:t>) ) )</a:t>
            </a:r>
            <a:endParaRPr lang="en-US" sz="2400" dirty="0"/>
          </a:p>
          <a:p>
            <a:pPr>
              <a:lnSpc>
                <a:spcPct val="90000"/>
              </a:lnSpc>
            </a:pPr>
            <a:r>
              <a:rPr lang="en-US" sz="2400" dirty="0"/>
              <a:t>Meet in the middle attack is still possible but we now need ~2</a:t>
            </a:r>
            <a:r>
              <a:rPr lang="en-US" sz="2400" baseline="30000" dirty="0"/>
              <a:t>112</a:t>
            </a:r>
            <a:r>
              <a:rPr lang="en-US" sz="2400" dirty="0"/>
              <a:t> operations</a:t>
            </a:r>
          </a:p>
          <a:p>
            <a:pPr>
              <a:lnSpc>
                <a:spcPct val="90000"/>
              </a:lnSpc>
            </a:pPr>
            <a:r>
              <a:rPr lang="en-US" sz="2400" dirty="0"/>
              <a:t>The best attack against triple-DES needs 2</a:t>
            </a:r>
            <a:r>
              <a:rPr lang="en-US" sz="2400" baseline="30000" dirty="0"/>
              <a:t>108</a:t>
            </a:r>
            <a:r>
              <a:rPr lang="en-US" sz="2400" dirty="0"/>
              <a:t> operations</a:t>
            </a:r>
          </a:p>
          <a:p>
            <a:pPr lvl="1">
              <a:lnSpc>
                <a:spcPct val="90000"/>
              </a:lnSpc>
            </a:pPr>
            <a:r>
              <a:rPr lang="en-US" sz="2000" dirty="0">
                <a:hlinkClick r:id="rId2"/>
              </a:rPr>
              <a:t>http://citeseerx.ist.psu.edu/viewdoc/summary?doi=10.1.1.41.5608</a:t>
            </a:r>
            <a:endParaRPr lang="en-US" sz="2000" dirty="0"/>
          </a:p>
          <a:p>
            <a:pPr>
              <a:lnSpc>
                <a:spcPct val="90000"/>
              </a:lnSpc>
            </a:pPr>
            <a:r>
              <a:rPr lang="en-US" sz="2400" dirty="0">
                <a:solidFill>
                  <a:srgbClr val="FF0000"/>
                </a:solidFill>
              </a:rPr>
              <a:t>Triple DES is three times slower than DES</a:t>
            </a:r>
          </a:p>
          <a:p>
            <a:endParaRPr lang="en-US" dirty="0"/>
          </a:p>
        </p:txBody>
      </p:sp>
      <p:sp>
        <p:nvSpPr>
          <p:cNvPr id="38" name="Rectangle 4"/>
          <p:cNvSpPr>
            <a:spLocks noChangeArrowheads="1"/>
          </p:cNvSpPr>
          <p:nvPr/>
        </p:nvSpPr>
        <p:spPr bwMode="auto">
          <a:xfrm>
            <a:off x="1981200" y="1828800"/>
            <a:ext cx="990600" cy="762000"/>
          </a:xfrm>
          <a:prstGeom prst="rect">
            <a:avLst/>
          </a:prstGeom>
          <a:solidFill>
            <a:srgbClr val="D34817"/>
          </a:solidFill>
          <a:ln w="12700" cap="sq">
            <a:solidFill>
              <a:sysClr val="windowText" lastClr="000000"/>
            </a:solidFill>
            <a:miter lim="800000"/>
            <a:headEnd type="none" w="sm" len="sm"/>
            <a:tailEnd type="none" w="sm" len="sm"/>
          </a:ln>
        </p:spPr>
        <p:txBody>
          <a:bodyPr wrap="none"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smtClean="0">
                <a:ln>
                  <a:noFill/>
                </a:ln>
                <a:solidFill>
                  <a:sysClr val="windowText" lastClr="000000"/>
                </a:solidFill>
                <a:effectLst/>
                <a:uLnTx/>
                <a:uFillTx/>
                <a:latin typeface="Tahoma" pitchFamily="34" charset="0"/>
                <a:ea typeface="MS PGothic" pitchFamily="34" charset="-128"/>
              </a:rPr>
              <a:t>e</a:t>
            </a:r>
          </a:p>
        </p:txBody>
      </p:sp>
      <p:sp>
        <p:nvSpPr>
          <p:cNvPr id="39" name="Line 5"/>
          <p:cNvSpPr>
            <a:spLocks noChangeShapeType="1"/>
          </p:cNvSpPr>
          <p:nvPr/>
        </p:nvSpPr>
        <p:spPr bwMode="auto">
          <a:xfrm>
            <a:off x="1295400" y="2209800"/>
            <a:ext cx="685800" cy="0"/>
          </a:xfrm>
          <a:prstGeom prst="line">
            <a:avLst/>
          </a:prstGeom>
          <a:noFill/>
          <a:ln w="28575" cap="sq">
            <a:solidFill>
              <a:sysClr val="windowText" lastClr="000000"/>
            </a:solidFill>
            <a:round/>
            <a:headEnd type="none" w="sm" len="sm"/>
            <a:tailEnd type="triangle" w="sm" len="sm"/>
          </a:ln>
          <a:extLst>
            <a:ext uri="{909E8E84-426E-40DD-AFC4-6F175D3DCCD1}">
              <a14:hiddenFill xmlns:a14="http://schemas.microsoft.com/office/drawing/2010/main">
                <a:noFill/>
              </a14:hiddenFill>
            </a:ext>
          </a:extLst>
        </p:spPr>
        <p:txBody>
          <a:bodyPr wrap="none"/>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40" name="Line 6"/>
          <p:cNvSpPr>
            <a:spLocks noChangeShapeType="1"/>
          </p:cNvSpPr>
          <p:nvPr/>
        </p:nvSpPr>
        <p:spPr bwMode="auto">
          <a:xfrm>
            <a:off x="2971800" y="2209800"/>
            <a:ext cx="685800" cy="0"/>
          </a:xfrm>
          <a:prstGeom prst="line">
            <a:avLst/>
          </a:prstGeom>
          <a:noFill/>
          <a:ln w="28575" cap="sq">
            <a:solidFill>
              <a:sysClr val="windowText" lastClr="000000"/>
            </a:solidFill>
            <a:round/>
            <a:headEnd type="none" w="sm" len="sm"/>
            <a:tailEnd type="triangle" w="sm" len="sm"/>
          </a:ln>
          <a:extLst>
            <a:ext uri="{909E8E84-426E-40DD-AFC4-6F175D3DCCD1}">
              <a14:hiddenFill xmlns:a14="http://schemas.microsoft.com/office/drawing/2010/main">
                <a:noFill/>
              </a14:hiddenFill>
            </a:ext>
          </a:extLst>
        </p:spPr>
        <p:txBody>
          <a:bodyPr wrap="none"/>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41" name="Line 7"/>
          <p:cNvSpPr>
            <a:spLocks noChangeShapeType="1"/>
          </p:cNvSpPr>
          <p:nvPr/>
        </p:nvSpPr>
        <p:spPr bwMode="auto">
          <a:xfrm rot="5400000" flipH="1">
            <a:off x="2171700" y="2933700"/>
            <a:ext cx="685800" cy="0"/>
          </a:xfrm>
          <a:prstGeom prst="line">
            <a:avLst/>
          </a:prstGeom>
          <a:noFill/>
          <a:ln w="28575" cap="sq">
            <a:solidFill>
              <a:sysClr val="windowText" lastClr="000000"/>
            </a:solidFill>
            <a:round/>
            <a:headEnd type="none" w="sm" len="sm"/>
            <a:tailEnd type="triangle" w="sm" len="sm"/>
          </a:ln>
          <a:extLst>
            <a:ext uri="{909E8E84-426E-40DD-AFC4-6F175D3DCCD1}">
              <a14:hiddenFill xmlns:a14="http://schemas.microsoft.com/office/drawing/2010/main">
                <a:noFill/>
              </a14:hiddenFill>
            </a:ext>
          </a:extLst>
        </p:spPr>
        <p:txBody>
          <a:bodyPr wrap="none"/>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42" name="Line 8"/>
          <p:cNvSpPr>
            <a:spLocks noChangeShapeType="1"/>
          </p:cNvSpPr>
          <p:nvPr/>
        </p:nvSpPr>
        <p:spPr bwMode="auto">
          <a:xfrm flipH="1">
            <a:off x="1524000" y="2057400"/>
            <a:ext cx="152400" cy="228600"/>
          </a:xfrm>
          <a:prstGeom prst="line">
            <a:avLst/>
          </a:prstGeom>
          <a:noFill/>
          <a:ln w="12700" cap="sq">
            <a:solidFill>
              <a:sysClr val="windowText" lastClr="000000"/>
            </a:solidFill>
            <a:round/>
            <a:headEnd type="none" w="sm" len="sm"/>
            <a:tailEnd type="none" w="sm" len="sm"/>
          </a:ln>
          <a:extLst>
            <a:ext uri="{909E8E84-426E-40DD-AFC4-6F175D3DCCD1}">
              <a14:hiddenFill xmlns:a14="http://schemas.microsoft.com/office/drawing/2010/main">
                <a:noFill/>
              </a14:hiddenFill>
            </a:ext>
          </a:extLst>
        </p:spPr>
        <p:txBody>
          <a:bodyPr wrap="none"/>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43" name="Line 9"/>
          <p:cNvSpPr>
            <a:spLocks noChangeShapeType="1"/>
          </p:cNvSpPr>
          <p:nvPr/>
        </p:nvSpPr>
        <p:spPr bwMode="auto">
          <a:xfrm flipH="1">
            <a:off x="3657600" y="2133600"/>
            <a:ext cx="152400" cy="228600"/>
          </a:xfrm>
          <a:prstGeom prst="line">
            <a:avLst/>
          </a:prstGeom>
          <a:noFill/>
          <a:ln w="12700" cap="sq">
            <a:solidFill>
              <a:sysClr val="windowText" lastClr="000000"/>
            </a:solidFill>
            <a:round/>
            <a:headEnd type="none" w="sm" len="sm"/>
            <a:tailEnd type="none" w="sm" len="sm"/>
          </a:ln>
          <a:extLst>
            <a:ext uri="{909E8E84-426E-40DD-AFC4-6F175D3DCCD1}">
              <a14:hiddenFill xmlns:a14="http://schemas.microsoft.com/office/drawing/2010/main">
                <a:noFill/>
              </a14:hiddenFill>
            </a:ext>
          </a:extLst>
        </p:spPr>
        <p:txBody>
          <a:bodyPr wrap="none"/>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44" name="Line 10"/>
          <p:cNvSpPr>
            <a:spLocks noChangeShapeType="1"/>
          </p:cNvSpPr>
          <p:nvPr/>
        </p:nvSpPr>
        <p:spPr bwMode="auto">
          <a:xfrm flipH="1">
            <a:off x="2438400" y="2895600"/>
            <a:ext cx="152400" cy="228600"/>
          </a:xfrm>
          <a:prstGeom prst="line">
            <a:avLst/>
          </a:prstGeom>
          <a:noFill/>
          <a:ln w="12700" cap="sq">
            <a:solidFill>
              <a:sysClr val="windowText" lastClr="000000"/>
            </a:solidFill>
            <a:round/>
            <a:headEnd type="none" w="sm" len="sm"/>
            <a:tailEnd type="none" w="sm" len="sm"/>
          </a:ln>
          <a:extLst>
            <a:ext uri="{909E8E84-426E-40DD-AFC4-6F175D3DCCD1}">
              <a14:hiddenFill xmlns:a14="http://schemas.microsoft.com/office/drawing/2010/main">
                <a:noFill/>
              </a14:hiddenFill>
            </a:ext>
          </a:extLst>
        </p:spPr>
        <p:txBody>
          <a:bodyPr wrap="none"/>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45" name="Text Box 11"/>
          <p:cNvSpPr txBox="1">
            <a:spLocks noChangeArrowheads="1"/>
          </p:cNvSpPr>
          <p:nvPr/>
        </p:nvSpPr>
        <p:spPr bwMode="auto">
          <a:xfrm>
            <a:off x="1295400" y="2286000"/>
            <a:ext cx="3968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sz="2400" i="1">
                <a:latin typeface="Times New Roman" pitchFamily="18" charset="0"/>
                <a:ea typeface="MS PGothic" pitchFamily="34" charset="-128"/>
              </a:rPr>
              <a:t>x</a:t>
            </a:r>
          </a:p>
        </p:txBody>
      </p:sp>
      <p:sp>
        <p:nvSpPr>
          <p:cNvPr id="46" name="Text Box 12"/>
          <p:cNvSpPr txBox="1">
            <a:spLocks noChangeArrowheads="1"/>
          </p:cNvSpPr>
          <p:nvPr/>
        </p:nvSpPr>
        <p:spPr bwMode="auto">
          <a:xfrm>
            <a:off x="3276600" y="2286000"/>
            <a:ext cx="3032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none">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sz="2400" i="1">
                <a:latin typeface="Times New Roman" pitchFamily="18" charset="0"/>
                <a:ea typeface="MS PGothic" pitchFamily="34" charset="-128"/>
              </a:rPr>
              <a:t>z</a:t>
            </a:r>
          </a:p>
        </p:txBody>
      </p:sp>
      <p:sp>
        <p:nvSpPr>
          <p:cNvPr id="47" name="Text Box 13"/>
          <p:cNvSpPr txBox="1">
            <a:spLocks noChangeArrowheads="1"/>
          </p:cNvSpPr>
          <p:nvPr/>
        </p:nvSpPr>
        <p:spPr bwMode="auto">
          <a:xfrm>
            <a:off x="1371600" y="1600200"/>
            <a:ext cx="461963"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none">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sz="2000">
                <a:latin typeface="Tahoma" pitchFamily="34" charset="0"/>
                <a:ea typeface="MS PGothic" pitchFamily="34" charset="-128"/>
              </a:rPr>
              <a:t>64</a:t>
            </a:r>
          </a:p>
        </p:txBody>
      </p:sp>
      <p:sp>
        <p:nvSpPr>
          <p:cNvPr id="48" name="Text Box 14"/>
          <p:cNvSpPr txBox="1">
            <a:spLocks noChangeArrowheads="1"/>
          </p:cNvSpPr>
          <p:nvPr/>
        </p:nvSpPr>
        <p:spPr bwMode="auto">
          <a:xfrm>
            <a:off x="3581400" y="1676400"/>
            <a:ext cx="461963"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none">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sz="2000">
                <a:latin typeface="Tahoma" pitchFamily="34" charset="0"/>
                <a:ea typeface="MS PGothic" pitchFamily="34" charset="-128"/>
              </a:rPr>
              <a:t>64</a:t>
            </a:r>
          </a:p>
        </p:txBody>
      </p:sp>
      <p:sp>
        <p:nvSpPr>
          <p:cNvPr id="49" name="Text Box 15"/>
          <p:cNvSpPr txBox="1">
            <a:spLocks noChangeArrowheads="1"/>
          </p:cNvSpPr>
          <p:nvPr/>
        </p:nvSpPr>
        <p:spPr bwMode="auto">
          <a:xfrm>
            <a:off x="2667000" y="2895600"/>
            <a:ext cx="461963"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none">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sz="2000">
                <a:latin typeface="Tahoma" pitchFamily="34" charset="0"/>
                <a:ea typeface="MS PGothic" pitchFamily="34" charset="-128"/>
              </a:rPr>
              <a:t>56</a:t>
            </a:r>
          </a:p>
        </p:txBody>
      </p:sp>
      <p:sp>
        <p:nvSpPr>
          <p:cNvPr id="50" name="Rectangle 16"/>
          <p:cNvSpPr>
            <a:spLocks noChangeArrowheads="1"/>
          </p:cNvSpPr>
          <p:nvPr/>
        </p:nvSpPr>
        <p:spPr bwMode="auto">
          <a:xfrm>
            <a:off x="4343400" y="1828800"/>
            <a:ext cx="990600" cy="762000"/>
          </a:xfrm>
          <a:prstGeom prst="rect">
            <a:avLst/>
          </a:prstGeom>
          <a:solidFill>
            <a:srgbClr val="D34817"/>
          </a:solidFill>
          <a:ln w="12700" cap="sq">
            <a:solidFill>
              <a:sysClr val="windowText" lastClr="000000"/>
            </a:solidFill>
            <a:miter lim="800000"/>
            <a:headEnd type="none" w="sm" len="sm"/>
            <a:tailEnd type="none" w="sm" len="sm"/>
          </a:ln>
        </p:spPr>
        <p:txBody>
          <a:bodyPr wrap="none"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smtClean="0">
                <a:ln>
                  <a:noFill/>
                </a:ln>
                <a:solidFill>
                  <a:sysClr val="windowText" lastClr="000000"/>
                </a:solidFill>
                <a:effectLst/>
                <a:uLnTx/>
                <a:uFillTx/>
                <a:latin typeface="Tahoma" pitchFamily="34" charset="0"/>
                <a:ea typeface="MS PGothic" pitchFamily="34" charset="-128"/>
              </a:rPr>
              <a:t>e</a:t>
            </a:r>
          </a:p>
        </p:txBody>
      </p:sp>
      <p:sp>
        <p:nvSpPr>
          <p:cNvPr id="51" name="Line 17"/>
          <p:cNvSpPr>
            <a:spLocks noChangeShapeType="1"/>
          </p:cNvSpPr>
          <p:nvPr/>
        </p:nvSpPr>
        <p:spPr bwMode="auto">
          <a:xfrm>
            <a:off x="3657600" y="2209800"/>
            <a:ext cx="685800" cy="0"/>
          </a:xfrm>
          <a:prstGeom prst="line">
            <a:avLst/>
          </a:prstGeom>
          <a:noFill/>
          <a:ln w="28575" cap="sq">
            <a:solidFill>
              <a:sysClr val="windowText" lastClr="000000"/>
            </a:solidFill>
            <a:round/>
            <a:headEnd type="none" w="sm" len="sm"/>
            <a:tailEnd type="triangle" w="sm" len="sm"/>
          </a:ln>
          <a:extLst>
            <a:ext uri="{909E8E84-426E-40DD-AFC4-6F175D3DCCD1}">
              <a14:hiddenFill xmlns:a14="http://schemas.microsoft.com/office/drawing/2010/main">
                <a:noFill/>
              </a14:hiddenFill>
            </a:ext>
          </a:extLst>
        </p:spPr>
        <p:txBody>
          <a:bodyPr wrap="none"/>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52" name="Line 18"/>
          <p:cNvSpPr>
            <a:spLocks noChangeShapeType="1"/>
          </p:cNvSpPr>
          <p:nvPr/>
        </p:nvSpPr>
        <p:spPr bwMode="auto">
          <a:xfrm>
            <a:off x="5334000" y="2209800"/>
            <a:ext cx="685800" cy="0"/>
          </a:xfrm>
          <a:prstGeom prst="line">
            <a:avLst/>
          </a:prstGeom>
          <a:noFill/>
          <a:ln w="28575" cap="sq">
            <a:solidFill>
              <a:sysClr val="windowText" lastClr="000000"/>
            </a:solidFill>
            <a:round/>
            <a:headEnd type="none" w="sm" len="sm"/>
            <a:tailEnd type="triangle" w="sm" len="sm"/>
          </a:ln>
          <a:extLst>
            <a:ext uri="{909E8E84-426E-40DD-AFC4-6F175D3DCCD1}">
              <a14:hiddenFill xmlns:a14="http://schemas.microsoft.com/office/drawing/2010/main">
                <a:noFill/>
              </a14:hiddenFill>
            </a:ext>
          </a:extLst>
        </p:spPr>
        <p:txBody>
          <a:bodyPr wrap="none"/>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53" name="Line 19"/>
          <p:cNvSpPr>
            <a:spLocks noChangeShapeType="1"/>
          </p:cNvSpPr>
          <p:nvPr/>
        </p:nvSpPr>
        <p:spPr bwMode="auto">
          <a:xfrm rot="5400000" flipH="1">
            <a:off x="4533900" y="2933700"/>
            <a:ext cx="685800" cy="0"/>
          </a:xfrm>
          <a:prstGeom prst="line">
            <a:avLst/>
          </a:prstGeom>
          <a:noFill/>
          <a:ln w="28575" cap="sq">
            <a:solidFill>
              <a:sysClr val="windowText" lastClr="000000"/>
            </a:solidFill>
            <a:round/>
            <a:headEnd type="none" w="sm" len="sm"/>
            <a:tailEnd type="triangle" w="sm" len="sm"/>
          </a:ln>
          <a:extLst>
            <a:ext uri="{909E8E84-426E-40DD-AFC4-6F175D3DCCD1}">
              <a14:hiddenFill xmlns:a14="http://schemas.microsoft.com/office/drawing/2010/main">
                <a:noFill/>
              </a14:hiddenFill>
            </a:ext>
          </a:extLst>
        </p:spPr>
        <p:txBody>
          <a:bodyPr wrap="none"/>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54" name="Line 20"/>
          <p:cNvSpPr>
            <a:spLocks noChangeShapeType="1"/>
          </p:cNvSpPr>
          <p:nvPr/>
        </p:nvSpPr>
        <p:spPr bwMode="auto">
          <a:xfrm flipH="1">
            <a:off x="5562600" y="2057400"/>
            <a:ext cx="152400" cy="228600"/>
          </a:xfrm>
          <a:prstGeom prst="line">
            <a:avLst/>
          </a:prstGeom>
          <a:noFill/>
          <a:ln w="12700" cap="sq">
            <a:solidFill>
              <a:sysClr val="windowText" lastClr="000000"/>
            </a:solidFill>
            <a:round/>
            <a:headEnd type="none" w="sm" len="sm"/>
            <a:tailEnd type="none" w="sm" len="sm"/>
          </a:ln>
          <a:extLst>
            <a:ext uri="{909E8E84-426E-40DD-AFC4-6F175D3DCCD1}">
              <a14:hiddenFill xmlns:a14="http://schemas.microsoft.com/office/drawing/2010/main">
                <a:noFill/>
              </a14:hiddenFill>
            </a:ext>
          </a:extLst>
        </p:spPr>
        <p:txBody>
          <a:bodyPr wrap="none"/>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55" name="Line 21"/>
          <p:cNvSpPr>
            <a:spLocks noChangeShapeType="1"/>
          </p:cNvSpPr>
          <p:nvPr/>
        </p:nvSpPr>
        <p:spPr bwMode="auto">
          <a:xfrm flipH="1">
            <a:off x="4800600" y="2895600"/>
            <a:ext cx="152400" cy="228600"/>
          </a:xfrm>
          <a:prstGeom prst="line">
            <a:avLst/>
          </a:prstGeom>
          <a:noFill/>
          <a:ln w="12700" cap="sq">
            <a:solidFill>
              <a:sysClr val="windowText" lastClr="000000"/>
            </a:solidFill>
            <a:round/>
            <a:headEnd type="none" w="sm" len="sm"/>
            <a:tailEnd type="none" w="sm" len="sm"/>
          </a:ln>
          <a:extLst>
            <a:ext uri="{909E8E84-426E-40DD-AFC4-6F175D3DCCD1}">
              <a14:hiddenFill xmlns:a14="http://schemas.microsoft.com/office/drawing/2010/main">
                <a:noFill/>
              </a14:hiddenFill>
            </a:ext>
          </a:extLst>
        </p:spPr>
        <p:txBody>
          <a:bodyPr wrap="none"/>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56" name="Text Box 22"/>
          <p:cNvSpPr txBox="1">
            <a:spLocks noChangeArrowheads="1"/>
          </p:cNvSpPr>
          <p:nvPr/>
        </p:nvSpPr>
        <p:spPr bwMode="auto">
          <a:xfrm>
            <a:off x="5638800" y="2286000"/>
            <a:ext cx="3873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none">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sz="2400" i="1">
                <a:latin typeface="Times New Roman" pitchFamily="18" charset="0"/>
                <a:ea typeface="MS PGothic" pitchFamily="34" charset="-128"/>
              </a:rPr>
              <a:t>w</a:t>
            </a:r>
          </a:p>
        </p:txBody>
      </p:sp>
      <p:sp>
        <p:nvSpPr>
          <p:cNvPr id="57" name="Text Box 23"/>
          <p:cNvSpPr txBox="1">
            <a:spLocks noChangeArrowheads="1"/>
          </p:cNvSpPr>
          <p:nvPr/>
        </p:nvSpPr>
        <p:spPr bwMode="auto">
          <a:xfrm>
            <a:off x="5486400" y="1600200"/>
            <a:ext cx="461963"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none">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sz="2000">
                <a:latin typeface="Tahoma" pitchFamily="34" charset="0"/>
                <a:ea typeface="MS PGothic" pitchFamily="34" charset="-128"/>
              </a:rPr>
              <a:t>64</a:t>
            </a:r>
          </a:p>
        </p:txBody>
      </p:sp>
      <p:sp>
        <p:nvSpPr>
          <p:cNvPr id="58" name="Text Box 24"/>
          <p:cNvSpPr txBox="1">
            <a:spLocks noChangeArrowheads="1"/>
          </p:cNvSpPr>
          <p:nvPr/>
        </p:nvSpPr>
        <p:spPr bwMode="auto">
          <a:xfrm>
            <a:off x="5029200" y="2895600"/>
            <a:ext cx="461963"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none">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sz="2000">
                <a:latin typeface="Tahoma" pitchFamily="34" charset="0"/>
                <a:ea typeface="MS PGothic" pitchFamily="34" charset="-128"/>
              </a:rPr>
              <a:t>56</a:t>
            </a:r>
          </a:p>
        </p:txBody>
      </p:sp>
      <p:sp>
        <p:nvSpPr>
          <p:cNvPr id="59" name="Text Box 25"/>
          <p:cNvSpPr txBox="1">
            <a:spLocks noChangeArrowheads="1"/>
          </p:cNvSpPr>
          <p:nvPr/>
        </p:nvSpPr>
        <p:spPr bwMode="auto">
          <a:xfrm>
            <a:off x="2041525" y="2860675"/>
            <a:ext cx="4206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none">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sz="2400" i="1">
                <a:latin typeface="Times New Roman" pitchFamily="18" charset="0"/>
                <a:ea typeface="MS PGothic" pitchFamily="34" charset="-128"/>
              </a:rPr>
              <a:t>k</a:t>
            </a:r>
            <a:r>
              <a:rPr lang="en-US" sz="2400" i="1" baseline="-25000">
                <a:latin typeface="Times New Roman" pitchFamily="18" charset="0"/>
                <a:ea typeface="MS PGothic" pitchFamily="34" charset="-128"/>
              </a:rPr>
              <a:t>1</a:t>
            </a:r>
            <a:endParaRPr lang="en-US" sz="2400" i="1">
              <a:latin typeface="Times New Roman" pitchFamily="18" charset="0"/>
              <a:ea typeface="MS PGothic" pitchFamily="34" charset="-128"/>
            </a:endParaRPr>
          </a:p>
        </p:txBody>
      </p:sp>
      <p:sp>
        <p:nvSpPr>
          <p:cNvPr id="60" name="Text Box 26"/>
          <p:cNvSpPr txBox="1">
            <a:spLocks noChangeArrowheads="1"/>
          </p:cNvSpPr>
          <p:nvPr/>
        </p:nvSpPr>
        <p:spPr bwMode="auto">
          <a:xfrm>
            <a:off x="4379913" y="2819400"/>
            <a:ext cx="42068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none">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sz="2400" i="1">
                <a:latin typeface="Times New Roman" pitchFamily="18" charset="0"/>
                <a:ea typeface="MS PGothic" pitchFamily="34" charset="-128"/>
              </a:rPr>
              <a:t>k</a:t>
            </a:r>
            <a:r>
              <a:rPr lang="en-US" sz="2400" i="1" baseline="-25000">
                <a:latin typeface="Times New Roman" pitchFamily="18" charset="0"/>
                <a:ea typeface="MS PGothic" pitchFamily="34" charset="-128"/>
              </a:rPr>
              <a:t>2</a:t>
            </a:r>
            <a:endParaRPr lang="en-US" sz="2400" i="1">
              <a:latin typeface="Times New Roman" pitchFamily="18" charset="0"/>
              <a:ea typeface="MS PGothic" pitchFamily="34" charset="-128"/>
            </a:endParaRPr>
          </a:p>
        </p:txBody>
      </p:sp>
      <p:sp>
        <p:nvSpPr>
          <p:cNvPr id="61" name="Rectangle 27"/>
          <p:cNvSpPr>
            <a:spLocks noChangeArrowheads="1"/>
          </p:cNvSpPr>
          <p:nvPr/>
        </p:nvSpPr>
        <p:spPr bwMode="auto">
          <a:xfrm>
            <a:off x="6705600" y="1828800"/>
            <a:ext cx="990600" cy="762000"/>
          </a:xfrm>
          <a:prstGeom prst="rect">
            <a:avLst/>
          </a:prstGeom>
          <a:solidFill>
            <a:srgbClr val="D34817"/>
          </a:solidFill>
          <a:ln w="12700" cap="sq">
            <a:solidFill>
              <a:sysClr val="windowText" lastClr="000000"/>
            </a:solidFill>
            <a:miter lim="800000"/>
            <a:headEnd type="none" w="sm" len="sm"/>
            <a:tailEnd type="none" w="sm" len="sm"/>
          </a:ln>
        </p:spPr>
        <p:txBody>
          <a:bodyPr wrap="none"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smtClean="0">
                <a:ln>
                  <a:noFill/>
                </a:ln>
                <a:solidFill>
                  <a:sysClr val="windowText" lastClr="000000"/>
                </a:solidFill>
                <a:effectLst/>
                <a:uLnTx/>
                <a:uFillTx/>
                <a:latin typeface="Tahoma" pitchFamily="34" charset="0"/>
                <a:ea typeface="MS PGothic" pitchFamily="34" charset="-128"/>
              </a:rPr>
              <a:t>e</a:t>
            </a:r>
          </a:p>
        </p:txBody>
      </p:sp>
      <p:sp>
        <p:nvSpPr>
          <p:cNvPr id="62" name="Line 28"/>
          <p:cNvSpPr>
            <a:spLocks noChangeShapeType="1"/>
          </p:cNvSpPr>
          <p:nvPr/>
        </p:nvSpPr>
        <p:spPr bwMode="auto">
          <a:xfrm>
            <a:off x="6019800" y="2209800"/>
            <a:ext cx="685800" cy="0"/>
          </a:xfrm>
          <a:prstGeom prst="line">
            <a:avLst/>
          </a:prstGeom>
          <a:noFill/>
          <a:ln w="28575" cap="sq">
            <a:solidFill>
              <a:sysClr val="windowText" lastClr="000000"/>
            </a:solidFill>
            <a:round/>
            <a:headEnd type="none" w="sm" len="sm"/>
            <a:tailEnd type="triangle" w="sm" len="sm"/>
          </a:ln>
          <a:extLst>
            <a:ext uri="{909E8E84-426E-40DD-AFC4-6F175D3DCCD1}">
              <a14:hiddenFill xmlns:a14="http://schemas.microsoft.com/office/drawing/2010/main">
                <a:noFill/>
              </a14:hiddenFill>
            </a:ext>
          </a:extLst>
        </p:spPr>
        <p:txBody>
          <a:bodyPr wrap="none"/>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63" name="Line 29"/>
          <p:cNvSpPr>
            <a:spLocks noChangeShapeType="1"/>
          </p:cNvSpPr>
          <p:nvPr/>
        </p:nvSpPr>
        <p:spPr bwMode="auto">
          <a:xfrm>
            <a:off x="7696200" y="2209800"/>
            <a:ext cx="685800" cy="0"/>
          </a:xfrm>
          <a:prstGeom prst="line">
            <a:avLst/>
          </a:prstGeom>
          <a:noFill/>
          <a:ln w="28575" cap="sq">
            <a:solidFill>
              <a:sysClr val="windowText" lastClr="000000"/>
            </a:solidFill>
            <a:round/>
            <a:headEnd type="none" w="sm" len="sm"/>
            <a:tailEnd type="triangle" w="sm" len="sm"/>
          </a:ln>
          <a:extLst>
            <a:ext uri="{909E8E84-426E-40DD-AFC4-6F175D3DCCD1}">
              <a14:hiddenFill xmlns:a14="http://schemas.microsoft.com/office/drawing/2010/main">
                <a:noFill/>
              </a14:hiddenFill>
            </a:ext>
          </a:extLst>
        </p:spPr>
        <p:txBody>
          <a:bodyPr wrap="none"/>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64" name="Line 30"/>
          <p:cNvSpPr>
            <a:spLocks noChangeShapeType="1"/>
          </p:cNvSpPr>
          <p:nvPr/>
        </p:nvSpPr>
        <p:spPr bwMode="auto">
          <a:xfrm rot="5400000" flipH="1">
            <a:off x="6896100" y="2933700"/>
            <a:ext cx="685800" cy="0"/>
          </a:xfrm>
          <a:prstGeom prst="line">
            <a:avLst/>
          </a:prstGeom>
          <a:noFill/>
          <a:ln w="28575" cap="sq">
            <a:solidFill>
              <a:sysClr val="windowText" lastClr="000000"/>
            </a:solidFill>
            <a:round/>
            <a:headEnd type="none" w="sm" len="sm"/>
            <a:tailEnd type="triangle" w="sm" len="sm"/>
          </a:ln>
          <a:extLst>
            <a:ext uri="{909E8E84-426E-40DD-AFC4-6F175D3DCCD1}">
              <a14:hiddenFill xmlns:a14="http://schemas.microsoft.com/office/drawing/2010/main">
                <a:noFill/>
              </a14:hiddenFill>
            </a:ext>
          </a:extLst>
        </p:spPr>
        <p:txBody>
          <a:bodyPr wrap="none"/>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65" name="Line 31"/>
          <p:cNvSpPr>
            <a:spLocks noChangeShapeType="1"/>
          </p:cNvSpPr>
          <p:nvPr/>
        </p:nvSpPr>
        <p:spPr bwMode="auto">
          <a:xfrm flipH="1">
            <a:off x="7924800" y="2057400"/>
            <a:ext cx="152400" cy="228600"/>
          </a:xfrm>
          <a:prstGeom prst="line">
            <a:avLst/>
          </a:prstGeom>
          <a:noFill/>
          <a:ln w="12700" cap="sq">
            <a:solidFill>
              <a:sysClr val="windowText" lastClr="000000"/>
            </a:solidFill>
            <a:round/>
            <a:headEnd type="none" w="sm" len="sm"/>
            <a:tailEnd type="none" w="sm" len="sm"/>
          </a:ln>
          <a:extLst>
            <a:ext uri="{909E8E84-426E-40DD-AFC4-6F175D3DCCD1}">
              <a14:hiddenFill xmlns:a14="http://schemas.microsoft.com/office/drawing/2010/main">
                <a:noFill/>
              </a14:hiddenFill>
            </a:ext>
          </a:extLst>
        </p:spPr>
        <p:txBody>
          <a:bodyPr wrap="none"/>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66" name="Line 32"/>
          <p:cNvSpPr>
            <a:spLocks noChangeShapeType="1"/>
          </p:cNvSpPr>
          <p:nvPr/>
        </p:nvSpPr>
        <p:spPr bwMode="auto">
          <a:xfrm flipH="1">
            <a:off x="7162800" y="2895600"/>
            <a:ext cx="152400" cy="228600"/>
          </a:xfrm>
          <a:prstGeom prst="line">
            <a:avLst/>
          </a:prstGeom>
          <a:noFill/>
          <a:ln w="12700" cap="sq">
            <a:solidFill>
              <a:sysClr val="windowText" lastClr="000000"/>
            </a:solidFill>
            <a:round/>
            <a:headEnd type="none" w="sm" len="sm"/>
            <a:tailEnd type="none" w="sm" len="sm"/>
          </a:ln>
          <a:extLst>
            <a:ext uri="{909E8E84-426E-40DD-AFC4-6F175D3DCCD1}">
              <a14:hiddenFill xmlns:a14="http://schemas.microsoft.com/office/drawing/2010/main">
                <a:noFill/>
              </a14:hiddenFill>
            </a:ext>
          </a:extLst>
        </p:spPr>
        <p:txBody>
          <a:bodyPr wrap="none"/>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67" name="Text Box 33"/>
          <p:cNvSpPr txBox="1">
            <a:spLocks noChangeArrowheads="1"/>
          </p:cNvSpPr>
          <p:nvPr/>
        </p:nvSpPr>
        <p:spPr bwMode="auto">
          <a:xfrm>
            <a:off x="8001000" y="2286000"/>
            <a:ext cx="3190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none">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sz="2400" i="1">
                <a:latin typeface="Times New Roman" pitchFamily="18" charset="0"/>
                <a:ea typeface="MS PGothic" pitchFamily="34" charset="-128"/>
              </a:rPr>
              <a:t>y</a:t>
            </a:r>
          </a:p>
        </p:txBody>
      </p:sp>
      <p:sp>
        <p:nvSpPr>
          <p:cNvPr id="68" name="Text Box 34"/>
          <p:cNvSpPr txBox="1">
            <a:spLocks noChangeArrowheads="1"/>
          </p:cNvSpPr>
          <p:nvPr/>
        </p:nvSpPr>
        <p:spPr bwMode="auto">
          <a:xfrm>
            <a:off x="7848600" y="1600200"/>
            <a:ext cx="461963"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none">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sz="2000">
                <a:latin typeface="Tahoma" pitchFamily="34" charset="0"/>
                <a:ea typeface="MS PGothic" pitchFamily="34" charset="-128"/>
              </a:rPr>
              <a:t>64</a:t>
            </a:r>
          </a:p>
        </p:txBody>
      </p:sp>
      <p:sp>
        <p:nvSpPr>
          <p:cNvPr id="69" name="Text Box 35"/>
          <p:cNvSpPr txBox="1">
            <a:spLocks noChangeArrowheads="1"/>
          </p:cNvSpPr>
          <p:nvPr/>
        </p:nvSpPr>
        <p:spPr bwMode="auto">
          <a:xfrm>
            <a:off x="7391400" y="2895600"/>
            <a:ext cx="461963"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none">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sz="2000">
                <a:latin typeface="Tahoma" pitchFamily="34" charset="0"/>
                <a:ea typeface="MS PGothic" pitchFamily="34" charset="-128"/>
              </a:rPr>
              <a:t>56</a:t>
            </a:r>
          </a:p>
        </p:txBody>
      </p:sp>
      <p:sp>
        <p:nvSpPr>
          <p:cNvPr id="70" name="Text Box 36"/>
          <p:cNvSpPr txBox="1">
            <a:spLocks noChangeArrowheads="1"/>
          </p:cNvSpPr>
          <p:nvPr/>
        </p:nvSpPr>
        <p:spPr bwMode="auto">
          <a:xfrm>
            <a:off x="6742113" y="2819400"/>
            <a:ext cx="42068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none">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sz="2400" i="1">
                <a:latin typeface="Times New Roman" pitchFamily="18" charset="0"/>
                <a:ea typeface="MS PGothic" pitchFamily="34" charset="-128"/>
              </a:rPr>
              <a:t>k</a:t>
            </a:r>
            <a:r>
              <a:rPr lang="en-US" sz="2400" i="1" baseline="-25000">
                <a:latin typeface="Times New Roman" pitchFamily="18" charset="0"/>
                <a:ea typeface="MS PGothic" pitchFamily="34" charset="-128"/>
              </a:rPr>
              <a:t>3</a:t>
            </a:r>
            <a:endParaRPr lang="en-US" sz="2400" i="1">
              <a:latin typeface="Times New Roman" pitchFamily="18" charset="0"/>
              <a:ea typeface="MS PGothic" pitchFamily="34" charset="-128"/>
            </a:endParaRPr>
          </a:p>
        </p:txBody>
      </p:sp>
    </p:spTree>
    <p:extLst>
      <p:ext uri="{BB962C8B-B14F-4D97-AF65-F5344CB8AC3E}">
        <p14:creationId xmlns:p14="http://schemas.microsoft.com/office/powerpoint/2010/main" val="17083415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Effect transition="in" filter="fade">
                                      <p:cBhvr>
                                        <p:cTn id="7" dur="500"/>
                                        <p:tgtEl>
                                          <p:spTgt spid="4">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2" end="2"/>
                                            </p:txEl>
                                          </p:spTgt>
                                        </p:tgtEl>
                                        <p:attrNameLst>
                                          <p:attrName>style.visibility</p:attrName>
                                        </p:attrNameLst>
                                      </p:cBhvr>
                                      <p:to>
                                        <p:strVal val="visible"/>
                                      </p:to>
                                    </p:set>
                                    <p:animEffect transition="in" filter="fade">
                                      <p:cBhvr>
                                        <p:cTn id="12" dur="500"/>
                                        <p:tgtEl>
                                          <p:spTgt spid="4">
                                            <p:txEl>
                                              <p:pRg st="2" end="2"/>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4">
                                            <p:txEl>
                                              <p:pRg st="3" end="3"/>
                                            </p:txEl>
                                          </p:spTgt>
                                        </p:tgtEl>
                                        <p:attrNameLst>
                                          <p:attrName>style.visibility</p:attrName>
                                        </p:attrNameLst>
                                      </p:cBhvr>
                                      <p:to>
                                        <p:strVal val="visible"/>
                                      </p:to>
                                    </p:set>
                                    <p:animEffect transition="in" filter="fade">
                                      <p:cBhvr>
                                        <p:cTn id="15" dur="500"/>
                                        <p:tgtEl>
                                          <p:spTgt spid="4">
                                            <p:txEl>
                                              <p:pRg st="3" end="3"/>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4">
                                            <p:txEl>
                                              <p:pRg st="4" end="4"/>
                                            </p:txEl>
                                          </p:spTgt>
                                        </p:tgtEl>
                                        <p:attrNameLst>
                                          <p:attrName>style.visibility</p:attrName>
                                        </p:attrNameLst>
                                      </p:cBhvr>
                                      <p:to>
                                        <p:strVal val="visible"/>
                                      </p:to>
                                    </p:set>
                                    <p:animEffect transition="in" filter="fade">
                                      <p:cBhvr>
                                        <p:cTn id="20" dur="5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Alternative form of Triple-DES</a:t>
            </a:r>
          </a:p>
        </p:txBody>
      </p:sp>
      <p:sp>
        <p:nvSpPr>
          <p:cNvPr id="3" name="Slide Number Placeholder 2"/>
          <p:cNvSpPr>
            <a:spLocks noGrp="1"/>
          </p:cNvSpPr>
          <p:nvPr>
            <p:ph type="sldNum" sz="quarter" idx="12"/>
          </p:nvPr>
        </p:nvSpPr>
        <p:spPr/>
        <p:txBody>
          <a:bodyPr/>
          <a:lstStyle/>
          <a:p>
            <a:fld id="{B6F15528-21DE-4FAA-801E-634DDDAF4B2B}" type="slidenum">
              <a:rPr lang="en-US" smtClean="0"/>
              <a:pPr/>
              <a:t>45</a:t>
            </a:fld>
            <a:endParaRPr lang="en-US"/>
          </a:p>
        </p:txBody>
      </p:sp>
      <p:sp>
        <p:nvSpPr>
          <p:cNvPr id="4" name="Content Placeholder 3"/>
          <p:cNvSpPr>
            <a:spLocks noGrp="1"/>
          </p:cNvSpPr>
          <p:nvPr>
            <p:ph sz="quarter" idx="1"/>
          </p:nvPr>
        </p:nvSpPr>
        <p:spPr>
          <a:xfrm>
            <a:off x="457200" y="3657600"/>
            <a:ext cx="8229600" cy="2499360"/>
          </a:xfrm>
        </p:spPr>
        <p:txBody>
          <a:bodyPr/>
          <a:lstStyle/>
          <a:p>
            <a:r>
              <a:rPr lang="en-US" sz="2800" i="1" dirty="0"/>
              <a:t>y</a:t>
            </a:r>
            <a:r>
              <a:rPr lang="en-US" sz="2800" dirty="0"/>
              <a:t> = </a:t>
            </a:r>
            <a:r>
              <a:rPr lang="en-US" sz="2800" i="1" dirty="0"/>
              <a:t>e</a:t>
            </a:r>
            <a:r>
              <a:rPr lang="en-US" sz="2800" i="1" baseline="-25000" dirty="0"/>
              <a:t>k1</a:t>
            </a:r>
            <a:r>
              <a:rPr lang="en-US" sz="2800" dirty="0" smtClean="0"/>
              <a:t>( </a:t>
            </a:r>
            <a:r>
              <a:rPr lang="en-US" sz="2800" i="1" dirty="0" smtClean="0"/>
              <a:t>d</a:t>
            </a:r>
            <a:r>
              <a:rPr lang="en-US" sz="2800" i="1" baseline="-25000" dirty="0" smtClean="0"/>
              <a:t>k2</a:t>
            </a:r>
            <a:r>
              <a:rPr lang="en-US" sz="2800" dirty="0" smtClean="0"/>
              <a:t>( </a:t>
            </a:r>
            <a:r>
              <a:rPr lang="en-US" sz="2800" i="1" dirty="0" smtClean="0"/>
              <a:t>e</a:t>
            </a:r>
            <a:r>
              <a:rPr lang="en-US" sz="2800" i="1" baseline="-25000" dirty="0" smtClean="0"/>
              <a:t>k1</a:t>
            </a:r>
            <a:r>
              <a:rPr lang="en-US" sz="2800" dirty="0" smtClean="0"/>
              <a:t>(</a:t>
            </a:r>
            <a:r>
              <a:rPr lang="en-US" sz="2800" i="1" dirty="0" smtClean="0"/>
              <a:t>x</a:t>
            </a:r>
            <a:r>
              <a:rPr lang="en-US" sz="2800" dirty="0" smtClean="0"/>
              <a:t>) ) )</a:t>
            </a:r>
            <a:endParaRPr lang="en-US" sz="2800" dirty="0"/>
          </a:p>
          <a:p>
            <a:r>
              <a:rPr lang="en-US" sz="2800" dirty="0" smtClean="0"/>
              <a:t>Store </a:t>
            </a:r>
            <a:r>
              <a:rPr lang="en-US" sz="2800" dirty="0"/>
              <a:t>lesser number of bits for keys (112 instead of 168)</a:t>
            </a:r>
          </a:p>
        </p:txBody>
      </p:sp>
      <p:sp>
        <p:nvSpPr>
          <p:cNvPr id="40" name="Rectangle 4"/>
          <p:cNvSpPr>
            <a:spLocks noChangeArrowheads="1"/>
          </p:cNvSpPr>
          <p:nvPr/>
        </p:nvSpPr>
        <p:spPr bwMode="auto">
          <a:xfrm>
            <a:off x="1828800" y="1524000"/>
            <a:ext cx="990600" cy="762000"/>
          </a:xfrm>
          <a:prstGeom prst="rect">
            <a:avLst/>
          </a:prstGeom>
          <a:solidFill>
            <a:srgbClr val="D34817"/>
          </a:solidFill>
          <a:ln w="12700" cap="sq">
            <a:solidFill>
              <a:sysClr val="windowText" lastClr="000000"/>
            </a:solidFill>
            <a:miter lim="800000"/>
            <a:headEnd type="none" w="sm" len="sm"/>
            <a:tailEnd type="none" w="sm" len="sm"/>
          </a:ln>
        </p:spPr>
        <p:txBody>
          <a:bodyPr wrap="none"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smtClean="0">
                <a:ln>
                  <a:noFill/>
                </a:ln>
                <a:solidFill>
                  <a:sysClr val="windowText" lastClr="000000"/>
                </a:solidFill>
                <a:effectLst/>
                <a:uLnTx/>
                <a:uFillTx/>
                <a:latin typeface="Tahoma" pitchFamily="34" charset="0"/>
                <a:ea typeface="MS PGothic" pitchFamily="34" charset="-128"/>
              </a:rPr>
              <a:t>e</a:t>
            </a:r>
          </a:p>
        </p:txBody>
      </p:sp>
      <p:sp>
        <p:nvSpPr>
          <p:cNvPr id="41" name="Line 5"/>
          <p:cNvSpPr>
            <a:spLocks noChangeShapeType="1"/>
          </p:cNvSpPr>
          <p:nvPr/>
        </p:nvSpPr>
        <p:spPr bwMode="auto">
          <a:xfrm>
            <a:off x="1143000" y="1905000"/>
            <a:ext cx="685800" cy="0"/>
          </a:xfrm>
          <a:prstGeom prst="line">
            <a:avLst/>
          </a:prstGeom>
          <a:noFill/>
          <a:ln w="28575" cap="sq">
            <a:solidFill>
              <a:sysClr val="windowText" lastClr="000000"/>
            </a:solidFill>
            <a:round/>
            <a:headEnd type="none" w="sm" len="sm"/>
            <a:tailEnd type="triangle" w="sm" len="sm"/>
          </a:ln>
          <a:extLst>
            <a:ext uri="{909E8E84-426E-40DD-AFC4-6F175D3DCCD1}">
              <a14:hiddenFill xmlns:a14="http://schemas.microsoft.com/office/drawing/2010/main">
                <a:noFill/>
              </a14:hiddenFill>
            </a:ext>
          </a:extLst>
        </p:spPr>
        <p:txBody>
          <a:bodyPr wrap="none"/>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42" name="Line 6"/>
          <p:cNvSpPr>
            <a:spLocks noChangeShapeType="1"/>
          </p:cNvSpPr>
          <p:nvPr/>
        </p:nvSpPr>
        <p:spPr bwMode="auto">
          <a:xfrm>
            <a:off x="2819400" y="1905000"/>
            <a:ext cx="685800" cy="0"/>
          </a:xfrm>
          <a:prstGeom prst="line">
            <a:avLst/>
          </a:prstGeom>
          <a:noFill/>
          <a:ln w="28575" cap="sq">
            <a:solidFill>
              <a:sysClr val="windowText" lastClr="000000"/>
            </a:solidFill>
            <a:round/>
            <a:headEnd type="none" w="sm" len="sm"/>
            <a:tailEnd type="triangle" w="sm" len="sm"/>
          </a:ln>
          <a:extLst>
            <a:ext uri="{909E8E84-426E-40DD-AFC4-6F175D3DCCD1}">
              <a14:hiddenFill xmlns:a14="http://schemas.microsoft.com/office/drawing/2010/main">
                <a:noFill/>
              </a14:hiddenFill>
            </a:ext>
          </a:extLst>
        </p:spPr>
        <p:txBody>
          <a:bodyPr wrap="none"/>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43" name="Line 7"/>
          <p:cNvSpPr>
            <a:spLocks noChangeShapeType="1"/>
          </p:cNvSpPr>
          <p:nvPr/>
        </p:nvSpPr>
        <p:spPr bwMode="auto">
          <a:xfrm rot="5400000" flipH="1">
            <a:off x="2019300" y="2628900"/>
            <a:ext cx="685800" cy="0"/>
          </a:xfrm>
          <a:prstGeom prst="line">
            <a:avLst/>
          </a:prstGeom>
          <a:noFill/>
          <a:ln w="28575" cap="sq">
            <a:solidFill>
              <a:sysClr val="windowText" lastClr="000000"/>
            </a:solidFill>
            <a:round/>
            <a:headEnd type="none" w="sm" len="sm"/>
            <a:tailEnd type="triangle" w="sm" len="sm"/>
          </a:ln>
          <a:extLst>
            <a:ext uri="{909E8E84-426E-40DD-AFC4-6F175D3DCCD1}">
              <a14:hiddenFill xmlns:a14="http://schemas.microsoft.com/office/drawing/2010/main">
                <a:noFill/>
              </a14:hiddenFill>
            </a:ext>
          </a:extLst>
        </p:spPr>
        <p:txBody>
          <a:bodyPr wrap="none"/>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44" name="Line 8"/>
          <p:cNvSpPr>
            <a:spLocks noChangeShapeType="1"/>
          </p:cNvSpPr>
          <p:nvPr/>
        </p:nvSpPr>
        <p:spPr bwMode="auto">
          <a:xfrm flipH="1">
            <a:off x="1371600" y="1752600"/>
            <a:ext cx="152400" cy="228600"/>
          </a:xfrm>
          <a:prstGeom prst="line">
            <a:avLst/>
          </a:prstGeom>
          <a:noFill/>
          <a:ln w="12700" cap="sq">
            <a:solidFill>
              <a:sysClr val="windowText" lastClr="000000"/>
            </a:solidFill>
            <a:round/>
            <a:headEnd type="none" w="sm" len="sm"/>
            <a:tailEnd type="none" w="sm" len="sm"/>
          </a:ln>
          <a:extLst>
            <a:ext uri="{909E8E84-426E-40DD-AFC4-6F175D3DCCD1}">
              <a14:hiddenFill xmlns:a14="http://schemas.microsoft.com/office/drawing/2010/main">
                <a:noFill/>
              </a14:hiddenFill>
            </a:ext>
          </a:extLst>
        </p:spPr>
        <p:txBody>
          <a:bodyPr wrap="none"/>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45" name="Line 9"/>
          <p:cNvSpPr>
            <a:spLocks noChangeShapeType="1"/>
          </p:cNvSpPr>
          <p:nvPr/>
        </p:nvSpPr>
        <p:spPr bwMode="auto">
          <a:xfrm flipH="1">
            <a:off x="3505200" y="1828800"/>
            <a:ext cx="152400" cy="228600"/>
          </a:xfrm>
          <a:prstGeom prst="line">
            <a:avLst/>
          </a:prstGeom>
          <a:noFill/>
          <a:ln w="12700" cap="sq">
            <a:solidFill>
              <a:sysClr val="windowText" lastClr="000000"/>
            </a:solidFill>
            <a:round/>
            <a:headEnd type="none" w="sm" len="sm"/>
            <a:tailEnd type="none" w="sm" len="sm"/>
          </a:ln>
          <a:extLst>
            <a:ext uri="{909E8E84-426E-40DD-AFC4-6F175D3DCCD1}">
              <a14:hiddenFill xmlns:a14="http://schemas.microsoft.com/office/drawing/2010/main">
                <a:noFill/>
              </a14:hiddenFill>
            </a:ext>
          </a:extLst>
        </p:spPr>
        <p:txBody>
          <a:bodyPr wrap="none"/>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46" name="Line 10"/>
          <p:cNvSpPr>
            <a:spLocks noChangeShapeType="1"/>
          </p:cNvSpPr>
          <p:nvPr/>
        </p:nvSpPr>
        <p:spPr bwMode="auto">
          <a:xfrm flipH="1">
            <a:off x="2286000" y="2590800"/>
            <a:ext cx="152400" cy="228600"/>
          </a:xfrm>
          <a:prstGeom prst="line">
            <a:avLst/>
          </a:prstGeom>
          <a:noFill/>
          <a:ln w="12700" cap="sq">
            <a:solidFill>
              <a:sysClr val="windowText" lastClr="000000"/>
            </a:solidFill>
            <a:round/>
            <a:headEnd type="none" w="sm" len="sm"/>
            <a:tailEnd type="none" w="sm" len="sm"/>
          </a:ln>
          <a:extLst>
            <a:ext uri="{909E8E84-426E-40DD-AFC4-6F175D3DCCD1}">
              <a14:hiddenFill xmlns:a14="http://schemas.microsoft.com/office/drawing/2010/main">
                <a:noFill/>
              </a14:hiddenFill>
            </a:ext>
          </a:extLst>
        </p:spPr>
        <p:txBody>
          <a:bodyPr wrap="none"/>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47" name="Text Box 11"/>
          <p:cNvSpPr txBox="1">
            <a:spLocks noChangeArrowheads="1"/>
          </p:cNvSpPr>
          <p:nvPr/>
        </p:nvSpPr>
        <p:spPr bwMode="auto">
          <a:xfrm>
            <a:off x="1143000" y="1981200"/>
            <a:ext cx="3968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sz="2400" i="1">
                <a:latin typeface="Times New Roman" pitchFamily="18" charset="0"/>
                <a:ea typeface="MS PGothic" pitchFamily="34" charset="-128"/>
              </a:rPr>
              <a:t>x</a:t>
            </a:r>
          </a:p>
        </p:txBody>
      </p:sp>
      <p:sp>
        <p:nvSpPr>
          <p:cNvPr id="48" name="Text Box 12"/>
          <p:cNvSpPr txBox="1">
            <a:spLocks noChangeArrowheads="1"/>
          </p:cNvSpPr>
          <p:nvPr/>
        </p:nvSpPr>
        <p:spPr bwMode="auto">
          <a:xfrm>
            <a:off x="3124200" y="1981200"/>
            <a:ext cx="3032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none">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sz="2400" i="1">
                <a:latin typeface="Times New Roman" pitchFamily="18" charset="0"/>
                <a:ea typeface="MS PGothic" pitchFamily="34" charset="-128"/>
              </a:rPr>
              <a:t>z</a:t>
            </a:r>
          </a:p>
        </p:txBody>
      </p:sp>
      <p:sp>
        <p:nvSpPr>
          <p:cNvPr id="49" name="Text Box 13"/>
          <p:cNvSpPr txBox="1">
            <a:spLocks noChangeArrowheads="1"/>
          </p:cNvSpPr>
          <p:nvPr/>
        </p:nvSpPr>
        <p:spPr bwMode="auto">
          <a:xfrm>
            <a:off x="1219200" y="1295400"/>
            <a:ext cx="461963"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none">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sz="2000">
                <a:latin typeface="Tahoma" pitchFamily="34" charset="0"/>
                <a:ea typeface="MS PGothic" pitchFamily="34" charset="-128"/>
              </a:rPr>
              <a:t>64</a:t>
            </a:r>
          </a:p>
        </p:txBody>
      </p:sp>
      <p:sp>
        <p:nvSpPr>
          <p:cNvPr id="50" name="Text Box 14"/>
          <p:cNvSpPr txBox="1">
            <a:spLocks noChangeArrowheads="1"/>
          </p:cNvSpPr>
          <p:nvPr/>
        </p:nvSpPr>
        <p:spPr bwMode="auto">
          <a:xfrm>
            <a:off x="3429000" y="1371600"/>
            <a:ext cx="461963"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none">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sz="2000">
                <a:latin typeface="Tahoma" pitchFamily="34" charset="0"/>
                <a:ea typeface="MS PGothic" pitchFamily="34" charset="-128"/>
              </a:rPr>
              <a:t>64</a:t>
            </a:r>
          </a:p>
        </p:txBody>
      </p:sp>
      <p:sp>
        <p:nvSpPr>
          <p:cNvPr id="51" name="Text Box 15"/>
          <p:cNvSpPr txBox="1">
            <a:spLocks noChangeArrowheads="1"/>
          </p:cNvSpPr>
          <p:nvPr/>
        </p:nvSpPr>
        <p:spPr bwMode="auto">
          <a:xfrm>
            <a:off x="2514600" y="2590800"/>
            <a:ext cx="461963"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none">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sz="2000">
                <a:latin typeface="Tahoma" pitchFamily="34" charset="0"/>
                <a:ea typeface="MS PGothic" pitchFamily="34" charset="-128"/>
              </a:rPr>
              <a:t>56</a:t>
            </a:r>
          </a:p>
        </p:txBody>
      </p:sp>
      <p:sp>
        <p:nvSpPr>
          <p:cNvPr id="52" name="Rectangle 16"/>
          <p:cNvSpPr>
            <a:spLocks noChangeArrowheads="1"/>
          </p:cNvSpPr>
          <p:nvPr/>
        </p:nvSpPr>
        <p:spPr bwMode="auto">
          <a:xfrm>
            <a:off x="4191000" y="1524000"/>
            <a:ext cx="990600" cy="762000"/>
          </a:xfrm>
          <a:prstGeom prst="rect">
            <a:avLst/>
          </a:prstGeom>
          <a:solidFill>
            <a:srgbClr val="D34817"/>
          </a:solidFill>
          <a:ln w="12700" cap="sq">
            <a:solidFill>
              <a:sysClr val="windowText" lastClr="000000"/>
            </a:solidFill>
            <a:miter lim="800000"/>
            <a:headEnd type="none" w="sm" len="sm"/>
            <a:tailEnd type="none" w="sm" len="sm"/>
          </a:ln>
        </p:spPr>
        <p:txBody>
          <a:bodyPr wrap="none"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smtClean="0">
                <a:ln>
                  <a:noFill/>
                </a:ln>
                <a:solidFill>
                  <a:sysClr val="windowText" lastClr="000000"/>
                </a:solidFill>
                <a:effectLst/>
                <a:uLnTx/>
                <a:uFillTx/>
                <a:latin typeface="Tahoma" pitchFamily="34" charset="0"/>
                <a:ea typeface="MS PGothic" pitchFamily="34" charset="-128"/>
              </a:rPr>
              <a:t>d</a:t>
            </a:r>
          </a:p>
        </p:txBody>
      </p:sp>
      <p:sp>
        <p:nvSpPr>
          <p:cNvPr id="53" name="Line 17"/>
          <p:cNvSpPr>
            <a:spLocks noChangeShapeType="1"/>
          </p:cNvSpPr>
          <p:nvPr/>
        </p:nvSpPr>
        <p:spPr bwMode="auto">
          <a:xfrm>
            <a:off x="3505200" y="1905000"/>
            <a:ext cx="685800" cy="0"/>
          </a:xfrm>
          <a:prstGeom prst="line">
            <a:avLst/>
          </a:prstGeom>
          <a:noFill/>
          <a:ln w="28575" cap="sq">
            <a:solidFill>
              <a:sysClr val="windowText" lastClr="000000"/>
            </a:solidFill>
            <a:round/>
            <a:headEnd type="none" w="sm" len="sm"/>
            <a:tailEnd type="triangle" w="sm" len="sm"/>
          </a:ln>
          <a:extLst>
            <a:ext uri="{909E8E84-426E-40DD-AFC4-6F175D3DCCD1}">
              <a14:hiddenFill xmlns:a14="http://schemas.microsoft.com/office/drawing/2010/main">
                <a:noFill/>
              </a14:hiddenFill>
            </a:ext>
          </a:extLst>
        </p:spPr>
        <p:txBody>
          <a:bodyPr wrap="none"/>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54" name="Line 18"/>
          <p:cNvSpPr>
            <a:spLocks noChangeShapeType="1"/>
          </p:cNvSpPr>
          <p:nvPr/>
        </p:nvSpPr>
        <p:spPr bwMode="auto">
          <a:xfrm>
            <a:off x="5181600" y="1905000"/>
            <a:ext cx="685800" cy="0"/>
          </a:xfrm>
          <a:prstGeom prst="line">
            <a:avLst/>
          </a:prstGeom>
          <a:noFill/>
          <a:ln w="28575" cap="sq">
            <a:solidFill>
              <a:sysClr val="windowText" lastClr="000000"/>
            </a:solidFill>
            <a:round/>
            <a:headEnd type="none" w="sm" len="sm"/>
            <a:tailEnd type="triangle" w="sm" len="sm"/>
          </a:ln>
          <a:extLst>
            <a:ext uri="{909E8E84-426E-40DD-AFC4-6F175D3DCCD1}">
              <a14:hiddenFill xmlns:a14="http://schemas.microsoft.com/office/drawing/2010/main">
                <a:noFill/>
              </a14:hiddenFill>
            </a:ext>
          </a:extLst>
        </p:spPr>
        <p:txBody>
          <a:bodyPr wrap="none"/>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55" name="Line 19"/>
          <p:cNvSpPr>
            <a:spLocks noChangeShapeType="1"/>
          </p:cNvSpPr>
          <p:nvPr/>
        </p:nvSpPr>
        <p:spPr bwMode="auto">
          <a:xfrm rot="5400000" flipH="1">
            <a:off x="4381500" y="2628900"/>
            <a:ext cx="685800" cy="0"/>
          </a:xfrm>
          <a:prstGeom prst="line">
            <a:avLst/>
          </a:prstGeom>
          <a:noFill/>
          <a:ln w="28575" cap="sq">
            <a:solidFill>
              <a:sysClr val="windowText" lastClr="000000"/>
            </a:solidFill>
            <a:round/>
            <a:headEnd type="none" w="sm" len="sm"/>
            <a:tailEnd type="triangle" w="sm" len="sm"/>
          </a:ln>
          <a:extLst>
            <a:ext uri="{909E8E84-426E-40DD-AFC4-6F175D3DCCD1}">
              <a14:hiddenFill xmlns:a14="http://schemas.microsoft.com/office/drawing/2010/main">
                <a:noFill/>
              </a14:hiddenFill>
            </a:ext>
          </a:extLst>
        </p:spPr>
        <p:txBody>
          <a:bodyPr wrap="none"/>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56" name="Line 20"/>
          <p:cNvSpPr>
            <a:spLocks noChangeShapeType="1"/>
          </p:cNvSpPr>
          <p:nvPr/>
        </p:nvSpPr>
        <p:spPr bwMode="auto">
          <a:xfrm flipH="1">
            <a:off x="5410200" y="1752600"/>
            <a:ext cx="152400" cy="228600"/>
          </a:xfrm>
          <a:prstGeom prst="line">
            <a:avLst/>
          </a:prstGeom>
          <a:noFill/>
          <a:ln w="12700" cap="sq">
            <a:solidFill>
              <a:sysClr val="windowText" lastClr="000000"/>
            </a:solidFill>
            <a:round/>
            <a:headEnd type="none" w="sm" len="sm"/>
            <a:tailEnd type="none" w="sm" len="sm"/>
          </a:ln>
          <a:extLst>
            <a:ext uri="{909E8E84-426E-40DD-AFC4-6F175D3DCCD1}">
              <a14:hiddenFill xmlns:a14="http://schemas.microsoft.com/office/drawing/2010/main">
                <a:noFill/>
              </a14:hiddenFill>
            </a:ext>
          </a:extLst>
        </p:spPr>
        <p:txBody>
          <a:bodyPr wrap="none"/>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57" name="Line 21"/>
          <p:cNvSpPr>
            <a:spLocks noChangeShapeType="1"/>
          </p:cNvSpPr>
          <p:nvPr/>
        </p:nvSpPr>
        <p:spPr bwMode="auto">
          <a:xfrm flipH="1">
            <a:off x="4648200" y="2590800"/>
            <a:ext cx="152400" cy="228600"/>
          </a:xfrm>
          <a:prstGeom prst="line">
            <a:avLst/>
          </a:prstGeom>
          <a:noFill/>
          <a:ln w="12700" cap="sq">
            <a:solidFill>
              <a:sysClr val="windowText" lastClr="000000"/>
            </a:solidFill>
            <a:round/>
            <a:headEnd type="none" w="sm" len="sm"/>
            <a:tailEnd type="none" w="sm" len="sm"/>
          </a:ln>
          <a:extLst>
            <a:ext uri="{909E8E84-426E-40DD-AFC4-6F175D3DCCD1}">
              <a14:hiddenFill xmlns:a14="http://schemas.microsoft.com/office/drawing/2010/main">
                <a:noFill/>
              </a14:hiddenFill>
            </a:ext>
          </a:extLst>
        </p:spPr>
        <p:txBody>
          <a:bodyPr wrap="none"/>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58" name="Text Box 22"/>
          <p:cNvSpPr txBox="1">
            <a:spLocks noChangeArrowheads="1"/>
          </p:cNvSpPr>
          <p:nvPr/>
        </p:nvSpPr>
        <p:spPr bwMode="auto">
          <a:xfrm>
            <a:off x="5486400" y="1981200"/>
            <a:ext cx="3873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none">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sz="2400" i="1">
                <a:latin typeface="Times New Roman" pitchFamily="18" charset="0"/>
                <a:ea typeface="MS PGothic" pitchFamily="34" charset="-128"/>
              </a:rPr>
              <a:t>w</a:t>
            </a:r>
          </a:p>
        </p:txBody>
      </p:sp>
      <p:sp>
        <p:nvSpPr>
          <p:cNvPr id="59" name="Text Box 23"/>
          <p:cNvSpPr txBox="1">
            <a:spLocks noChangeArrowheads="1"/>
          </p:cNvSpPr>
          <p:nvPr/>
        </p:nvSpPr>
        <p:spPr bwMode="auto">
          <a:xfrm>
            <a:off x="5334000" y="1295400"/>
            <a:ext cx="461963"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none">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sz="2000">
                <a:latin typeface="Tahoma" pitchFamily="34" charset="0"/>
                <a:ea typeface="MS PGothic" pitchFamily="34" charset="-128"/>
              </a:rPr>
              <a:t>64</a:t>
            </a:r>
          </a:p>
        </p:txBody>
      </p:sp>
      <p:sp>
        <p:nvSpPr>
          <p:cNvPr id="60" name="Text Box 24"/>
          <p:cNvSpPr txBox="1">
            <a:spLocks noChangeArrowheads="1"/>
          </p:cNvSpPr>
          <p:nvPr/>
        </p:nvSpPr>
        <p:spPr bwMode="auto">
          <a:xfrm>
            <a:off x="4876800" y="2590800"/>
            <a:ext cx="461963"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none">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sz="2000">
                <a:latin typeface="Tahoma" pitchFamily="34" charset="0"/>
                <a:ea typeface="MS PGothic" pitchFamily="34" charset="-128"/>
              </a:rPr>
              <a:t>56</a:t>
            </a:r>
          </a:p>
        </p:txBody>
      </p:sp>
      <p:sp>
        <p:nvSpPr>
          <p:cNvPr id="61" name="Text Box 25"/>
          <p:cNvSpPr txBox="1">
            <a:spLocks noChangeArrowheads="1"/>
          </p:cNvSpPr>
          <p:nvPr/>
        </p:nvSpPr>
        <p:spPr bwMode="auto">
          <a:xfrm>
            <a:off x="1889125" y="2555875"/>
            <a:ext cx="4206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none">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sz="2400" i="1">
                <a:latin typeface="Times New Roman" pitchFamily="18" charset="0"/>
                <a:ea typeface="MS PGothic" pitchFamily="34" charset="-128"/>
              </a:rPr>
              <a:t>k</a:t>
            </a:r>
            <a:r>
              <a:rPr lang="en-US" sz="2400" i="1" baseline="-25000">
                <a:latin typeface="Times New Roman" pitchFamily="18" charset="0"/>
                <a:ea typeface="MS PGothic" pitchFamily="34" charset="-128"/>
              </a:rPr>
              <a:t>1</a:t>
            </a:r>
            <a:endParaRPr lang="en-US" sz="2400" i="1">
              <a:latin typeface="Times New Roman" pitchFamily="18" charset="0"/>
              <a:ea typeface="MS PGothic" pitchFamily="34" charset="-128"/>
            </a:endParaRPr>
          </a:p>
        </p:txBody>
      </p:sp>
      <p:sp>
        <p:nvSpPr>
          <p:cNvPr id="62" name="Text Box 26"/>
          <p:cNvSpPr txBox="1">
            <a:spLocks noChangeArrowheads="1"/>
          </p:cNvSpPr>
          <p:nvPr/>
        </p:nvSpPr>
        <p:spPr bwMode="auto">
          <a:xfrm>
            <a:off x="4227513" y="2514600"/>
            <a:ext cx="42068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none">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sz="2400" i="1">
                <a:latin typeface="Times New Roman" pitchFamily="18" charset="0"/>
                <a:ea typeface="MS PGothic" pitchFamily="34" charset="-128"/>
              </a:rPr>
              <a:t>k</a:t>
            </a:r>
            <a:r>
              <a:rPr lang="en-US" sz="2400" i="1" baseline="-25000">
                <a:latin typeface="Times New Roman" pitchFamily="18" charset="0"/>
                <a:ea typeface="MS PGothic" pitchFamily="34" charset="-128"/>
              </a:rPr>
              <a:t>2</a:t>
            </a:r>
            <a:endParaRPr lang="en-US" sz="2400" i="1">
              <a:latin typeface="Times New Roman" pitchFamily="18" charset="0"/>
              <a:ea typeface="MS PGothic" pitchFamily="34" charset="-128"/>
            </a:endParaRPr>
          </a:p>
        </p:txBody>
      </p:sp>
      <p:sp>
        <p:nvSpPr>
          <p:cNvPr id="63" name="Rectangle 27"/>
          <p:cNvSpPr>
            <a:spLocks noChangeArrowheads="1"/>
          </p:cNvSpPr>
          <p:nvPr/>
        </p:nvSpPr>
        <p:spPr bwMode="auto">
          <a:xfrm>
            <a:off x="6553200" y="1524000"/>
            <a:ext cx="990600" cy="762000"/>
          </a:xfrm>
          <a:prstGeom prst="rect">
            <a:avLst/>
          </a:prstGeom>
          <a:solidFill>
            <a:srgbClr val="D34817"/>
          </a:solidFill>
          <a:ln w="12700" cap="sq">
            <a:solidFill>
              <a:sysClr val="windowText" lastClr="000000"/>
            </a:solidFill>
            <a:miter lim="800000"/>
            <a:headEnd type="none" w="sm" len="sm"/>
            <a:tailEnd type="none" w="sm" len="sm"/>
          </a:ln>
        </p:spPr>
        <p:txBody>
          <a:bodyPr wrap="none"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smtClean="0">
                <a:ln>
                  <a:noFill/>
                </a:ln>
                <a:solidFill>
                  <a:sysClr val="windowText" lastClr="000000"/>
                </a:solidFill>
                <a:effectLst/>
                <a:uLnTx/>
                <a:uFillTx/>
                <a:latin typeface="Tahoma" pitchFamily="34" charset="0"/>
                <a:ea typeface="MS PGothic" pitchFamily="34" charset="-128"/>
              </a:rPr>
              <a:t>e</a:t>
            </a:r>
          </a:p>
        </p:txBody>
      </p:sp>
      <p:sp>
        <p:nvSpPr>
          <p:cNvPr id="64" name="Line 28"/>
          <p:cNvSpPr>
            <a:spLocks noChangeShapeType="1"/>
          </p:cNvSpPr>
          <p:nvPr/>
        </p:nvSpPr>
        <p:spPr bwMode="auto">
          <a:xfrm>
            <a:off x="5867400" y="1905000"/>
            <a:ext cx="685800" cy="0"/>
          </a:xfrm>
          <a:prstGeom prst="line">
            <a:avLst/>
          </a:prstGeom>
          <a:noFill/>
          <a:ln w="28575" cap="sq">
            <a:solidFill>
              <a:sysClr val="windowText" lastClr="000000"/>
            </a:solidFill>
            <a:round/>
            <a:headEnd type="none" w="sm" len="sm"/>
            <a:tailEnd type="triangle" w="sm" len="sm"/>
          </a:ln>
          <a:extLst>
            <a:ext uri="{909E8E84-426E-40DD-AFC4-6F175D3DCCD1}">
              <a14:hiddenFill xmlns:a14="http://schemas.microsoft.com/office/drawing/2010/main">
                <a:noFill/>
              </a14:hiddenFill>
            </a:ext>
          </a:extLst>
        </p:spPr>
        <p:txBody>
          <a:bodyPr wrap="none"/>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65" name="Line 29"/>
          <p:cNvSpPr>
            <a:spLocks noChangeShapeType="1"/>
          </p:cNvSpPr>
          <p:nvPr/>
        </p:nvSpPr>
        <p:spPr bwMode="auto">
          <a:xfrm>
            <a:off x="7543800" y="1905000"/>
            <a:ext cx="685800" cy="0"/>
          </a:xfrm>
          <a:prstGeom prst="line">
            <a:avLst/>
          </a:prstGeom>
          <a:noFill/>
          <a:ln w="28575" cap="sq">
            <a:solidFill>
              <a:sysClr val="windowText" lastClr="000000"/>
            </a:solidFill>
            <a:round/>
            <a:headEnd type="none" w="sm" len="sm"/>
            <a:tailEnd type="triangle" w="sm" len="sm"/>
          </a:ln>
          <a:extLst>
            <a:ext uri="{909E8E84-426E-40DD-AFC4-6F175D3DCCD1}">
              <a14:hiddenFill xmlns:a14="http://schemas.microsoft.com/office/drawing/2010/main">
                <a:noFill/>
              </a14:hiddenFill>
            </a:ext>
          </a:extLst>
        </p:spPr>
        <p:txBody>
          <a:bodyPr wrap="none"/>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66" name="Line 30"/>
          <p:cNvSpPr>
            <a:spLocks noChangeShapeType="1"/>
          </p:cNvSpPr>
          <p:nvPr/>
        </p:nvSpPr>
        <p:spPr bwMode="auto">
          <a:xfrm rot="5400000" flipH="1">
            <a:off x="6743700" y="2628900"/>
            <a:ext cx="685800" cy="0"/>
          </a:xfrm>
          <a:prstGeom prst="line">
            <a:avLst/>
          </a:prstGeom>
          <a:noFill/>
          <a:ln w="28575" cap="sq">
            <a:solidFill>
              <a:sysClr val="windowText" lastClr="000000"/>
            </a:solidFill>
            <a:round/>
            <a:headEnd type="none" w="sm" len="sm"/>
            <a:tailEnd type="triangle" w="sm" len="sm"/>
          </a:ln>
          <a:extLst>
            <a:ext uri="{909E8E84-426E-40DD-AFC4-6F175D3DCCD1}">
              <a14:hiddenFill xmlns:a14="http://schemas.microsoft.com/office/drawing/2010/main">
                <a:noFill/>
              </a14:hiddenFill>
            </a:ext>
          </a:extLst>
        </p:spPr>
        <p:txBody>
          <a:bodyPr wrap="none"/>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67" name="Line 31"/>
          <p:cNvSpPr>
            <a:spLocks noChangeShapeType="1"/>
          </p:cNvSpPr>
          <p:nvPr/>
        </p:nvSpPr>
        <p:spPr bwMode="auto">
          <a:xfrm flipH="1">
            <a:off x="7772400" y="1752600"/>
            <a:ext cx="152400" cy="228600"/>
          </a:xfrm>
          <a:prstGeom prst="line">
            <a:avLst/>
          </a:prstGeom>
          <a:noFill/>
          <a:ln w="12700" cap="sq">
            <a:solidFill>
              <a:sysClr val="windowText" lastClr="000000"/>
            </a:solidFill>
            <a:round/>
            <a:headEnd type="none" w="sm" len="sm"/>
            <a:tailEnd type="none" w="sm" len="sm"/>
          </a:ln>
          <a:extLst>
            <a:ext uri="{909E8E84-426E-40DD-AFC4-6F175D3DCCD1}">
              <a14:hiddenFill xmlns:a14="http://schemas.microsoft.com/office/drawing/2010/main">
                <a:noFill/>
              </a14:hiddenFill>
            </a:ext>
          </a:extLst>
        </p:spPr>
        <p:txBody>
          <a:bodyPr wrap="none"/>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68" name="Line 32"/>
          <p:cNvSpPr>
            <a:spLocks noChangeShapeType="1"/>
          </p:cNvSpPr>
          <p:nvPr/>
        </p:nvSpPr>
        <p:spPr bwMode="auto">
          <a:xfrm flipH="1">
            <a:off x="7010400" y="2590800"/>
            <a:ext cx="152400" cy="228600"/>
          </a:xfrm>
          <a:prstGeom prst="line">
            <a:avLst/>
          </a:prstGeom>
          <a:noFill/>
          <a:ln w="12700" cap="sq">
            <a:solidFill>
              <a:sysClr val="windowText" lastClr="000000"/>
            </a:solidFill>
            <a:round/>
            <a:headEnd type="none" w="sm" len="sm"/>
            <a:tailEnd type="none" w="sm" len="sm"/>
          </a:ln>
          <a:extLst>
            <a:ext uri="{909E8E84-426E-40DD-AFC4-6F175D3DCCD1}">
              <a14:hiddenFill xmlns:a14="http://schemas.microsoft.com/office/drawing/2010/main">
                <a:noFill/>
              </a14:hiddenFill>
            </a:ext>
          </a:extLst>
        </p:spPr>
        <p:txBody>
          <a:bodyPr wrap="none"/>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69" name="Text Box 33"/>
          <p:cNvSpPr txBox="1">
            <a:spLocks noChangeArrowheads="1"/>
          </p:cNvSpPr>
          <p:nvPr/>
        </p:nvSpPr>
        <p:spPr bwMode="auto">
          <a:xfrm>
            <a:off x="7848600" y="1981200"/>
            <a:ext cx="3190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none">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sz="2400" i="1">
                <a:latin typeface="Times New Roman" pitchFamily="18" charset="0"/>
                <a:ea typeface="MS PGothic" pitchFamily="34" charset="-128"/>
              </a:rPr>
              <a:t>y</a:t>
            </a:r>
          </a:p>
        </p:txBody>
      </p:sp>
      <p:sp>
        <p:nvSpPr>
          <p:cNvPr id="70" name="Text Box 34"/>
          <p:cNvSpPr txBox="1">
            <a:spLocks noChangeArrowheads="1"/>
          </p:cNvSpPr>
          <p:nvPr/>
        </p:nvSpPr>
        <p:spPr bwMode="auto">
          <a:xfrm>
            <a:off x="7696200" y="1295400"/>
            <a:ext cx="461963"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none">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sz="2000">
                <a:latin typeface="Tahoma" pitchFamily="34" charset="0"/>
                <a:ea typeface="MS PGothic" pitchFamily="34" charset="-128"/>
              </a:rPr>
              <a:t>64</a:t>
            </a:r>
          </a:p>
        </p:txBody>
      </p:sp>
      <p:sp>
        <p:nvSpPr>
          <p:cNvPr id="71" name="Text Box 35"/>
          <p:cNvSpPr txBox="1">
            <a:spLocks noChangeArrowheads="1"/>
          </p:cNvSpPr>
          <p:nvPr/>
        </p:nvSpPr>
        <p:spPr bwMode="auto">
          <a:xfrm>
            <a:off x="7239000" y="2590800"/>
            <a:ext cx="461963"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none">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sz="2000">
                <a:latin typeface="Tahoma" pitchFamily="34" charset="0"/>
                <a:ea typeface="MS PGothic" pitchFamily="34" charset="-128"/>
              </a:rPr>
              <a:t>56</a:t>
            </a:r>
          </a:p>
        </p:txBody>
      </p:sp>
      <p:sp>
        <p:nvSpPr>
          <p:cNvPr id="72" name="Text Box 36"/>
          <p:cNvSpPr txBox="1">
            <a:spLocks noChangeArrowheads="1"/>
          </p:cNvSpPr>
          <p:nvPr/>
        </p:nvSpPr>
        <p:spPr bwMode="auto">
          <a:xfrm>
            <a:off x="6589713" y="2514600"/>
            <a:ext cx="42068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none">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sz="2400" i="1">
                <a:latin typeface="Times New Roman" pitchFamily="18" charset="0"/>
                <a:ea typeface="MS PGothic" pitchFamily="34" charset="-128"/>
              </a:rPr>
              <a:t>k</a:t>
            </a:r>
            <a:r>
              <a:rPr lang="en-US" sz="2400" i="1" baseline="-25000">
                <a:latin typeface="Times New Roman" pitchFamily="18" charset="0"/>
                <a:ea typeface="MS PGothic" pitchFamily="34" charset="-128"/>
              </a:rPr>
              <a:t>1</a:t>
            </a:r>
            <a:endParaRPr lang="en-US" sz="2400" i="1">
              <a:latin typeface="Times New Roman" pitchFamily="18" charset="0"/>
              <a:ea typeface="MS PGothic" pitchFamily="34" charset="-128"/>
            </a:endParaRPr>
          </a:p>
        </p:txBody>
      </p:sp>
    </p:spTree>
    <p:extLst>
      <p:ext uri="{BB962C8B-B14F-4D97-AF65-F5344CB8AC3E}">
        <p14:creationId xmlns:p14="http://schemas.microsoft.com/office/powerpoint/2010/main" val="1708341519"/>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Advanced Encryption Standard (AES)</a:t>
            </a:r>
            <a:endParaRPr lang="en-US" dirty="0"/>
          </a:p>
        </p:txBody>
      </p:sp>
      <p:sp>
        <p:nvSpPr>
          <p:cNvPr id="3" name="Slide Number Placeholder 2"/>
          <p:cNvSpPr>
            <a:spLocks noGrp="1"/>
          </p:cNvSpPr>
          <p:nvPr>
            <p:ph type="sldNum" sz="quarter" idx="12"/>
          </p:nvPr>
        </p:nvSpPr>
        <p:spPr/>
        <p:txBody>
          <a:bodyPr/>
          <a:lstStyle/>
          <a:p>
            <a:fld id="{B6F15528-21DE-4FAA-801E-634DDDAF4B2B}" type="slidenum">
              <a:rPr lang="en-US" smtClean="0"/>
              <a:pPr/>
              <a:t>46</a:t>
            </a:fld>
            <a:endParaRPr lang="en-US"/>
          </a:p>
        </p:txBody>
      </p:sp>
      <p:sp>
        <p:nvSpPr>
          <p:cNvPr id="4" name="Content Placeholder 3"/>
          <p:cNvSpPr>
            <a:spLocks noGrp="1"/>
          </p:cNvSpPr>
          <p:nvPr>
            <p:ph sz="quarter" idx="1"/>
          </p:nvPr>
        </p:nvSpPr>
        <p:spPr/>
        <p:txBody>
          <a:bodyPr/>
          <a:lstStyle/>
          <a:p>
            <a:pPr>
              <a:lnSpc>
                <a:spcPct val="90000"/>
              </a:lnSpc>
            </a:pPr>
            <a:r>
              <a:rPr lang="en-AU" sz="2800" dirty="0"/>
              <a:t>Clear replacement for DES was needed</a:t>
            </a:r>
          </a:p>
          <a:p>
            <a:pPr lvl="1">
              <a:lnSpc>
                <a:spcPct val="90000"/>
              </a:lnSpc>
            </a:pPr>
            <a:r>
              <a:rPr lang="en-US" dirty="0"/>
              <a:t>had theoretical attacks that could break it</a:t>
            </a:r>
          </a:p>
          <a:p>
            <a:pPr lvl="1">
              <a:lnSpc>
                <a:spcPct val="90000"/>
              </a:lnSpc>
            </a:pPr>
            <a:r>
              <a:rPr lang="en-US" dirty="0"/>
              <a:t>have demonstrated exhaustive key search attacks</a:t>
            </a:r>
            <a:endParaRPr lang="en-AU" dirty="0"/>
          </a:p>
          <a:p>
            <a:pPr>
              <a:lnSpc>
                <a:spcPct val="90000"/>
              </a:lnSpc>
            </a:pPr>
            <a:r>
              <a:rPr lang="en-AU" sz="2800" dirty="0"/>
              <a:t>Can use Triple-DES – but slow, has small blocks</a:t>
            </a:r>
          </a:p>
          <a:p>
            <a:pPr>
              <a:lnSpc>
                <a:spcPct val="90000"/>
              </a:lnSpc>
            </a:pPr>
            <a:r>
              <a:rPr lang="en-AU" sz="2800" dirty="0"/>
              <a:t>US NIST issued call for ciphers in 1997</a:t>
            </a:r>
          </a:p>
          <a:p>
            <a:pPr>
              <a:lnSpc>
                <a:spcPct val="90000"/>
              </a:lnSpc>
            </a:pPr>
            <a:r>
              <a:rPr lang="en-AU" sz="2800" dirty="0"/>
              <a:t>15 candidates accepted in Jun 98 </a:t>
            </a:r>
          </a:p>
          <a:p>
            <a:pPr>
              <a:lnSpc>
                <a:spcPct val="90000"/>
              </a:lnSpc>
            </a:pPr>
            <a:r>
              <a:rPr lang="en-AU" sz="2800" dirty="0"/>
              <a:t>5 were shortlisted in Aug-99 </a:t>
            </a:r>
          </a:p>
          <a:p>
            <a:pPr>
              <a:lnSpc>
                <a:spcPct val="90000"/>
              </a:lnSpc>
            </a:pPr>
            <a:r>
              <a:rPr lang="en-AU" sz="2800" dirty="0" err="1"/>
              <a:t>Rijndael</a:t>
            </a:r>
            <a:r>
              <a:rPr lang="en-AU" sz="2800" dirty="0"/>
              <a:t> was selected as the AES in Oct-2000</a:t>
            </a:r>
          </a:p>
          <a:p>
            <a:pPr>
              <a:lnSpc>
                <a:spcPct val="90000"/>
              </a:lnSpc>
            </a:pPr>
            <a:r>
              <a:rPr lang="en-AU" sz="2800" dirty="0"/>
              <a:t>Issued as FIPS PUB 197 standard in Nov-2001 </a:t>
            </a:r>
          </a:p>
        </p:txBody>
      </p:sp>
    </p:spTree>
    <p:extLst>
      <p:ext uri="{BB962C8B-B14F-4D97-AF65-F5344CB8AC3E}">
        <p14:creationId xmlns:p14="http://schemas.microsoft.com/office/powerpoint/2010/main" val="1708341519"/>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AES Requirements</a:t>
            </a:r>
            <a:endParaRPr lang="en-US" dirty="0"/>
          </a:p>
        </p:txBody>
      </p:sp>
      <p:sp>
        <p:nvSpPr>
          <p:cNvPr id="3" name="Slide Number Placeholder 2"/>
          <p:cNvSpPr>
            <a:spLocks noGrp="1"/>
          </p:cNvSpPr>
          <p:nvPr>
            <p:ph type="sldNum" sz="quarter" idx="12"/>
          </p:nvPr>
        </p:nvSpPr>
        <p:spPr/>
        <p:txBody>
          <a:bodyPr/>
          <a:lstStyle/>
          <a:p>
            <a:fld id="{B6F15528-21DE-4FAA-801E-634DDDAF4B2B}" type="slidenum">
              <a:rPr lang="en-US" smtClean="0"/>
              <a:pPr/>
              <a:t>47</a:t>
            </a:fld>
            <a:endParaRPr lang="en-US"/>
          </a:p>
        </p:txBody>
      </p:sp>
      <p:sp>
        <p:nvSpPr>
          <p:cNvPr id="4" name="Content Placeholder 3"/>
          <p:cNvSpPr>
            <a:spLocks noGrp="1"/>
          </p:cNvSpPr>
          <p:nvPr>
            <p:ph sz="quarter" idx="1"/>
          </p:nvPr>
        </p:nvSpPr>
        <p:spPr/>
        <p:txBody>
          <a:bodyPr/>
          <a:lstStyle/>
          <a:p>
            <a:pPr>
              <a:lnSpc>
                <a:spcPct val="90000"/>
              </a:lnSpc>
            </a:pPr>
            <a:r>
              <a:rPr lang="en-AU" dirty="0"/>
              <a:t>Private key symmetric block cipher </a:t>
            </a:r>
          </a:p>
          <a:p>
            <a:pPr>
              <a:lnSpc>
                <a:spcPct val="90000"/>
              </a:lnSpc>
            </a:pPr>
            <a:r>
              <a:rPr lang="en-AU" dirty="0"/>
              <a:t>128-bit data, 128/192/256-bit keys </a:t>
            </a:r>
          </a:p>
          <a:p>
            <a:pPr>
              <a:lnSpc>
                <a:spcPct val="90000"/>
              </a:lnSpc>
            </a:pPr>
            <a:r>
              <a:rPr lang="en-AU" dirty="0"/>
              <a:t>Stronger &amp; faster than Triple-DES </a:t>
            </a:r>
          </a:p>
          <a:p>
            <a:pPr>
              <a:lnSpc>
                <a:spcPct val="90000"/>
              </a:lnSpc>
            </a:pPr>
            <a:r>
              <a:rPr lang="en-AU" dirty="0"/>
              <a:t>Active life of 20-30 years</a:t>
            </a:r>
          </a:p>
          <a:p>
            <a:pPr>
              <a:lnSpc>
                <a:spcPct val="90000"/>
              </a:lnSpc>
            </a:pPr>
            <a:r>
              <a:rPr lang="en-AU" dirty="0"/>
              <a:t>Provide full specification &amp; design details </a:t>
            </a:r>
          </a:p>
          <a:p>
            <a:pPr>
              <a:lnSpc>
                <a:spcPct val="90000"/>
              </a:lnSpc>
            </a:pPr>
            <a:r>
              <a:rPr lang="en-AU" dirty="0"/>
              <a:t>Both C &amp; Java implementations</a:t>
            </a:r>
          </a:p>
          <a:p>
            <a:pPr>
              <a:lnSpc>
                <a:spcPct val="90000"/>
              </a:lnSpc>
            </a:pPr>
            <a:r>
              <a:rPr lang="en-AU" dirty="0"/>
              <a:t>NIST have released all submissions &amp; unclassified analyses</a:t>
            </a:r>
          </a:p>
          <a:p>
            <a:endParaRPr lang="en-US" dirty="0"/>
          </a:p>
        </p:txBody>
      </p:sp>
    </p:spTree>
    <p:extLst>
      <p:ext uri="{BB962C8B-B14F-4D97-AF65-F5344CB8AC3E}">
        <p14:creationId xmlns:p14="http://schemas.microsoft.com/office/powerpoint/2010/main" val="17083415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Effect transition="in" filter="fade">
                                      <p:cBhvr>
                                        <p:cTn id="7" dur="500"/>
                                        <p:tgtEl>
                                          <p:spTgt spid="4">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2" end="2"/>
                                            </p:txEl>
                                          </p:spTgt>
                                        </p:tgtEl>
                                        <p:attrNameLst>
                                          <p:attrName>style.visibility</p:attrName>
                                        </p:attrNameLst>
                                      </p:cBhvr>
                                      <p:to>
                                        <p:strVal val="visible"/>
                                      </p:to>
                                    </p:set>
                                    <p:animEffect transition="in" filter="fade">
                                      <p:cBhvr>
                                        <p:cTn id="12" dur="500"/>
                                        <p:tgtEl>
                                          <p:spTgt spid="4">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xEl>
                                              <p:pRg st="3" end="3"/>
                                            </p:txEl>
                                          </p:spTgt>
                                        </p:tgtEl>
                                        <p:attrNameLst>
                                          <p:attrName>style.visibility</p:attrName>
                                        </p:attrNameLst>
                                      </p:cBhvr>
                                      <p:to>
                                        <p:strVal val="visible"/>
                                      </p:to>
                                    </p:set>
                                    <p:animEffect transition="in" filter="fade">
                                      <p:cBhvr>
                                        <p:cTn id="17" dur="500"/>
                                        <p:tgtEl>
                                          <p:spTgt spid="4">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
                                            <p:txEl>
                                              <p:pRg st="4" end="4"/>
                                            </p:txEl>
                                          </p:spTgt>
                                        </p:tgtEl>
                                        <p:attrNameLst>
                                          <p:attrName>style.visibility</p:attrName>
                                        </p:attrNameLst>
                                      </p:cBhvr>
                                      <p:to>
                                        <p:strVal val="visible"/>
                                      </p:to>
                                    </p:set>
                                    <p:animEffect transition="in" filter="fade">
                                      <p:cBhvr>
                                        <p:cTn id="22" dur="500"/>
                                        <p:tgtEl>
                                          <p:spTgt spid="4">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4">
                                            <p:txEl>
                                              <p:pRg st="5" end="5"/>
                                            </p:txEl>
                                          </p:spTgt>
                                        </p:tgtEl>
                                        <p:attrNameLst>
                                          <p:attrName>style.visibility</p:attrName>
                                        </p:attrNameLst>
                                      </p:cBhvr>
                                      <p:to>
                                        <p:strVal val="visible"/>
                                      </p:to>
                                    </p:set>
                                    <p:animEffect transition="in" filter="fade">
                                      <p:cBhvr>
                                        <p:cTn id="27" dur="500"/>
                                        <p:tgtEl>
                                          <p:spTgt spid="4">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4">
                                            <p:txEl>
                                              <p:pRg st="6" end="6"/>
                                            </p:txEl>
                                          </p:spTgt>
                                        </p:tgtEl>
                                        <p:attrNameLst>
                                          <p:attrName>style.visibility</p:attrName>
                                        </p:attrNameLst>
                                      </p:cBhvr>
                                      <p:to>
                                        <p:strVal val="visible"/>
                                      </p:to>
                                    </p:set>
                                    <p:animEffect transition="in" filter="fade">
                                      <p:cBhvr>
                                        <p:cTn id="32" dur="500"/>
                                        <p:tgtEl>
                                          <p:spTgt spid="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Rijndael</a:t>
            </a:r>
            <a:r>
              <a:rPr lang="en-US" dirty="0"/>
              <a:t> Summary</a:t>
            </a:r>
          </a:p>
        </p:txBody>
      </p:sp>
      <p:sp>
        <p:nvSpPr>
          <p:cNvPr id="3" name="Slide Number Placeholder 2"/>
          <p:cNvSpPr>
            <a:spLocks noGrp="1"/>
          </p:cNvSpPr>
          <p:nvPr>
            <p:ph type="sldNum" sz="quarter" idx="12"/>
          </p:nvPr>
        </p:nvSpPr>
        <p:spPr/>
        <p:txBody>
          <a:bodyPr/>
          <a:lstStyle/>
          <a:p>
            <a:fld id="{B6F15528-21DE-4FAA-801E-634DDDAF4B2B}" type="slidenum">
              <a:rPr lang="en-US" smtClean="0"/>
              <a:pPr/>
              <a:t>48</a:t>
            </a:fld>
            <a:endParaRPr lang="en-US"/>
          </a:p>
        </p:txBody>
      </p:sp>
      <p:sp>
        <p:nvSpPr>
          <p:cNvPr id="4" name="Content Placeholder 3"/>
          <p:cNvSpPr>
            <a:spLocks noGrp="1"/>
          </p:cNvSpPr>
          <p:nvPr>
            <p:ph sz="quarter" idx="1"/>
          </p:nvPr>
        </p:nvSpPr>
        <p:spPr/>
        <p:txBody>
          <a:bodyPr/>
          <a:lstStyle/>
          <a:p>
            <a:r>
              <a:rPr lang="en-US" sz="2800" dirty="0"/>
              <a:t>Features</a:t>
            </a:r>
          </a:p>
          <a:p>
            <a:pPr lvl="1"/>
            <a:r>
              <a:rPr lang="en-US" sz="2800" dirty="0"/>
              <a:t>Block lengths</a:t>
            </a:r>
          </a:p>
          <a:p>
            <a:pPr lvl="2"/>
            <a:r>
              <a:rPr lang="en-US" sz="2400" dirty="0"/>
              <a:t>128/192/256 bits</a:t>
            </a:r>
          </a:p>
          <a:p>
            <a:pPr lvl="1"/>
            <a:r>
              <a:rPr lang="en-US" sz="2800" dirty="0"/>
              <a:t>Key sizes</a:t>
            </a:r>
          </a:p>
          <a:p>
            <a:pPr lvl="2"/>
            <a:r>
              <a:rPr lang="en-US" sz="2400" dirty="0"/>
              <a:t>128/192/256 bits</a:t>
            </a:r>
          </a:p>
          <a:p>
            <a:pPr lvl="1"/>
            <a:r>
              <a:rPr lang="en-US" sz="2800" dirty="0"/>
              <a:t>Number of rounds corresponding to key size</a:t>
            </a:r>
          </a:p>
          <a:p>
            <a:pPr lvl="2"/>
            <a:r>
              <a:rPr lang="en-US" sz="2400" dirty="0"/>
              <a:t>10/12/14</a:t>
            </a:r>
          </a:p>
          <a:p>
            <a:r>
              <a:rPr lang="en-US" sz="2800" dirty="0"/>
              <a:t>For larger block lengths, the number of rounds must be increased</a:t>
            </a:r>
          </a:p>
          <a:p>
            <a:pPr lvl="1"/>
            <a:r>
              <a:rPr lang="en-US" dirty="0"/>
              <a:t>This makes any other attack as hard as brute force</a:t>
            </a:r>
          </a:p>
          <a:p>
            <a:endParaRPr lang="en-US" dirty="0"/>
          </a:p>
        </p:txBody>
      </p:sp>
      <p:sp>
        <p:nvSpPr>
          <p:cNvPr id="31" name="Rectangle 4"/>
          <p:cNvSpPr>
            <a:spLocks noChangeArrowheads="1"/>
          </p:cNvSpPr>
          <p:nvPr/>
        </p:nvSpPr>
        <p:spPr bwMode="auto">
          <a:xfrm>
            <a:off x="5867400" y="1752600"/>
            <a:ext cx="990600" cy="762000"/>
          </a:xfrm>
          <a:prstGeom prst="rect">
            <a:avLst/>
          </a:prstGeom>
          <a:solidFill>
            <a:srgbClr val="D34817"/>
          </a:solidFill>
          <a:ln w="12700" cap="sq">
            <a:solidFill>
              <a:sysClr val="windowText" lastClr="000000"/>
            </a:solidFill>
            <a:miter lim="800000"/>
            <a:headEnd type="none" w="sm" len="sm"/>
            <a:tailEnd type="none" w="sm" len="sm"/>
          </a:ln>
        </p:spPr>
        <p:txBody>
          <a:bodyPr wrap="none"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smtClean="0">
                <a:ln>
                  <a:noFill/>
                </a:ln>
                <a:solidFill>
                  <a:sysClr val="windowText" lastClr="000000"/>
                </a:solidFill>
                <a:effectLst/>
                <a:uLnTx/>
                <a:uFillTx/>
                <a:latin typeface="Tahoma" pitchFamily="34" charset="0"/>
                <a:ea typeface="MS PGothic" pitchFamily="34" charset="-128"/>
              </a:rPr>
              <a:t>e</a:t>
            </a:r>
          </a:p>
        </p:txBody>
      </p:sp>
      <p:sp>
        <p:nvSpPr>
          <p:cNvPr id="32" name="Line 5"/>
          <p:cNvSpPr>
            <a:spLocks noChangeShapeType="1"/>
          </p:cNvSpPr>
          <p:nvPr/>
        </p:nvSpPr>
        <p:spPr bwMode="auto">
          <a:xfrm>
            <a:off x="5181600" y="2133600"/>
            <a:ext cx="685800" cy="0"/>
          </a:xfrm>
          <a:prstGeom prst="line">
            <a:avLst/>
          </a:prstGeom>
          <a:noFill/>
          <a:ln w="28575" cap="sq">
            <a:solidFill>
              <a:sysClr val="windowText" lastClr="000000"/>
            </a:solidFill>
            <a:round/>
            <a:headEnd type="none" w="sm" len="sm"/>
            <a:tailEnd type="triangle" w="sm" len="sm"/>
          </a:ln>
          <a:extLst>
            <a:ext uri="{909E8E84-426E-40DD-AFC4-6F175D3DCCD1}">
              <a14:hiddenFill xmlns:a14="http://schemas.microsoft.com/office/drawing/2010/main">
                <a:noFill/>
              </a14:hiddenFill>
            </a:ext>
          </a:extLst>
        </p:spPr>
        <p:txBody>
          <a:bodyPr wrap="none"/>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33" name="Line 6"/>
          <p:cNvSpPr>
            <a:spLocks noChangeShapeType="1"/>
          </p:cNvSpPr>
          <p:nvPr/>
        </p:nvSpPr>
        <p:spPr bwMode="auto">
          <a:xfrm>
            <a:off x="6858000" y="2133600"/>
            <a:ext cx="685800" cy="0"/>
          </a:xfrm>
          <a:prstGeom prst="line">
            <a:avLst/>
          </a:prstGeom>
          <a:noFill/>
          <a:ln w="28575" cap="sq">
            <a:solidFill>
              <a:sysClr val="windowText" lastClr="000000"/>
            </a:solidFill>
            <a:round/>
            <a:headEnd type="none" w="sm" len="sm"/>
            <a:tailEnd type="triangle" w="sm" len="sm"/>
          </a:ln>
          <a:extLst>
            <a:ext uri="{909E8E84-426E-40DD-AFC4-6F175D3DCCD1}">
              <a14:hiddenFill xmlns:a14="http://schemas.microsoft.com/office/drawing/2010/main">
                <a:noFill/>
              </a14:hiddenFill>
            </a:ext>
          </a:extLst>
        </p:spPr>
        <p:txBody>
          <a:bodyPr wrap="none"/>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34" name="Line 7"/>
          <p:cNvSpPr>
            <a:spLocks noChangeShapeType="1"/>
          </p:cNvSpPr>
          <p:nvPr/>
        </p:nvSpPr>
        <p:spPr bwMode="auto">
          <a:xfrm rot="5400000" flipH="1">
            <a:off x="6057900" y="2857500"/>
            <a:ext cx="685800" cy="0"/>
          </a:xfrm>
          <a:prstGeom prst="line">
            <a:avLst/>
          </a:prstGeom>
          <a:noFill/>
          <a:ln w="28575" cap="sq">
            <a:solidFill>
              <a:sysClr val="windowText" lastClr="000000"/>
            </a:solidFill>
            <a:round/>
            <a:headEnd type="none" w="sm" len="sm"/>
            <a:tailEnd type="triangle" w="sm" len="sm"/>
          </a:ln>
          <a:extLst>
            <a:ext uri="{909E8E84-426E-40DD-AFC4-6F175D3DCCD1}">
              <a14:hiddenFill xmlns:a14="http://schemas.microsoft.com/office/drawing/2010/main">
                <a:noFill/>
              </a14:hiddenFill>
            </a:ext>
          </a:extLst>
        </p:spPr>
        <p:txBody>
          <a:bodyPr wrap="none"/>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35" name="Line 8"/>
          <p:cNvSpPr>
            <a:spLocks noChangeShapeType="1"/>
          </p:cNvSpPr>
          <p:nvPr/>
        </p:nvSpPr>
        <p:spPr bwMode="auto">
          <a:xfrm flipH="1">
            <a:off x="5410200" y="1981200"/>
            <a:ext cx="152400" cy="228600"/>
          </a:xfrm>
          <a:prstGeom prst="line">
            <a:avLst/>
          </a:prstGeom>
          <a:noFill/>
          <a:ln w="12700" cap="sq">
            <a:solidFill>
              <a:sysClr val="windowText" lastClr="000000"/>
            </a:solidFill>
            <a:round/>
            <a:headEnd type="none" w="sm" len="sm"/>
            <a:tailEnd type="none" w="sm" len="sm"/>
          </a:ln>
          <a:extLst>
            <a:ext uri="{909E8E84-426E-40DD-AFC4-6F175D3DCCD1}">
              <a14:hiddenFill xmlns:a14="http://schemas.microsoft.com/office/drawing/2010/main">
                <a:noFill/>
              </a14:hiddenFill>
            </a:ext>
          </a:extLst>
        </p:spPr>
        <p:txBody>
          <a:bodyPr wrap="none"/>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36" name="Line 9"/>
          <p:cNvSpPr>
            <a:spLocks noChangeShapeType="1"/>
          </p:cNvSpPr>
          <p:nvPr/>
        </p:nvSpPr>
        <p:spPr bwMode="auto">
          <a:xfrm flipH="1">
            <a:off x="7086600" y="1981200"/>
            <a:ext cx="152400" cy="228600"/>
          </a:xfrm>
          <a:prstGeom prst="line">
            <a:avLst/>
          </a:prstGeom>
          <a:noFill/>
          <a:ln w="12700" cap="sq">
            <a:solidFill>
              <a:sysClr val="windowText" lastClr="000000"/>
            </a:solidFill>
            <a:round/>
            <a:headEnd type="none" w="sm" len="sm"/>
            <a:tailEnd type="none" w="sm" len="sm"/>
          </a:ln>
          <a:extLst>
            <a:ext uri="{909E8E84-426E-40DD-AFC4-6F175D3DCCD1}">
              <a14:hiddenFill xmlns:a14="http://schemas.microsoft.com/office/drawing/2010/main">
                <a:noFill/>
              </a14:hiddenFill>
            </a:ext>
          </a:extLst>
        </p:spPr>
        <p:txBody>
          <a:bodyPr wrap="none"/>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37" name="Line 10"/>
          <p:cNvSpPr>
            <a:spLocks noChangeShapeType="1"/>
          </p:cNvSpPr>
          <p:nvPr/>
        </p:nvSpPr>
        <p:spPr bwMode="auto">
          <a:xfrm flipH="1">
            <a:off x="6324600" y="2819400"/>
            <a:ext cx="152400" cy="228600"/>
          </a:xfrm>
          <a:prstGeom prst="line">
            <a:avLst/>
          </a:prstGeom>
          <a:noFill/>
          <a:ln w="12700" cap="sq">
            <a:solidFill>
              <a:sysClr val="windowText" lastClr="000000"/>
            </a:solidFill>
            <a:round/>
            <a:headEnd type="none" w="sm" len="sm"/>
            <a:tailEnd type="none" w="sm" len="sm"/>
          </a:ln>
          <a:extLst>
            <a:ext uri="{909E8E84-426E-40DD-AFC4-6F175D3DCCD1}">
              <a14:hiddenFill xmlns:a14="http://schemas.microsoft.com/office/drawing/2010/main">
                <a:noFill/>
              </a14:hiddenFill>
            </a:ext>
          </a:extLst>
        </p:spPr>
        <p:txBody>
          <a:bodyPr wrap="none"/>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ysClr val="windowText" lastClr="000000"/>
              </a:solidFill>
              <a:effectLst/>
              <a:uLnTx/>
              <a:uFillTx/>
            </a:endParaRPr>
          </a:p>
        </p:txBody>
      </p:sp>
      <p:sp>
        <p:nvSpPr>
          <p:cNvPr id="38" name="Text Box 11"/>
          <p:cNvSpPr txBox="1">
            <a:spLocks noChangeArrowheads="1"/>
          </p:cNvSpPr>
          <p:nvPr/>
        </p:nvSpPr>
        <p:spPr bwMode="auto">
          <a:xfrm>
            <a:off x="5181600" y="2209800"/>
            <a:ext cx="3968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sz="2400" i="1">
                <a:latin typeface="Times New Roman" pitchFamily="18" charset="0"/>
                <a:ea typeface="MS PGothic" pitchFamily="34" charset="-128"/>
              </a:rPr>
              <a:t>x</a:t>
            </a:r>
          </a:p>
        </p:txBody>
      </p:sp>
      <p:sp>
        <p:nvSpPr>
          <p:cNvPr id="39" name="Text Box 12"/>
          <p:cNvSpPr txBox="1">
            <a:spLocks noChangeArrowheads="1"/>
          </p:cNvSpPr>
          <p:nvPr/>
        </p:nvSpPr>
        <p:spPr bwMode="auto">
          <a:xfrm>
            <a:off x="7162800" y="2209800"/>
            <a:ext cx="3190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none">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sz="2400" i="1">
                <a:latin typeface="Times New Roman" pitchFamily="18" charset="0"/>
                <a:ea typeface="MS PGothic" pitchFamily="34" charset="-128"/>
              </a:rPr>
              <a:t>y</a:t>
            </a:r>
          </a:p>
        </p:txBody>
      </p:sp>
      <p:sp>
        <p:nvSpPr>
          <p:cNvPr id="40" name="Text Box 13"/>
          <p:cNvSpPr txBox="1">
            <a:spLocks noChangeArrowheads="1"/>
          </p:cNvSpPr>
          <p:nvPr/>
        </p:nvSpPr>
        <p:spPr bwMode="auto">
          <a:xfrm>
            <a:off x="6019800" y="2819400"/>
            <a:ext cx="3190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none">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sz="2400" i="1">
                <a:latin typeface="Times New Roman" pitchFamily="18" charset="0"/>
                <a:ea typeface="MS PGothic" pitchFamily="34" charset="-128"/>
              </a:rPr>
              <a:t>k</a:t>
            </a:r>
          </a:p>
        </p:txBody>
      </p:sp>
      <p:sp>
        <p:nvSpPr>
          <p:cNvPr id="41" name="Text Box 14"/>
          <p:cNvSpPr txBox="1">
            <a:spLocks noChangeArrowheads="1"/>
          </p:cNvSpPr>
          <p:nvPr/>
        </p:nvSpPr>
        <p:spPr bwMode="auto">
          <a:xfrm>
            <a:off x="5257800" y="1524000"/>
            <a:ext cx="60007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none">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sz="2000">
                <a:latin typeface="Tahoma" pitchFamily="34" charset="0"/>
                <a:ea typeface="MS PGothic" pitchFamily="34" charset="-128"/>
              </a:rPr>
              <a:t>128</a:t>
            </a:r>
          </a:p>
        </p:txBody>
      </p:sp>
      <p:sp>
        <p:nvSpPr>
          <p:cNvPr id="42" name="Text Box 15"/>
          <p:cNvSpPr txBox="1">
            <a:spLocks noChangeArrowheads="1"/>
          </p:cNvSpPr>
          <p:nvPr/>
        </p:nvSpPr>
        <p:spPr bwMode="auto">
          <a:xfrm>
            <a:off x="7010400" y="1524000"/>
            <a:ext cx="60007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none">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sz="2000">
                <a:latin typeface="Tahoma" pitchFamily="34" charset="0"/>
                <a:ea typeface="MS PGothic" pitchFamily="34" charset="-128"/>
              </a:rPr>
              <a:t>128</a:t>
            </a:r>
          </a:p>
        </p:txBody>
      </p:sp>
      <p:sp>
        <p:nvSpPr>
          <p:cNvPr id="43" name="Text Box 16"/>
          <p:cNvSpPr txBox="1">
            <a:spLocks noChangeArrowheads="1"/>
          </p:cNvSpPr>
          <p:nvPr/>
        </p:nvSpPr>
        <p:spPr bwMode="auto">
          <a:xfrm>
            <a:off x="6553200" y="2819400"/>
            <a:ext cx="162083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none">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sz="2000">
                <a:latin typeface="Tahoma" pitchFamily="34" charset="0"/>
                <a:ea typeface="MS PGothic" pitchFamily="34" charset="-128"/>
              </a:rPr>
              <a:t>128/192/256</a:t>
            </a:r>
          </a:p>
        </p:txBody>
      </p:sp>
    </p:spTree>
    <p:extLst>
      <p:ext uri="{BB962C8B-B14F-4D97-AF65-F5344CB8AC3E}">
        <p14:creationId xmlns:p14="http://schemas.microsoft.com/office/powerpoint/2010/main" val="1708341519"/>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AES Basics</a:t>
            </a:r>
          </a:p>
        </p:txBody>
      </p:sp>
      <p:sp>
        <p:nvSpPr>
          <p:cNvPr id="3" name="Slide Number Placeholder 2"/>
          <p:cNvSpPr>
            <a:spLocks noGrp="1"/>
          </p:cNvSpPr>
          <p:nvPr>
            <p:ph type="sldNum" sz="quarter" idx="12"/>
          </p:nvPr>
        </p:nvSpPr>
        <p:spPr/>
        <p:txBody>
          <a:bodyPr/>
          <a:lstStyle/>
          <a:p>
            <a:fld id="{B6F15528-21DE-4FAA-801E-634DDDAF4B2B}" type="slidenum">
              <a:rPr lang="en-US" smtClean="0"/>
              <a:pPr/>
              <a:t>49</a:t>
            </a:fld>
            <a:endParaRPr lang="en-US"/>
          </a:p>
        </p:txBody>
      </p:sp>
      <p:sp>
        <p:nvSpPr>
          <p:cNvPr id="4" name="Content Placeholder 3"/>
          <p:cNvSpPr>
            <a:spLocks noGrp="1"/>
          </p:cNvSpPr>
          <p:nvPr>
            <p:ph sz="quarter" idx="1"/>
          </p:nvPr>
        </p:nvSpPr>
        <p:spPr/>
        <p:txBody>
          <a:bodyPr/>
          <a:lstStyle/>
          <a:p>
            <a:pPr>
              <a:lnSpc>
                <a:spcPct val="90000"/>
              </a:lnSpc>
            </a:pPr>
            <a:r>
              <a:rPr lang="en-US" sz="2800" dirty="0"/>
              <a:t>AES is based on </a:t>
            </a:r>
            <a:r>
              <a:rPr lang="en-US" sz="2800" dirty="0" err="1"/>
              <a:t>Rijndael</a:t>
            </a:r>
            <a:endParaRPr lang="en-US" sz="2800" dirty="0"/>
          </a:p>
          <a:p>
            <a:pPr lvl="1">
              <a:lnSpc>
                <a:spcPct val="90000"/>
              </a:lnSpc>
            </a:pPr>
            <a:r>
              <a:rPr lang="en-US" sz="2800" dirty="0"/>
              <a:t>The block length is fixed at 128 bits</a:t>
            </a:r>
          </a:p>
          <a:p>
            <a:pPr>
              <a:lnSpc>
                <a:spcPct val="90000"/>
              </a:lnSpc>
            </a:pPr>
            <a:r>
              <a:rPr lang="en-US" sz="2800" dirty="0"/>
              <a:t>No </a:t>
            </a:r>
            <a:r>
              <a:rPr lang="en-US" sz="2800" dirty="0" err="1" smtClean="0"/>
              <a:t>Feistel</a:t>
            </a:r>
            <a:r>
              <a:rPr lang="en-US" sz="2800" dirty="0" smtClean="0"/>
              <a:t> structure </a:t>
            </a:r>
            <a:r>
              <a:rPr lang="en-US" sz="2800" dirty="0"/>
              <a:t>=&gt; all 128 bits of a round are encrypted in that round</a:t>
            </a:r>
          </a:p>
          <a:p>
            <a:pPr lvl="1">
              <a:lnSpc>
                <a:spcPct val="90000"/>
              </a:lnSpc>
            </a:pPr>
            <a:r>
              <a:rPr lang="en-US" dirty="0"/>
              <a:t>Smaller number of rounds compared to DES</a:t>
            </a:r>
          </a:p>
          <a:p>
            <a:pPr>
              <a:lnSpc>
                <a:spcPct val="90000"/>
              </a:lnSpc>
            </a:pPr>
            <a:r>
              <a:rPr lang="en-US" sz="2800" dirty="0"/>
              <a:t>Parameters</a:t>
            </a:r>
          </a:p>
          <a:p>
            <a:pPr lvl="1">
              <a:lnSpc>
                <a:spcPct val="90000"/>
              </a:lnSpc>
            </a:pPr>
            <a:r>
              <a:rPr lang="en-US" dirty="0"/>
              <a:t>Key size: </a:t>
            </a:r>
            <a:r>
              <a:rPr lang="en-US" dirty="0" err="1"/>
              <a:t>N</a:t>
            </a:r>
            <a:r>
              <a:rPr lang="en-US" baseline="-25000" dirty="0" err="1"/>
              <a:t>k</a:t>
            </a:r>
            <a:r>
              <a:rPr lang="en-US" baseline="-25000" dirty="0"/>
              <a:t> </a:t>
            </a:r>
            <a:r>
              <a:rPr lang="en-US" dirty="0"/>
              <a:t>in 32-bit words</a:t>
            </a:r>
          </a:p>
          <a:p>
            <a:pPr lvl="2">
              <a:lnSpc>
                <a:spcPct val="90000"/>
              </a:lnSpc>
            </a:pPr>
            <a:r>
              <a:rPr lang="en-US" sz="2400" dirty="0"/>
              <a:t>Example: 128 bit key =&gt; Four 32-bit words =&gt; </a:t>
            </a:r>
            <a:r>
              <a:rPr lang="en-US" sz="2400" dirty="0" err="1"/>
              <a:t>N</a:t>
            </a:r>
            <a:r>
              <a:rPr lang="en-US" sz="2400" baseline="-25000" dirty="0" err="1"/>
              <a:t>k</a:t>
            </a:r>
            <a:r>
              <a:rPr lang="en-US" sz="2400" dirty="0"/>
              <a:t> = 4</a:t>
            </a:r>
          </a:p>
          <a:p>
            <a:pPr lvl="1">
              <a:lnSpc>
                <a:spcPct val="90000"/>
              </a:lnSpc>
            </a:pPr>
            <a:r>
              <a:rPr lang="en-US" dirty="0"/>
              <a:t>Block size: </a:t>
            </a:r>
            <a:r>
              <a:rPr lang="en-US" dirty="0" err="1"/>
              <a:t>N</a:t>
            </a:r>
            <a:r>
              <a:rPr lang="en-US" baseline="-25000" dirty="0" err="1"/>
              <a:t>b</a:t>
            </a:r>
            <a:r>
              <a:rPr lang="en-US" dirty="0"/>
              <a:t> in 32 bit words</a:t>
            </a:r>
          </a:p>
          <a:p>
            <a:pPr lvl="1">
              <a:lnSpc>
                <a:spcPct val="90000"/>
              </a:lnSpc>
            </a:pPr>
            <a:r>
              <a:rPr lang="en-US" dirty="0"/>
              <a:t>Number of rounds: N</a:t>
            </a:r>
            <a:r>
              <a:rPr lang="en-US" baseline="-25000" dirty="0"/>
              <a:t>r</a:t>
            </a:r>
          </a:p>
          <a:p>
            <a:pPr lvl="2">
              <a:lnSpc>
                <a:spcPct val="90000"/>
              </a:lnSpc>
            </a:pPr>
            <a:r>
              <a:rPr lang="en-US" sz="2400" dirty="0" err="1"/>
              <a:t>Rijndael</a:t>
            </a:r>
            <a:r>
              <a:rPr lang="en-US" sz="2400" dirty="0"/>
              <a:t> specifies N</a:t>
            </a:r>
            <a:r>
              <a:rPr lang="en-US" sz="2400" baseline="-25000" dirty="0"/>
              <a:t>r</a:t>
            </a:r>
            <a:r>
              <a:rPr lang="en-US" sz="2400" dirty="0"/>
              <a:t> = 6 + max(</a:t>
            </a:r>
            <a:r>
              <a:rPr lang="en-US" sz="2400" dirty="0" err="1"/>
              <a:t>N</a:t>
            </a:r>
            <a:r>
              <a:rPr lang="en-US" sz="2400" baseline="-25000" dirty="0" err="1"/>
              <a:t>k</a:t>
            </a:r>
            <a:r>
              <a:rPr lang="en-US" sz="2400" dirty="0"/>
              <a:t>, </a:t>
            </a:r>
            <a:r>
              <a:rPr lang="en-US" sz="2400" dirty="0" err="1"/>
              <a:t>N</a:t>
            </a:r>
            <a:r>
              <a:rPr lang="en-US" sz="2400" baseline="-25000" dirty="0" err="1"/>
              <a:t>b</a:t>
            </a:r>
            <a:r>
              <a:rPr lang="en-US" sz="2400" dirty="0"/>
              <a:t>)</a:t>
            </a:r>
          </a:p>
          <a:p>
            <a:endParaRPr lang="en-US" dirty="0"/>
          </a:p>
        </p:txBody>
      </p:sp>
    </p:spTree>
    <p:extLst>
      <p:ext uri="{BB962C8B-B14F-4D97-AF65-F5344CB8AC3E}">
        <p14:creationId xmlns:p14="http://schemas.microsoft.com/office/powerpoint/2010/main" val="34872742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Effect transition="in" filter="fade">
                                      <p:cBhvr>
                                        <p:cTn id="7" dur="500"/>
                                        <p:tgtEl>
                                          <p:spTgt spid="4">
                                            <p:txEl>
                                              <p:pRg st="2" end="2"/>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4">
                                            <p:txEl>
                                              <p:pRg st="3" end="3"/>
                                            </p:txEl>
                                          </p:spTgt>
                                        </p:tgtEl>
                                        <p:attrNameLst>
                                          <p:attrName>style.visibility</p:attrName>
                                        </p:attrNameLst>
                                      </p:cBhvr>
                                      <p:to>
                                        <p:strVal val="visible"/>
                                      </p:to>
                                    </p:set>
                                    <p:animEffect transition="in" filter="fade">
                                      <p:cBhvr>
                                        <p:cTn id="10" dur="500"/>
                                        <p:tgtEl>
                                          <p:spTgt spid="4">
                                            <p:txEl>
                                              <p:pRg st="3" end="3"/>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4">
                                            <p:txEl>
                                              <p:pRg st="4" end="4"/>
                                            </p:txEl>
                                          </p:spTgt>
                                        </p:tgtEl>
                                        <p:attrNameLst>
                                          <p:attrName>style.visibility</p:attrName>
                                        </p:attrNameLst>
                                      </p:cBhvr>
                                      <p:to>
                                        <p:strVal val="visible"/>
                                      </p:to>
                                    </p:set>
                                    <p:animEffect transition="in" filter="fade">
                                      <p:cBhvr>
                                        <p:cTn id="15" dur="500"/>
                                        <p:tgtEl>
                                          <p:spTgt spid="4">
                                            <p:txEl>
                                              <p:pRg st="4" end="4"/>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4">
                                            <p:txEl>
                                              <p:pRg st="5" end="5"/>
                                            </p:txEl>
                                          </p:spTgt>
                                        </p:tgtEl>
                                        <p:attrNameLst>
                                          <p:attrName>style.visibility</p:attrName>
                                        </p:attrNameLst>
                                      </p:cBhvr>
                                      <p:to>
                                        <p:strVal val="visible"/>
                                      </p:to>
                                    </p:set>
                                    <p:animEffect transition="in" filter="fade">
                                      <p:cBhvr>
                                        <p:cTn id="18" dur="500"/>
                                        <p:tgtEl>
                                          <p:spTgt spid="4">
                                            <p:txEl>
                                              <p:pRg st="5" end="5"/>
                                            </p:tx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4">
                                            <p:txEl>
                                              <p:pRg st="6" end="6"/>
                                            </p:txEl>
                                          </p:spTgt>
                                        </p:tgtEl>
                                        <p:attrNameLst>
                                          <p:attrName>style.visibility</p:attrName>
                                        </p:attrNameLst>
                                      </p:cBhvr>
                                      <p:to>
                                        <p:strVal val="visible"/>
                                      </p:to>
                                    </p:set>
                                    <p:animEffect transition="in" filter="fade">
                                      <p:cBhvr>
                                        <p:cTn id="21" dur="500"/>
                                        <p:tgtEl>
                                          <p:spTgt spid="4">
                                            <p:txEl>
                                              <p:pRg st="6" end="6"/>
                                            </p:txEl>
                                          </p:spTgt>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4">
                                            <p:txEl>
                                              <p:pRg st="7" end="7"/>
                                            </p:txEl>
                                          </p:spTgt>
                                        </p:tgtEl>
                                        <p:attrNameLst>
                                          <p:attrName>style.visibility</p:attrName>
                                        </p:attrNameLst>
                                      </p:cBhvr>
                                      <p:to>
                                        <p:strVal val="visible"/>
                                      </p:to>
                                    </p:set>
                                    <p:animEffect transition="in" filter="fade">
                                      <p:cBhvr>
                                        <p:cTn id="24" dur="500"/>
                                        <p:tgtEl>
                                          <p:spTgt spid="4">
                                            <p:txEl>
                                              <p:pRg st="7" end="7"/>
                                            </p:txEl>
                                          </p:spTgt>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4">
                                            <p:txEl>
                                              <p:pRg st="8" end="8"/>
                                            </p:txEl>
                                          </p:spTgt>
                                        </p:tgtEl>
                                        <p:attrNameLst>
                                          <p:attrName>style.visibility</p:attrName>
                                        </p:attrNameLst>
                                      </p:cBhvr>
                                      <p:to>
                                        <p:strVal val="visible"/>
                                      </p:to>
                                    </p:set>
                                    <p:animEffect transition="in" filter="fade">
                                      <p:cBhvr>
                                        <p:cTn id="27" dur="500"/>
                                        <p:tgtEl>
                                          <p:spTgt spid="4">
                                            <p:txEl>
                                              <p:pRg st="8" end="8"/>
                                            </p:txEl>
                                          </p:spTgt>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4">
                                            <p:txEl>
                                              <p:pRg st="9" end="9"/>
                                            </p:txEl>
                                          </p:spTgt>
                                        </p:tgtEl>
                                        <p:attrNameLst>
                                          <p:attrName>style.visibility</p:attrName>
                                        </p:attrNameLst>
                                      </p:cBhvr>
                                      <p:to>
                                        <p:strVal val="visible"/>
                                      </p:to>
                                    </p:set>
                                    <p:animEffect transition="in" filter="fade">
                                      <p:cBhvr>
                                        <p:cTn id="30" dur="500"/>
                                        <p:tgtEl>
                                          <p:spTgt spid="4">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a:t>Autokeyed</a:t>
            </a:r>
            <a:r>
              <a:rPr lang="en-GB" dirty="0"/>
              <a:t> </a:t>
            </a:r>
            <a:r>
              <a:rPr lang="en-GB" dirty="0" err="1"/>
              <a:t>Vigenere</a:t>
            </a:r>
            <a:r>
              <a:rPr lang="en-GB" dirty="0"/>
              <a:t> Cipher</a:t>
            </a:r>
            <a:endParaRPr lang="en-US" dirty="0"/>
          </a:p>
        </p:txBody>
      </p:sp>
      <p:sp>
        <p:nvSpPr>
          <p:cNvPr id="3" name="Slide Number Placeholder 2"/>
          <p:cNvSpPr>
            <a:spLocks noGrp="1"/>
          </p:cNvSpPr>
          <p:nvPr>
            <p:ph type="sldNum" sz="quarter" idx="12"/>
          </p:nvPr>
        </p:nvSpPr>
        <p:spPr/>
        <p:txBody>
          <a:bodyPr/>
          <a:lstStyle/>
          <a:p>
            <a:fld id="{B6F15528-21DE-4FAA-801E-634DDDAF4B2B}" type="slidenum">
              <a:rPr lang="en-US" smtClean="0"/>
              <a:pPr/>
              <a:t>5</a:t>
            </a:fld>
            <a:endParaRPr lang="en-US"/>
          </a:p>
        </p:txBody>
      </p:sp>
      <p:sp>
        <p:nvSpPr>
          <p:cNvPr id="4" name="Content Placeholder 3"/>
          <p:cNvSpPr>
            <a:spLocks noGrp="1"/>
          </p:cNvSpPr>
          <p:nvPr>
            <p:ph sz="quarter" idx="1"/>
          </p:nvPr>
        </p:nvSpPr>
        <p:spPr/>
        <p:txBody>
          <a:bodyPr/>
          <a:lstStyle/>
          <a:p>
            <a:pPr>
              <a:lnSpc>
                <a:spcPct val="90000"/>
              </a:lnSpc>
              <a:spcBef>
                <a:spcPts val="7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3200" dirty="0"/>
              <a:t>Shift cipher with a key stream in </a:t>
            </a:r>
            <a:r>
              <a:rPr lang="en-GB" sz="3200" i="1" dirty="0"/>
              <a:t>Z</a:t>
            </a:r>
            <a:r>
              <a:rPr lang="en-GB" sz="3200" baseline="-25000" dirty="0"/>
              <a:t>26</a:t>
            </a:r>
          </a:p>
          <a:p>
            <a:pPr lvl="1">
              <a:lnSpc>
                <a:spcPct val="90000"/>
              </a:lnSpc>
              <a:spcBef>
                <a:spcPts val="6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800" dirty="0"/>
              <a:t>Plaintext: </a:t>
            </a:r>
            <a:r>
              <a:rPr lang="en-GB" sz="2800" i="1" dirty="0"/>
              <a:t>x </a:t>
            </a:r>
            <a:r>
              <a:rPr lang="en-GB" sz="2800" dirty="0">
                <a:latin typeface="Symbol" pitchFamily="18" charset="2"/>
              </a:rPr>
              <a:t></a:t>
            </a:r>
            <a:r>
              <a:rPr lang="en-GB" sz="2800" dirty="0"/>
              <a:t>{0,1,2, …,25}</a:t>
            </a:r>
          </a:p>
          <a:p>
            <a:pPr lvl="1">
              <a:lnSpc>
                <a:spcPct val="90000"/>
              </a:lnSpc>
              <a:spcBef>
                <a:spcPts val="6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800" dirty="0" err="1"/>
              <a:t>Ciphertext</a:t>
            </a:r>
            <a:r>
              <a:rPr lang="en-GB" sz="2800" dirty="0"/>
              <a:t>: </a:t>
            </a:r>
            <a:r>
              <a:rPr lang="en-GB" sz="2800" i="1" dirty="0"/>
              <a:t>y </a:t>
            </a:r>
            <a:r>
              <a:rPr lang="en-GB" sz="2800" dirty="0">
                <a:latin typeface="Symbol" pitchFamily="18" charset="2"/>
              </a:rPr>
              <a:t></a:t>
            </a:r>
            <a:r>
              <a:rPr lang="en-GB" sz="2800" dirty="0"/>
              <a:t>{0,1,2, …,25}</a:t>
            </a:r>
          </a:p>
          <a:p>
            <a:pPr lvl="1">
              <a:lnSpc>
                <a:spcPct val="90000"/>
              </a:lnSpc>
              <a:spcBef>
                <a:spcPts val="6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800" dirty="0"/>
              <a:t>Main Key: </a:t>
            </a:r>
            <a:r>
              <a:rPr lang="en-GB" sz="2800" i="1" dirty="0"/>
              <a:t>k</a:t>
            </a:r>
            <a:r>
              <a:rPr lang="en-GB" sz="2800" dirty="0"/>
              <a:t> </a:t>
            </a:r>
            <a:r>
              <a:rPr lang="en-GB" sz="2800" dirty="0">
                <a:latin typeface="Symbol" pitchFamily="18" charset="2"/>
              </a:rPr>
              <a:t></a:t>
            </a:r>
            <a:r>
              <a:rPr lang="en-GB" sz="2800" dirty="0"/>
              <a:t>{0,1,2, …,25}</a:t>
            </a:r>
          </a:p>
          <a:p>
            <a:pPr lvl="1">
              <a:lnSpc>
                <a:spcPct val="90000"/>
              </a:lnSpc>
              <a:spcBef>
                <a:spcPts val="6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800" dirty="0"/>
              <a:t>Encryption: </a:t>
            </a:r>
            <a:r>
              <a:rPr lang="en-GB" sz="2800" i="1" dirty="0" err="1"/>
              <a:t>e</a:t>
            </a:r>
            <a:r>
              <a:rPr lang="en-GB" sz="2800" baseline="-25000" dirty="0" err="1"/>
              <a:t>ki</a:t>
            </a:r>
            <a:r>
              <a:rPr lang="en-GB" sz="2800" dirty="0"/>
              <a:t>(</a:t>
            </a:r>
            <a:r>
              <a:rPr lang="en-GB" sz="2800" i="1" dirty="0"/>
              <a:t>x</a:t>
            </a:r>
            <a:r>
              <a:rPr lang="en-GB" sz="2800" i="1" baseline="-25000" dirty="0"/>
              <a:t>i</a:t>
            </a:r>
            <a:r>
              <a:rPr lang="en-GB" sz="2800" dirty="0"/>
              <a:t>) = </a:t>
            </a:r>
            <a:r>
              <a:rPr lang="en-GB" sz="2800" i="1" dirty="0"/>
              <a:t>x</a:t>
            </a:r>
            <a:r>
              <a:rPr lang="en-GB" sz="2800" i="1" baseline="-25000" dirty="0"/>
              <a:t>i</a:t>
            </a:r>
            <a:r>
              <a:rPr lang="en-GB" sz="2800" dirty="0"/>
              <a:t> + </a:t>
            </a:r>
            <a:r>
              <a:rPr lang="en-GB" sz="2800" i="1" dirty="0" err="1"/>
              <a:t>k</a:t>
            </a:r>
            <a:r>
              <a:rPr lang="en-GB" sz="2800" i="1" baseline="-25000" dirty="0" err="1"/>
              <a:t>i</a:t>
            </a:r>
            <a:r>
              <a:rPr lang="en-GB" sz="2800" dirty="0"/>
              <a:t> mod 26</a:t>
            </a:r>
          </a:p>
          <a:p>
            <a:pPr lvl="1">
              <a:lnSpc>
                <a:spcPct val="90000"/>
              </a:lnSpc>
              <a:spcBef>
                <a:spcPts val="6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800" dirty="0"/>
              <a:t>Decryption: </a:t>
            </a:r>
            <a:r>
              <a:rPr lang="en-GB" sz="2800" i="1" dirty="0" err="1"/>
              <a:t>d</a:t>
            </a:r>
            <a:r>
              <a:rPr lang="en-GB" sz="2800" baseline="-25000" dirty="0" err="1"/>
              <a:t>ki</a:t>
            </a:r>
            <a:r>
              <a:rPr lang="en-GB" sz="2800" dirty="0"/>
              <a:t>(</a:t>
            </a:r>
            <a:r>
              <a:rPr lang="en-GB" sz="2800" i="1" dirty="0" err="1"/>
              <a:t>y</a:t>
            </a:r>
            <a:r>
              <a:rPr lang="en-GB" sz="2800" i="1" baseline="-25000" dirty="0" err="1"/>
              <a:t>i</a:t>
            </a:r>
            <a:r>
              <a:rPr lang="en-GB" sz="2800" dirty="0"/>
              <a:t>) = </a:t>
            </a:r>
            <a:r>
              <a:rPr lang="en-GB" sz="2800" i="1" dirty="0" err="1"/>
              <a:t>y</a:t>
            </a:r>
            <a:r>
              <a:rPr lang="en-GB" sz="2800" i="1" baseline="-25000" dirty="0" err="1"/>
              <a:t>i</a:t>
            </a:r>
            <a:r>
              <a:rPr lang="en-GB" sz="2800" dirty="0"/>
              <a:t> – </a:t>
            </a:r>
            <a:r>
              <a:rPr lang="en-GB" sz="2800" i="1" dirty="0" err="1"/>
              <a:t>k</a:t>
            </a:r>
            <a:r>
              <a:rPr lang="en-GB" sz="2800" i="1" baseline="-25000" dirty="0" err="1"/>
              <a:t>i</a:t>
            </a:r>
            <a:r>
              <a:rPr lang="en-GB" sz="2800" dirty="0"/>
              <a:t> mod 26</a:t>
            </a:r>
          </a:p>
          <a:p>
            <a:pPr>
              <a:lnSpc>
                <a:spcPct val="90000"/>
              </a:lnSpc>
              <a:spcBef>
                <a:spcPts val="7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3200" dirty="0"/>
              <a:t>Generation of the key stream </a:t>
            </a:r>
            <a:r>
              <a:rPr lang="en-GB" sz="3200" i="1" dirty="0" err="1"/>
              <a:t>k</a:t>
            </a:r>
            <a:r>
              <a:rPr lang="en-GB" sz="3200" i="1" baseline="-25000" dirty="0" err="1"/>
              <a:t>i</a:t>
            </a:r>
            <a:r>
              <a:rPr lang="en-GB" sz="3200" i="1" baseline="-25000" dirty="0"/>
              <a:t> </a:t>
            </a:r>
            <a:r>
              <a:rPr lang="en-GB" sz="3200" dirty="0"/>
              <a:t>is simple</a:t>
            </a:r>
          </a:p>
          <a:p>
            <a:pPr lvl="1">
              <a:lnSpc>
                <a:spcPct val="90000"/>
              </a:lnSpc>
              <a:spcBef>
                <a:spcPts val="6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800" dirty="0"/>
              <a:t>Use a main key </a:t>
            </a:r>
            <a:r>
              <a:rPr lang="en-GB" sz="2800" i="1" dirty="0"/>
              <a:t>k</a:t>
            </a:r>
            <a:r>
              <a:rPr lang="en-GB" sz="2800" dirty="0"/>
              <a:t> for the first alphabet</a:t>
            </a:r>
          </a:p>
          <a:p>
            <a:pPr lvl="1">
              <a:lnSpc>
                <a:spcPct val="90000"/>
              </a:lnSpc>
              <a:spcBef>
                <a:spcPts val="6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sz="2800" dirty="0"/>
              <a:t>Reuse the plaintext as the key for the rest</a:t>
            </a:r>
          </a:p>
          <a:p>
            <a:endParaRPr lang="en-US" dirty="0"/>
          </a:p>
        </p:txBody>
      </p:sp>
    </p:spTree>
    <p:extLst>
      <p:ext uri="{BB962C8B-B14F-4D97-AF65-F5344CB8AC3E}">
        <p14:creationId xmlns:p14="http://schemas.microsoft.com/office/powerpoint/2010/main" val="8175696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6" end="6"/>
                                            </p:txEl>
                                          </p:spTgt>
                                        </p:tgtEl>
                                        <p:attrNameLst>
                                          <p:attrName>style.visibility</p:attrName>
                                        </p:attrNameLst>
                                      </p:cBhvr>
                                      <p:to>
                                        <p:strVal val="visible"/>
                                      </p:to>
                                    </p:set>
                                    <p:animEffect transition="in" filter="fade">
                                      <p:cBhvr>
                                        <p:cTn id="7" dur="500"/>
                                        <p:tgtEl>
                                          <p:spTgt spid="4">
                                            <p:txEl>
                                              <p:pRg st="6" end="6"/>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4">
                                            <p:txEl>
                                              <p:pRg st="7" end="7"/>
                                            </p:txEl>
                                          </p:spTgt>
                                        </p:tgtEl>
                                        <p:attrNameLst>
                                          <p:attrName>style.visibility</p:attrName>
                                        </p:attrNameLst>
                                      </p:cBhvr>
                                      <p:to>
                                        <p:strVal val="visible"/>
                                      </p:to>
                                    </p:set>
                                    <p:animEffect transition="in" filter="fade">
                                      <p:cBhvr>
                                        <p:cTn id="10" dur="500"/>
                                        <p:tgtEl>
                                          <p:spTgt spid="4">
                                            <p:txEl>
                                              <p:pRg st="7" end="7"/>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4">
                                            <p:txEl>
                                              <p:pRg st="8" end="8"/>
                                            </p:txEl>
                                          </p:spTgt>
                                        </p:tgtEl>
                                        <p:attrNameLst>
                                          <p:attrName>style.visibility</p:attrName>
                                        </p:attrNameLst>
                                      </p:cBhvr>
                                      <p:to>
                                        <p:strVal val="visible"/>
                                      </p:to>
                                    </p:set>
                                    <p:animEffect transition="in" filter="fade">
                                      <p:cBhvr>
                                        <p:cTn id="13" dur="500"/>
                                        <p:tgtEl>
                                          <p:spTgt spid="4">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Evaluation Criteria</a:t>
            </a:r>
          </a:p>
        </p:txBody>
      </p:sp>
      <p:sp>
        <p:nvSpPr>
          <p:cNvPr id="3" name="Slide Number Placeholder 2"/>
          <p:cNvSpPr>
            <a:spLocks noGrp="1"/>
          </p:cNvSpPr>
          <p:nvPr>
            <p:ph type="sldNum" sz="quarter" idx="12"/>
          </p:nvPr>
        </p:nvSpPr>
        <p:spPr/>
        <p:txBody>
          <a:bodyPr/>
          <a:lstStyle/>
          <a:p>
            <a:fld id="{B6F15528-21DE-4FAA-801E-634DDDAF4B2B}" type="slidenum">
              <a:rPr lang="en-US" smtClean="0"/>
              <a:pPr/>
              <a:t>50</a:t>
            </a:fld>
            <a:endParaRPr lang="en-US"/>
          </a:p>
        </p:txBody>
      </p:sp>
      <p:sp>
        <p:nvSpPr>
          <p:cNvPr id="4" name="Content Placeholder 3"/>
          <p:cNvSpPr>
            <a:spLocks noGrp="1"/>
          </p:cNvSpPr>
          <p:nvPr>
            <p:ph sz="quarter" idx="1"/>
          </p:nvPr>
        </p:nvSpPr>
        <p:spPr/>
        <p:txBody>
          <a:bodyPr/>
          <a:lstStyle/>
          <a:p>
            <a:pPr>
              <a:lnSpc>
                <a:spcPct val="90000"/>
              </a:lnSpc>
            </a:pPr>
            <a:r>
              <a:rPr lang="en-US" sz="2400" dirty="0"/>
              <a:t>Security</a:t>
            </a:r>
          </a:p>
          <a:p>
            <a:pPr lvl="1">
              <a:lnSpc>
                <a:spcPct val="90000"/>
              </a:lnSpc>
            </a:pPr>
            <a:r>
              <a:rPr lang="en-US" sz="2000" dirty="0"/>
              <a:t>Resistance to cryptanalysis</a:t>
            </a:r>
          </a:p>
          <a:p>
            <a:pPr lvl="1">
              <a:lnSpc>
                <a:spcPct val="90000"/>
              </a:lnSpc>
            </a:pPr>
            <a:r>
              <a:rPr lang="en-US" sz="2000" dirty="0"/>
              <a:t>Mathematical foundation</a:t>
            </a:r>
          </a:p>
          <a:p>
            <a:pPr lvl="1">
              <a:lnSpc>
                <a:spcPct val="90000"/>
              </a:lnSpc>
            </a:pPr>
            <a:r>
              <a:rPr lang="en-US" sz="2000" dirty="0"/>
              <a:t>Randomness of output bits</a:t>
            </a:r>
          </a:p>
          <a:p>
            <a:pPr lvl="1">
              <a:lnSpc>
                <a:spcPct val="90000"/>
              </a:lnSpc>
            </a:pPr>
            <a:r>
              <a:rPr lang="en-US" sz="2000" dirty="0"/>
              <a:t>Relative security compared to competitors</a:t>
            </a:r>
          </a:p>
          <a:p>
            <a:pPr>
              <a:lnSpc>
                <a:spcPct val="90000"/>
              </a:lnSpc>
            </a:pPr>
            <a:r>
              <a:rPr lang="en-US" sz="2400" dirty="0"/>
              <a:t>Cost</a:t>
            </a:r>
          </a:p>
          <a:p>
            <a:pPr lvl="1">
              <a:lnSpc>
                <a:spcPct val="90000"/>
              </a:lnSpc>
            </a:pPr>
            <a:r>
              <a:rPr lang="en-US" sz="2000" dirty="0"/>
              <a:t>Royalty and intellectual property</a:t>
            </a:r>
          </a:p>
          <a:p>
            <a:pPr lvl="1">
              <a:lnSpc>
                <a:spcPct val="90000"/>
              </a:lnSpc>
            </a:pPr>
            <a:r>
              <a:rPr lang="en-US" sz="2000" dirty="0"/>
              <a:t>Platform dependence (8 bit to 256 bit architectures)</a:t>
            </a:r>
          </a:p>
          <a:p>
            <a:pPr lvl="1">
              <a:lnSpc>
                <a:spcPct val="90000"/>
              </a:lnSpc>
            </a:pPr>
            <a:r>
              <a:rPr lang="en-US" sz="2000" dirty="0"/>
              <a:t>Speed</a:t>
            </a:r>
          </a:p>
          <a:p>
            <a:pPr lvl="1">
              <a:lnSpc>
                <a:spcPct val="90000"/>
              </a:lnSpc>
            </a:pPr>
            <a:r>
              <a:rPr lang="en-US" sz="2000" dirty="0"/>
              <a:t>Efficiency</a:t>
            </a:r>
          </a:p>
          <a:p>
            <a:pPr lvl="1">
              <a:lnSpc>
                <a:spcPct val="90000"/>
              </a:lnSpc>
            </a:pPr>
            <a:r>
              <a:rPr lang="en-US" sz="2000" dirty="0"/>
              <a:t>Memory requirements</a:t>
            </a:r>
          </a:p>
          <a:p>
            <a:endParaRPr lang="en-US" dirty="0"/>
          </a:p>
        </p:txBody>
      </p:sp>
    </p:spTree>
    <p:extLst>
      <p:ext uri="{BB962C8B-B14F-4D97-AF65-F5344CB8AC3E}">
        <p14:creationId xmlns:p14="http://schemas.microsoft.com/office/powerpoint/2010/main" val="2074539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5" end="5"/>
                                            </p:txEl>
                                          </p:spTgt>
                                        </p:tgtEl>
                                        <p:attrNameLst>
                                          <p:attrName>style.visibility</p:attrName>
                                        </p:attrNameLst>
                                      </p:cBhvr>
                                      <p:to>
                                        <p:strVal val="visible"/>
                                      </p:to>
                                    </p:set>
                                    <p:animEffect transition="in" filter="fade">
                                      <p:cBhvr>
                                        <p:cTn id="7" dur="500"/>
                                        <p:tgtEl>
                                          <p:spTgt spid="4">
                                            <p:txEl>
                                              <p:pRg st="5" end="5"/>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4">
                                            <p:txEl>
                                              <p:pRg st="6" end="6"/>
                                            </p:txEl>
                                          </p:spTgt>
                                        </p:tgtEl>
                                        <p:attrNameLst>
                                          <p:attrName>style.visibility</p:attrName>
                                        </p:attrNameLst>
                                      </p:cBhvr>
                                      <p:to>
                                        <p:strVal val="visible"/>
                                      </p:to>
                                    </p:set>
                                    <p:animEffect transition="in" filter="fade">
                                      <p:cBhvr>
                                        <p:cTn id="10" dur="500"/>
                                        <p:tgtEl>
                                          <p:spTgt spid="4">
                                            <p:txEl>
                                              <p:pRg st="6" end="6"/>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4">
                                            <p:txEl>
                                              <p:pRg st="7" end="7"/>
                                            </p:txEl>
                                          </p:spTgt>
                                        </p:tgtEl>
                                        <p:attrNameLst>
                                          <p:attrName>style.visibility</p:attrName>
                                        </p:attrNameLst>
                                      </p:cBhvr>
                                      <p:to>
                                        <p:strVal val="visible"/>
                                      </p:to>
                                    </p:set>
                                    <p:animEffect transition="in" filter="fade">
                                      <p:cBhvr>
                                        <p:cTn id="13" dur="500"/>
                                        <p:tgtEl>
                                          <p:spTgt spid="4">
                                            <p:txEl>
                                              <p:pRg st="7" end="7"/>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4">
                                            <p:txEl>
                                              <p:pRg st="8" end="8"/>
                                            </p:txEl>
                                          </p:spTgt>
                                        </p:tgtEl>
                                        <p:attrNameLst>
                                          <p:attrName>style.visibility</p:attrName>
                                        </p:attrNameLst>
                                      </p:cBhvr>
                                      <p:to>
                                        <p:strVal val="visible"/>
                                      </p:to>
                                    </p:set>
                                    <p:animEffect transition="in" filter="fade">
                                      <p:cBhvr>
                                        <p:cTn id="16" dur="500"/>
                                        <p:tgtEl>
                                          <p:spTgt spid="4">
                                            <p:txEl>
                                              <p:pRg st="8" end="8"/>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4">
                                            <p:txEl>
                                              <p:pRg st="9" end="9"/>
                                            </p:txEl>
                                          </p:spTgt>
                                        </p:tgtEl>
                                        <p:attrNameLst>
                                          <p:attrName>style.visibility</p:attrName>
                                        </p:attrNameLst>
                                      </p:cBhvr>
                                      <p:to>
                                        <p:strVal val="visible"/>
                                      </p:to>
                                    </p:set>
                                    <p:animEffect transition="in" filter="fade">
                                      <p:cBhvr>
                                        <p:cTn id="19" dur="500"/>
                                        <p:tgtEl>
                                          <p:spTgt spid="4">
                                            <p:txEl>
                                              <p:pRg st="9" end="9"/>
                                            </p:txEl>
                                          </p:spTgt>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4">
                                            <p:txEl>
                                              <p:pRg st="10" end="10"/>
                                            </p:txEl>
                                          </p:spTgt>
                                        </p:tgtEl>
                                        <p:attrNameLst>
                                          <p:attrName>style.visibility</p:attrName>
                                        </p:attrNameLst>
                                      </p:cBhvr>
                                      <p:to>
                                        <p:strVal val="visible"/>
                                      </p:to>
                                    </p:set>
                                    <p:animEffect transition="in" filter="fade">
                                      <p:cBhvr>
                                        <p:cTn id="22" dur="500"/>
                                        <p:tgtEl>
                                          <p:spTgt spid="4">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Underpinnings of AES</a:t>
            </a:r>
          </a:p>
        </p:txBody>
      </p:sp>
      <p:sp>
        <p:nvSpPr>
          <p:cNvPr id="3" name="Slide Number Placeholder 2"/>
          <p:cNvSpPr>
            <a:spLocks noGrp="1"/>
          </p:cNvSpPr>
          <p:nvPr>
            <p:ph type="sldNum" sz="quarter" idx="12"/>
          </p:nvPr>
        </p:nvSpPr>
        <p:spPr/>
        <p:txBody>
          <a:bodyPr/>
          <a:lstStyle/>
          <a:p>
            <a:fld id="{B6F15528-21DE-4FAA-801E-634DDDAF4B2B}" type="slidenum">
              <a:rPr lang="en-US" smtClean="0"/>
              <a:pPr/>
              <a:t>51</a:t>
            </a:fld>
            <a:endParaRPr lang="en-US"/>
          </a:p>
        </p:txBody>
      </p:sp>
      <p:sp>
        <p:nvSpPr>
          <p:cNvPr id="4" name="Content Placeholder 3"/>
          <p:cNvSpPr>
            <a:spLocks noGrp="1"/>
          </p:cNvSpPr>
          <p:nvPr>
            <p:ph sz="quarter" idx="1"/>
          </p:nvPr>
        </p:nvSpPr>
        <p:spPr/>
        <p:txBody>
          <a:bodyPr/>
          <a:lstStyle/>
          <a:p>
            <a:pPr>
              <a:lnSpc>
                <a:spcPct val="90000"/>
              </a:lnSpc>
            </a:pPr>
            <a:r>
              <a:rPr lang="en-US" sz="2400" dirty="0"/>
              <a:t>What are the underpinnings of AES?</a:t>
            </a:r>
          </a:p>
          <a:p>
            <a:pPr lvl="1">
              <a:lnSpc>
                <a:spcPct val="90000"/>
              </a:lnSpc>
            </a:pPr>
            <a:r>
              <a:rPr lang="en-US" sz="2200" dirty="0"/>
              <a:t>Abstract algebra and number theory</a:t>
            </a:r>
          </a:p>
          <a:p>
            <a:pPr lvl="1">
              <a:lnSpc>
                <a:spcPct val="90000"/>
              </a:lnSpc>
            </a:pPr>
            <a:r>
              <a:rPr lang="en-US" sz="2200" dirty="0"/>
              <a:t>Galois Fields (pronounced Gal-</a:t>
            </a:r>
            <a:r>
              <a:rPr lang="en-US" sz="2200" dirty="0" err="1"/>
              <a:t>wa</a:t>
            </a:r>
            <a:r>
              <a:rPr lang="en-US" sz="2200" dirty="0"/>
              <a:t> fields)</a:t>
            </a:r>
          </a:p>
          <a:p>
            <a:pPr>
              <a:lnSpc>
                <a:spcPct val="90000"/>
              </a:lnSpc>
            </a:pPr>
            <a:r>
              <a:rPr lang="en-US" sz="2400" dirty="0" err="1"/>
              <a:t>Evariste</a:t>
            </a:r>
            <a:r>
              <a:rPr lang="en-US" sz="2400" dirty="0"/>
              <a:t> Galois</a:t>
            </a:r>
          </a:p>
          <a:p>
            <a:pPr lvl="1">
              <a:lnSpc>
                <a:spcPct val="90000"/>
              </a:lnSpc>
            </a:pPr>
            <a:r>
              <a:rPr lang="en-US" sz="2200" dirty="0"/>
              <a:t>1811-1832</a:t>
            </a:r>
          </a:p>
          <a:p>
            <a:pPr lvl="1">
              <a:lnSpc>
                <a:spcPct val="90000"/>
              </a:lnSpc>
            </a:pPr>
            <a:r>
              <a:rPr lang="en-US" sz="2200" dirty="0"/>
              <a:t>Died in a duel at the age of </a:t>
            </a:r>
            <a:r>
              <a:rPr lang="en-US" sz="2200" dirty="0" smtClean="0"/>
              <a:t>20</a:t>
            </a:r>
            <a:endParaRPr lang="en-US" sz="2200" dirty="0"/>
          </a:p>
          <a:p>
            <a:pPr>
              <a:lnSpc>
                <a:spcPct val="90000"/>
              </a:lnSpc>
            </a:pPr>
            <a:r>
              <a:rPr lang="en-US" sz="2400" dirty="0"/>
              <a:t>Public key algorithms are also based on “fields” that are extensions of “rings”</a:t>
            </a:r>
          </a:p>
          <a:p>
            <a:pPr lvl="1">
              <a:lnSpc>
                <a:spcPct val="90000"/>
              </a:lnSpc>
            </a:pPr>
            <a:r>
              <a:rPr lang="en-US" sz="2200" dirty="0"/>
              <a:t>We need some more results from number theory to understand how public key algorithms work </a:t>
            </a:r>
            <a:r>
              <a:rPr lang="en-US" sz="2200" dirty="0">
                <a:sym typeface="Wingdings" pitchFamily="2" charset="2"/>
              </a:rPr>
              <a:t></a:t>
            </a:r>
          </a:p>
          <a:p>
            <a:pPr lvl="1">
              <a:lnSpc>
                <a:spcPct val="90000"/>
              </a:lnSpc>
            </a:pPr>
            <a:r>
              <a:rPr lang="en-US" sz="2200" dirty="0">
                <a:sym typeface="Wingdings" pitchFamily="2" charset="2"/>
              </a:rPr>
              <a:t>Take graduate level “crypto” course</a:t>
            </a:r>
          </a:p>
          <a:p>
            <a:endParaRPr lang="en-US" dirty="0"/>
          </a:p>
        </p:txBody>
      </p:sp>
      <p:pic>
        <p:nvPicPr>
          <p:cNvPr id="5"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58000" y="1295400"/>
            <a:ext cx="1587500" cy="193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7453909"/>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Stream Ciphers</a:t>
            </a:r>
          </a:p>
        </p:txBody>
      </p:sp>
      <p:sp>
        <p:nvSpPr>
          <p:cNvPr id="3" name="Slide Number Placeholder 2"/>
          <p:cNvSpPr>
            <a:spLocks noGrp="1"/>
          </p:cNvSpPr>
          <p:nvPr>
            <p:ph type="sldNum" sz="quarter" idx="12"/>
          </p:nvPr>
        </p:nvSpPr>
        <p:spPr/>
        <p:txBody>
          <a:bodyPr/>
          <a:lstStyle/>
          <a:p>
            <a:fld id="{B6F15528-21DE-4FAA-801E-634DDDAF4B2B}" type="slidenum">
              <a:rPr lang="en-US" smtClean="0"/>
              <a:pPr/>
              <a:t>52</a:t>
            </a:fld>
            <a:endParaRPr lang="en-US"/>
          </a:p>
        </p:txBody>
      </p:sp>
      <p:sp>
        <p:nvSpPr>
          <p:cNvPr id="4" name="Content Placeholder 3"/>
          <p:cNvSpPr>
            <a:spLocks noGrp="1"/>
          </p:cNvSpPr>
          <p:nvPr>
            <p:ph sz="quarter" idx="1"/>
          </p:nvPr>
        </p:nvSpPr>
        <p:spPr/>
        <p:txBody>
          <a:bodyPr/>
          <a:lstStyle/>
          <a:p>
            <a:pPr>
              <a:lnSpc>
                <a:spcPct val="90000"/>
              </a:lnSpc>
            </a:pPr>
            <a:r>
              <a:rPr lang="en-AU" dirty="0" smtClean="0"/>
              <a:t>Process </a:t>
            </a:r>
            <a:r>
              <a:rPr lang="en-AU" dirty="0"/>
              <a:t>message bit by bit (as a stream) </a:t>
            </a:r>
          </a:p>
          <a:p>
            <a:pPr>
              <a:lnSpc>
                <a:spcPct val="90000"/>
              </a:lnSpc>
            </a:pPr>
            <a:r>
              <a:rPr lang="en-AU" dirty="0" smtClean="0"/>
              <a:t>Have </a:t>
            </a:r>
            <a:r>
              <a:rPr lang="en-AU" dirty="0"/>
              <a:t>a pseudo random </a:t>
            </a:r>
            <a:r>
              <a:rPr lang="en-AU" b="1" dirty="0" err="1"/>
              <a:t>keystream</a:t>
            </a:r>
            <a:endParaRPr lang="en-AU" dirty="0"/>
          </a:p>
          <a:p>
            <a:pPr>
              <a:lnSpc>
                <a:spcPct val="90000"/>
              </a:lnSpc>
            </a:pPr>
            <a:r>
              <a:rPr lang="en-AU" dirty="0" smtClean="0"/>
              <a:t>Combined </a:t>
            </a:r>
            <a:r>
              <a:rPr lang="en-AU" dirty="0"/>
              <a:t>(XOR) with plaintext bit by bit </a:t>
            </a:r>
          </a:p>
          <a:p>
            <a:pPr>
              <a:lnSpc>
                <a:spcPct val="90000"/>
              </a:lnSpc>
            </a:pPr>
            <a:r>
              <a:rPr lang="en-AU" dirty="0" smtClean="0"/>
              <a:t>Randomness </a:t>
            </a:r>
            <a:r>
              <a:rPr lang="en-AU" dirty="0"/>
              <a:t>of </a:t>
            </a:r>
            <a:r>
              <a:rPr lang="en-AU" b="1" dirty="0"/>
              <a:t>stream key</a:t>
            </a:r>
            <a:r>
              <a:rPr lang="en-AU" dirty="0"/>
              <a:t> completely destroys statistical properties in message</a:t>
            </a:r>
            <a:r>
              <a:rPr lang="en-AU" sz="2800" dirty="0"/>
              <a:t> </a:t>
            </a:r>
          </a:p>
          <a:p>
            <a:pPr lvl="1">
              <a:lnSpc>
                <a:spcPct val="90000"/>
              </a:lnSpc>
            </a:pPr>
            <a:r>
              <a:rPr lang="en-AU" dirty="0" err="1">
                <a:latin typeface="Courier New" pitchFamily="49" charset="0"/>
              </a:rPr>
              <a:t>C</a:t>
            </a:r>
            <a:r>
              <a:rPr lang="en-AU" baseline="-25000" dirty="0" err="1">
                <a:latin typeface="Courier New" pitchFamily="49" charset="0"/>
              </a:rPr>
              <a:t>i</a:t>
            </a:r>
            <a:r>
              <a:rPr lang="en-AU" dirty="0">
                <a:latin typeface="Courier New" pitchFamily="49" charset="0"/>
              </a:rPr>
              <a:t> = </a:t>
            </a:r>
            <a:r>
              <a:rPr lang="en-AU" dirty="0" err="1">
                <a:latin typeface="Courier New" pitchFamily="49" charset="0"/>
              </a:rPr>
              <a:t>M</a:t>
            </a:r>
            <a:r>
              <a:rPr lang="en-AU" baseline="-25000" dirty="0" err="1">
                <a:latin typeface="Courier New" pitchFamily="49" charset="0"/>
              </a:rPr>
              <a:t>i</a:t>
            </a:r>
            <a:r>
              <a:rPr lang="en-AU" dirty="0">
                <a:latin typeface="Courier New" pitchFamily="49" charset="0"/>
              </a:rPr>
              <a:t> XOR </a:t>
            </a:r>
            <a:r>
              <a:rPr lang="en-AU" dirty="0" err="1">
                <a:latin typeface="Courier New" pitchFamily="49" charset="0"/>
              </a:rPr>
              <a:t>StreamKey</a:t>
            </a:r>
            <a:r>
              <a:rPr lang="en-AU" baseline="-25000" dirty="0" err="1">
                <a:latin typeface="Courier New" pitchFamily="49" charset="0"/>
              </a:rPr>
              <a:t>i</a:t>
            </a:r>
            <a:r>
              <a:rPr lang="en-AU" dirty="0">
                <a:latin typeface="Courier New" pitchFamily="49" charset="0"/>
              </a:rPr>
              <a:t> </a:t>
            </a:r>
          </a:p>
          <a:p>
            <a:pPr>
              <a:lnSpc>
                <a:spcPct val="90000"/>
              </a:lnSpc>
            </a:pPr>
            <a:r>
              <a:rPr lang="en-US" dirty="0" smtClean="0"/>
              <a:t>But </a:t>
            </a:r>
            <a:r>
              <a:rPr lang="en-US" dirty="0"/>
              <a:t>must never reuse stream key</a:t>
            </a:r>
            <a:endParaRPr lang="en-US" sz="2800" dirty="0"/>
          </a:p>
          <a:p>
            <a:pPr lvl="1">
              <a:lnSpc>
                <a:spcPct val="90000"/>
              </a:lnSpc>
            </a:pPr>
            <a:r>
              <a:rPr lang="en-US" dirty="0" smtClean="0"/>
              <a:t>Otherwise </a:t>
            </a:r>
            <a:r>
              <a:rPr lang="en-US" dirty="0"/>
              <a:t>can recover messages </a:t>
            </a:r>
            <a:r>
              <a:rPr lang="en-US" dirty="0" smtClean="0"/>
              <a:t>(e.g., </a:t>
            </a:r>
            <a:r>
              <a:rPr lang="en-US" dirty="0"/>
              <a:t>book cipher)</a:t>
            </a:r>
            <a:endParaRPr lang="en-AU" dirty="0"/>
          </a:p>
          <a:p>
            <a:endParaRPr lang="en-US" dirty="0"/>
          </a:p>
        </p:txBody>
      </p:sp>
    </p:spTree>
    <p:extLst>
      <p:ext uri="{BB962C8B-B14F-4D97-AF65-F5344CB8AC3E}">
        <p14:creationId xmlns:p14="http://schemas.microsoft.com/office/powerpoint/2010/main" val="207453909"/>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Stream Cipher Structure</a:t>
            </a:r>
          </a:p>
        </p:txBody>
      </p:sp>
      <p:sp>
        <p:nvSpPr>
          <p:cNvPr id="3" name="Slide Number Placeholder 2"/>
          <p:cNvSpPr>
            <a:spLocks noGrp="1"/>
          </p:cNvSpPr>
          <p:nvPr>
            <p:ph type="sldNum" sz="quarter" idx="12"/>
          </p:nvPr>
        </p:nvSpPr>
        <p:spPr/>
        <p:txBody>
          <a:bodyPr/>
          <a:lstStyle/>
          <a:p>
            <a:fld id="{B6F15528-21DE-4FAA-801E-634DDDAF4B2B}" type="slidenum">
              <a:rPr lang="en-US" smtClean="0"/>
              <a:pPr/>
              <a:t>53</a:t>
            </a:fld>
            <a:endParaRPr lang="en-US"/>
          </a:p>
        </p:txBody>
      </p:sp>
      <p:sp>
        <p:nvSpPr>
          <p:cNvPr id="4" name="Content Placeholder 3"/>
          <p:cNvSpPr>
            <a:spLocks noGrp="1"/>
          </p:cNvSpPr>
          <p:nvPr>
            <p:ph sz="quarter" idx="1"/>
          </p:nvPr>
        </p:nvSpPr>
        <p:spPr/>
        <p:txBody>
          <a:bodyPr/>
          <a:lstStyle/>
          <a:p>
            <a:endParaRPr lang="en-US" dirty="0"/>
          </a:p>
        </p:txBody>
      </p:sp>
      <p:pic>
        <p:nvPicPr>
          <p:cNvPr id="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3400" y="1676400"/>
            <a:ext cx="8216900" cy="3990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7453909"/>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Stream Cipher Properties</a:t>
            </a:r>
          </a:p>
        </p:txBody>
      </p:sp>
      <p:sp>
        <p:nvSpPr>
          <p:cNvPr id="3" name="Slide Number Placeholder 2"/>
          <p:cNvSpPr>
            <a:spLocks noGrp="1"/>
          </p:cNvSpPr>
          <p:nvPr>
            <p:ph type="sldNum" sz="quarter" idx="12"/>
          </p:nvPr>
        </p:nvSpPr>
        <p:spPr/>
        <p:txBody>
          <a:bodyPr/>
          <a:lstStyle/>
          <a:p>
            <a:fld id="{B6F15528-21DE-4FAA-801E-634DDDAF4B2B}" type="slidenum">
              <a:rPr lang="en-US" smtClean="0"/>
              <a:pPr/>
              <a:t>54</a:t>
            </a:fld>
            <a:endParaRPr lang="en-US"/>
          </a:p>
        </p:txBody>
      </p:sp>
      <p:sp>
        <p:nvSpPr>
          <p:cNvPr id="4" name="Content Placeholder 3"/>
          <p:cNvSpPr>
            <a:spLocks noGrp="1"/>
          </p:cNvSpPr>
          <p:nvPr>
            <p:ph sz="quarter" idx="1"/>
          </p:nvPr>
        </p:nvSpPr>
        <p:spPr/>
        <p:txBody>
          <a:bodyPr/>
          <a:lstStyle/>
          <a:p>
            <a:r>
              <a:rPr lang="en-US" dirty="0" smtClean="0"/>
              <a:t>Some </a:t>
            </a:r>
            <a:r>
              <a:rPr lang="en-US" dirty="0"/>
              <a:t>design considerations are:</a:t>
            </a:r>
          </a:p>
          <a:p>
            <a:pPr lvl="1"/>
            <a:r>
              <a:rPr lang="en-AU" dirty="0" smtClean="0"/>
              <a:t>Long </a:t>
            </a:r>
            <a:r>
              <a:rPr lang="en-AU" dirty="0"/>
              <a:t>period with no repetitions </a:t>
            </a:r>
          </a:p>
          <a:p>
            <a:pPr lvl="1"/>
            <a:r>
              <a:rPr lang="en-AU" dirty="0" smtClean="0"/>
              <a:t>Statistically </a:t>
            </a:r>
            <a:r>
              <a:rPr lang="en-AU" dirty="0"/>
              <a:t>random </a:t>
            </a:r>
          </a:p>
          <a:p>
            <a:pPr lvl="1"/>
            <a:r>
              <a:rPr lang="en-US" dirty="0" smtClean="0"/>
              <a:t>Depends </a:t>
            </a:r>
            <a:r>
              <a:rPr lang="en-US" dirty="0"/>
              <a:t>on large enough key</a:t>
            </a:r>
            <a:endParaRPr lang="en-AU" dirty="0"/>
          </a:p>
          <a:p>
            <a:pPr lvl="1"/>
            <a:r>
              <a:rPr lang="en-AU" dirty="0" smtClean="0"/>
              <a:t>Large </a:t>
            </a:r>
            <a:r>
              <a:rPr lang="en-AU" dirty="0"/>
              <a:t>linear complexity</a:t>
            </a:r>
          </a:p>
          <a:p>
            <a:r>
              <a:rPr lang="en-AU" dirty="0" smtClean="0"/>
              <a:t>Properly </a:t>
            </a:r>
            <a:r>
              <a:rPr lang="en-AU" dirty="0"/>
              <a:t>designed, can be as secure as a block cipher with same size key</a:t>
            </a:r>
          </a:p>
          <a:p>
            <a:r>
              <a:rPr lang="en-AU" dirty="0" smtClean="0"/>
              <a:t>But </a:t>
            </a:r>
            <a:r>
              <a:rPr lang="en-AU" dirty="0"/>
              <a:t>usually simpler &amp; faster</a:t>
            </a:r>
          </a:p>
          <a:p>
            <a:endParaRPr lang="en-US" dirty="0"/>
          </a:p>
        </p:txBody>
      </p:sp>
    </p:spTree>
    <p:extLst>
      <p:ext uri="{BB962C8B-B14F-4D97-AF65-F5344CB8AC3E}">
        <p14:creationId xmlns:p14="http://schemas.microsoft.com/office/powerpoint/2010/main" val="207453909"/>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RC4</a:t>
            </a:r>
          </a:p>
        </p:txBody>
      </p:sp>
      <p:sp>
        <p:nvSpPr>
          <p:cNvPr id="3" name="Slide Number Placeholder 2"/>
          <p:cNvSpPr>
            <a:spLocks noGrp="1"/>
          </p:cNvSpPr>
          <p:nvPr>
            <p:ph type="sldNum" sz="quarter" idx="12"/>
          </p:nvPr>
        </p:nvSpPr>
        <p:spPr/>
        <p:txBody>
          <a:bodyPr/>
          <a:lstStyle/>
          <a:p>
            <a:fld id="{B6F15528-21DE-4FAA-801E-634DDDAF4B2B}" type="slidenum">
              <a:rPr lang="en-US" smtClean="0"/>
              <a:pPr/>
              <a:t>55</a:t>
            </a:fld>
            <a:endParaRPr lang="en-US"/>
          </a:p>
        </p:txBody>
      </p:sp>
      <p:sp>
        <p:nvSpPr>
          <p:cNvPr id="4" name="Content Placeholder 3"/>
          <p:cNvSpPr>
            <a:spLocks noGrp="1"/>
          </p:cNvSpPr>
          <p:nvPr>
            <p:ph sz="quarter" idx="1"/>
          </p:nvPr>
        </p:nvSpPr>
        <p:spPr/>
        <p:txBody>
          <a:bodyPr/>
          <a:lstStyle/>
          <a:p>
            <a:r>
              <a:rPr lang="en-AU" sz="2400" dirty="0" smtClean="0"/>
              <a:t>A </a:t>
            </a:r>
            <a:r>
              <a:rPr lang="en-AU" sz="2400" dirty="0"/>
              <a:t>proprietary cipher owned by RSA DSI </a:t>
            </a:r>
          </a:p>
          <a:p>
            <a:r>
              <a:rPr lang="en-AU" sz="2400" dirty="0" smtClean="0"/>
              <a:t>Another </a:t>
            </a:r>
            <a:r>
              <a:rPr lang="en-AU" sz="2400" dirty="0"/>
              <a:t>Ron </a:t>
            </a:r>
            <a:r>
              <a:rPr lang="en-AU" sz="2400" dirty="0" err="1"/>
              <a:t>Rivest</a:t>
            </a:r>
            <a:r>
              <a:rPr lang="en-AU" sz="2400" dirty="0"/>
              <a:t> design, simple but effective</a:t>
            </a:r>
          </a:p>
          <a:p>
            <a:r>
              <a:rPr lang="en-AU" sz="2400" dirty="0" smtClean="0"/>
              <a:t>Variable </a:t>
            </a:r>
            <a:r>
              <a:rPr lang="en-AU" sz="2400" dirty="0"/>
              <a:t>key size, byte-oriented stream cipher </a:t>
            </a:r>
          </a:p>
          <a:p>
            <a:r>
              <a:rPr lang="en-AU" sz="2400" dirty="0" smtClean="0"/>
              <a:t>Widely </a:t>
            </a:r>
            <a:r>
              <a:rPr lang="en-AU" sz="2400" dirty="0"/>
              <a:t>used (web SSL/TLS, wireless WEP) </a:t>
            </a:r>
          </a:p>
          <a:p>
            <a:r>
              <a:rPr lang="en-AU" sz="2400" dirty="0" smtClean="0"/>
              <a:t>Key </a:t>
            </a:r>
            <a:r>
              <a:rPr lang="en-AU" sz="2400" dirty="0"/>
              <a:t>forms random permutation of all 8-bit values </a:t>
            </a:r>
          </a:p>
          <a:p>
            <a:r>
              <a:rPr lang="en-AU" sz="2400" dirty="0" smtClean="0"/>
              <a:t>Uses </a:t>
            </a:r>
            <a:r>
              <a:rPr lang="en-AU" sz="2400" dirty="0"/>
              <a:t>that permutation to scramble input info processed a byte at a time </a:t>
            </a:r>
          </a:p>
          <a:p>
            <a:endParaRPr lang="en-US" dirty="0"/>
          </a:p>
        </p:txBody>
      </p:sp>
    </p:spTree>
    <p:extLst>
      <p:ext uri="{BB962C8B-B14F-4D97-AF65-F5344CB8AC3E}">
        <p14:creationId xmlns:p14="http://schemas.microsoft.com/office/powerpoint/2010/main" val="207453909"/>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RC4 Key Schedule </a:t>
            </a:r>
            <a:endParaRPr lang="en-US" dirty="0"/>
          </a:p>
        </p:txBody>
      </p:sp>
      <p:sp>
        <p:nvSpPr>
          <p:cNvPr id="3" name="Slide Number Placeholder 2"/>
          <p:cNvSpPr>
            <a:spLocks noGrp="1"/>
          </p:cNvSpPr>
          <p:nvPr>
            <p:ph type="sldNum" sz="quarter" idx="12"/>
          </p:nvPr>
        </p:nvSpPr>
        <p:spPr/>
        <p:txBody>
          <a:bodyPr/>
          <a:lstStyle/>
          <a:p>
            <a:fld id="{B6F15528-21DE-4FAA-801E-634DDDAF4B2B}" type="slidenum">
              <a:rPr lang="en-US" smtClean="0"/>
              <a:pPr/>
              <a:t>56</a:t>
            </a:fld>
            <a:endParaRPr lang="en-US"/>
          </a:p>
        </p:txBody>
      </p:sp>
      <p:sp>
        <p:nvSpPr>
          <p:cNvPr id="4" name="Content Placeholder 3"/>
          <p:cNvSpPr>
            <a:spLocks noGrp="1"/>
          </p:cNvSpPr>
          <p:nvPr>
            <p:ph sz="quarter" idx="1"/>
          </p:nvPr>
        </p:nvSpPr>
        <p:spPr/>
        <p:txBody>
          <a:bodyPr/>
          <a:lstStyle/>
          <a:p>
            <a:pPr>
              <a:lnSpc>
                <a:spcPct val="90000"/>
              </a:lnSpc>
            </a:pPr>
            <a:r>
              <a:rPr lang="en-AU" dirty="0"/>
              <a:t>starts with an array S of numbers: 0..255 </a:t>
            </a:r>
          </a:p>
          <a:p>
            <a:pPr>
              <a:lnSpc>
                <a:spcPct val="90000"/>
              </a:lnSpc>
            </a:pPr>
            <a:r>
              <a:rPr lang="en-AU" dirty="0"/>
              <a:t>use key to well and truly shuffle </a:t>
            </a:r>
          </a:p>
          <a:p>
            <a:pPr>
              <a:lnSpc>
                <a:spcPct val="90000"/>
              </a:lnSpc>
            </a:pPr>
            <a:r>
              <a:rPr lang="en-AU" dirty="0"/>
              <a:t>S forms </a:t>
            </a:r>
            <a:r>
              <a:rPr lang="en-AU" b="1" dirty="0"/>
              <a:t>internal state</a:t>
            </a:r>
            <a:r>
              <a:rPr lang="en-AU" dirty="0"/>
              <a:t> of the cipher </a:t>
            </a:r>
            <a:endParaRPr lang="en-AU" sz="2800" dirty="0"/>
          </a:p>
          <a:p>
            <a:pPr lvl="1">
              <a:lnSpc>
                <a:spcPct val="90000"/>
              </a:lnSpc>
              <a:buNone/>
            </a:pPr>
            <a:endParaRPr lang="en-AU" dirty="0">
              <a:latin typeface="Courier New" pitchFamily="49" charset="0"/>
            </a:endParaRPr>
          </a:p>
          <a:p>
            <a:pPr lvl="1">
              <a:lnSpc>
                <a:spcPct val="90000"/>
              </a:lnSpc>
              <a:buNone/>
            </a:pPr>
            <a:r>
              <a:rPr lang="en-AU" dirty="0">
                <a:latin typeface="Courier New" pitchFamily="49" charset="0"/>
              </a:rPr>
              <a:t>for </a:t>
            </a:r>
            <a:r>
              <a:rPr lang="en-AU" dirty="0" err="1">
                <a:latin typeface="Courier New" pitchFamily="49" charset="0"/>
              </a:rPr>
              <a:t>i</a:t>
            </a:r>
            <a:r>
              <a:rPr lang="en-AU" dirty="0">
                <a:latin typeface="Courier New" pitchFamily="49" charset="0"/>
              </a:rPr>
              <a:t> = 0 to 255 do</a:t>
            </a:r>
          </a:p>
          <a:p>
            <a:pPr lvl="2">
              <a:lnSpc>
                <a:spcPct val="90000"/>
              </a:lnSpc>
              <a:buNone/>
            </a:pPr>
            <a:r>
              <a:rPr lang="en-AU" dirty="0">
                <a:latin typeface="Courier New" pitchFamily="49" charset="0"/>
              </a:rPr>
              <a:t>S[</a:t>
            </a:r>
            <a:r>
              <a:rPr lang="en-AU" dirty="0" err="1">
                <a:latin typeface="Courier New" pitchFamily="49" charset="0"/>
              </a:rPr>
              <a:t>i</a:t>
            </a:r>
            <a:r>
              <a:rPr lang="en-AU" dirty="0">
                <a:latin typeface="Courier New" pitchFamily="49" charset="0"/>
              </a:rPr>
              <a:t>] = </a:t>
            </a:r>
            <a:r>
              <a:rPr lang="en-AU" dirty="0" err="1">
                <a:latin typeface="Courier New" pitchFamily="49" charset="0"/>
              </a:rPr>
              <a:t>i</a:t>
            </a:r>
            <a:endParaRPr lang="en-AU" dirty="0">
              <a:latin typeface="Courier New" pitchFamily="49" charset="0"/>
            </a:endParaRPr>
          </a:p>
          <a:p>
            <a:pPr lvl="2">
              <a:lnSpc>
                <a:spcPct val="90000"/>
              </a:lnSpc>
              <a:buNone/>
            </a:pPr>
            <a:r>
              <a:rPr lang="en-AU" dirty="0">
                <a:latin typeface="Courier New" pitchFamily="49" charset="0"/>
              </a:rPr>
              <a:t>T[</a:t>
            </a:r>
            <a:r>
              <a:rPr lang="en-AU" dirty="0" err="1">
                <a:latin typeface="Courier New" pitchFamily="49" charset="0"/>
              </a:rPr>
              <a:t>i</a:t>
            </a:r>
            <a:r>
              <a:rPr lang="en-AU" dirty="0">
                <a:latin typeface="Courier New" pitchFamily="49" charset="0"/>
              </a:rPr>
              <a:t>] = K[</a:t>
            </a:r>
            <a:r>
              <a:rPr lang="en-AU" dirty="0" err="1">
                <a:latin typeface="Courier New" pitchFamily="49" charset="0"/>
              </a:rPr>
              <a:t>i</a:t>
            </a:r>
            <a:r>
              <a:rPr lang="en-AU" dirty="0">
                <a:latin typeface="Courier New" pitchFamily="49" charset="0"/>
              </a:rPr>
              <a:t> mod </a:t>
            </a:r>
            <a:r>
              <a:rPr lang="en-AU" dirty="0" err="1">
                <a:latin typeface="Courier New" pitchFamily="49" charset="0"/>
              </a:rPr>
              <a:t>keylen</a:t>
            </a:r>
            <a:r>
              <a:rPr lang="en-AU" dirty="0">
                <a:latin typeface="Courier New" pitchFamily="49" charset="0"/>
              </a:rPr>
              <a:t>])</a:t>
            </a:r>
          </a:p>
          <a:p>
            <a:pPr lvl="1">
              <a:lnSpc>
                <a:spcPct val="90000"/>
              </a:lnSpc>
              <a:buNone/>
            </a:pPr>
            <a:r>
              <a:rPr lang="en-AU" dirty="0">
                <a:latin typeface="Courier New" pitchFamily="49" charset="0"/>
              </a:rPr>
              <a:t>j = 0</a:t>
            </a:r>
          </a:p>
          <a:p>
            <a:pPr lvl="1">
              <a:lnSpc>
                <a:spcPct val="90000"/>
              </a:lnSpc>
              <a:buNone/>
            </a:pPr>
            <a:r>
              <a:rPr lang="en-AU" dirty="0">
                <a:latin typeface="Courier New" pitchFamily="49" charset="0"/>
              </a:rPr>
              <a:t>for </a:t>
            </a:r>
            <a:r>
              <a:rPr lang="en-AU" dirty="0" err="1">
                <a:latin typeface="Courier New" pitchFamily="49" charset="0"/>
              </a:rPr>
              <a:t>i</a:t>
            </a:r>
            <a:r>
              <a:rPr lang="en-AU" dirty="0">
                <a:latin typeface="Courier New" pitchFamily="49" charset="0"/>
              </a:rPr>
              <a:t> = 0 to 255 do </a:t>
            </a:r>
          </a:p>
          <a:p>
            <a:pPr lvl="2">
              <a:lnSpc>
                <a:spcPct val="90000"/>
              </a:lnSpc>
              <a:buNone/>
            </a:pPr>
            <a:r>
              <a:rPr lang="en-AU" dirty="0">
                <a:latin typeface="Courier New" pitchFamily="49" charset="0"/>
              </a:rPr>
              <a:t>j = (j + S[</a:t>
            </a:r>
            <a:r>
              <a:rPr lang="en-AU" dirty="0" err="1">
                <a:latin typeface="Courier New" pitchFamily="49" charset="0"/>
              </a:rPr>
              <a:t>i</a:t>
            </a:r>
            <a:r>
              <a:rPr lang="en-AU" dirty="0">
                <a:latin typeface="Courier New" pitchFamily="49" charset="0"/>
              </a:rPr>
              <a:t>] + T[</a:t>
            </a:r>
            <a:r>
              <a:rPr lang="en-AU" dirty="0" err="1">
                <a:latin typeface="Courier New" pitchFamily="49" charset="0"/>
              </a:rPr>
              <a:t>i</a:t>
            </a:r>
            <a:r>
              <a:rPr lang="en-AU" dirty="0">
                <a:latin typeface="Courier New" pitchFamily="49" charset="0"/>
              </a:rPr>
              <a:t>]) (mod 256) </a:t>
            </a:r>
          </a:p>
          <a:p>
            <a:pPr lvl="2">
              <a:lnSpc>
                <a:spcPct val="90000"/>
              </a:lnSpc>
              <a:buNone/>
            </a:pPr>
            <a:r>
              <a:rPr lang="en-AU" dirty="0">
                <a:latin typeface="Courier New" pitchFamily="49" charset="0"/>
              </a:rPr>
              <a:t>swap (S[</a:t>
            </a:r>
            <a:r>
              <a:rPr lang="en-AU" dirty="0" err="1">
                <a:latin typeface="Courier New" pitchFamily="49" charset="0"/>
              </a:rPr>
              <a:t>i</a:t>
            </a:r>
            <a:r>
              <a:rPr lang="en-AU" dirty="0">
                <a:latin typeface="Courier New" pitchFamily="49" charset="0"/>
              </a:rPr>
              <a:t>], S[j])</a:t>
            </a:r>
          </a:p>
          <a:p>
            <a:endParaRPr lang="en-US" dirty="0"/>
          </a:p>
        </p:txBody>
      </p:sp>
    </p:spTree>
    <p:extLst>
      <p:ext uri="{BB962C8B-B14F-4D97-AF65-F5344CB8AC3E}">
        <p14:creationId xmlns:p14="http://schemas.microsoft.com/office/powerpoint/2010/main" val="207453909"/>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RC4 Encryption</a:t>
            </a:r>
            <a:endParaRPr lang="en-US" dirty="0"/>
          </a:p>
        </p:txBody>
      </p:sp>
      <p:sp>
        <p:nvSpPr>
          <p:cNvPr id="3" name="Slide Number Placeholder 2"/>
          <p:cNvSpPr>
            <a:spLocks noGrp="1"/>
          </p:cNvSpPr>
          <p:nvPr>
            <p:ph type="sldNum" sz="quarter" idx="12"/>
          </p:nvPr>
        </p:nvSpPr>
        <p:spPr/>
        <p:txBody>
          <a:bodyPr/>
          <a:lstStyle/>
          <a:p>
            <a:fld id="{B6F15528-21DE-4FAA-801E-634DDDAF4B2B}" type="slidenum">
              <a:rPr lang="en-US" smtClean="0"/>
              <a:pPr/>
              <a:t>57</a:t>
            </a:fld>
            <a:endParaRPr lang="en-US"/>
          </a:p>
        </p:txBody>
      </p:sp>
      <p:sp>
        <p:nvSpPr>
          <p:cNvPr id="4" name="Content Placeholder 3"/>
          <p:cNvSpPr>
            <a:spLocks noGrp="1"/>
          </p:cNvSpPr>
          <p:nvPr>
            <p:ph sz="quarter" idx="1"/>
          </p:nvPr>
        </p:nvSpPr>
        <p:spPr/>
        <p:txBody>
          <a:bodyPr/>
          <a:lstStyle/>
          <a:p>
            <a:pPr>
              <a:lnSpc>
                <a:spcPct val="90000"/>
              </a:lnSpc>
            </a:pPr>
            <a:r>
              <a:rPr lang="en-AU" dirty="0"/>
              <a:t>encryption continues shuffling array values</a:t>
            </a:r>
          </a:p>
          <a:p>
            <a:pPr>
              <a:lnSpc>
                <a:spcPct val="90000"/>
              </a:lnSpc>
            </a:pPr>
            <a:r>
              <a:rPr lang="en-AU" dirty="0"/>
              <a:t>sum of shuffled pair selects "stream key" value from permutation</a:t>
            </a:r>
          </a:p>
          <a:p>
            <a:pPr>
              <a:lnSpc>
                <a:spcPct val="90000"/>
              </a:lnSpc>
            </a:pPr>
            <a:r>
              <a:rPr lang="en-AU" dirty="0"/>
              <a:t>XOR S[t] with next byte of message to en/decrypt</a:t>
            </a:r>
            <a:endParaRPr lang="en-AU" sz="2800" dirty="0"/>
          </a:p>
          <a:p>
            <a:pPr lvl="1">
              <a:lnSpc>
                <a:spcPct val="90000"/>
              </a:lnSpc>
              <a:buNone/>
            </a:pPr>
            <a:r>
              <a:rPr lang="en-AU" sz="2000" dirty="0" err="1">
                <a:latin typeface="Courier New" pitchFamily="49" charset="0"/>
              </a:rPr>
              <a:t>i</a:t>
            </a:r>
            <a:r>
              <a:rPr lang="en-AU" sz="2000" dirty="0">
                <a:latin typeface="Courier New" pitchFamily="49" charset="0"/>
              </a:rPr>
              <a:t> = j = 0 </a:t>
            </a:r>
          </a:p>
          <a:p>
            <a:pPr lvl="1">
              <a:lnSpc>
                <a:spcPct val="90000"/>
              </a:lnSpc>
              <a:buNone/>
            </a:pPr>
            <a:r>
              <a:rPr lang="en-AU" sz="2000" dirty="0">
                <a:latin typeface="Courier New" pitchFamily="49" charset="0"/>
              </a:rPr>
              <a:t>for each message byte </a:t>
            </a:r>
            <a:r>
              <a:rPr lang="en-AU" sz="2000" dirty="0" err="1">
                <a:latin typeface="Courier New" pitchFamily="49" charset="0"/>
              </a:rPr>
              <a:t>M</a:t>
            </a:r>
            <a:r>
              <a:rPr lang="en-AU" sz="2000" baseline="-25000" dirty="0" err="1">
                <a:latin typeface="Courier New" pitchFamily="49" charset="0"/>
              </a:rPr>
              <a:t>i</a:t>
            </a:r>
            <a:endParaRPr lang="en-AU" sz="2000" baseline="-25000" dirty="0">
              <a:latin typeface="Courier New" pitchFamily="49" charset="0"/>
            </a:endParaRPr>
          </a:p>
          <a:p>
            <a:pPr lvl="2">
              <a:lnSpc>
                <a:spcPct val="90000"/>
              </a:lnSpc>
              <a:buNone/>
            </a:pPr>
            <a:r>
              <a:rPr lang="en-AU" dirty="0" err="1">
                <a:latin typeface="Courier New" pitchFamily="49" charset="0"/>
              </a:rPr>
              <a:t>i</a:t>
            </a:r>
            <a:r>
              <a:rPr lang="en-AU" dirty="0">
                <a:latin typeface="Courier New" pitchFamily="49" charset="0"/>
              </a:rPr>
              <a:t> = (</a:t>
            </a:r>
            <a:r>
              <a:rPr lang="en-AU" dirty="0" err="1">
                <a:latin typeface="Courier New" pitchFamily="49" charset="0"/>
              </a:rPr>
              <a:t>i</a:t>
            </a:r>
            <a:r>
              <a:rPr lang="en-AU" dirty="0">
                <a:latin typeface="Courier New" pitchFamily="49" charset="0"/>
              </a:rPr>
              <a:t> + 1) (mod 256)</a:t>
            </a:r>
          </a:p>
          <a:p>
            <a:pPr lvl="2">
              <a:lnSpc>
                <a:spcPct val="90000"/>
              </a:lnSpc>
              <a:buNone/>
            </a:pPr>
            <a:r>
              <a:rPr lang="en-AU" dirty="0">
                <a:latin typeface="Courier New" pitchFamily="49" charset="0"/>
              </a:rPr>
              <a:t>j = (j + S[</a:t>
            </a:r>
            <a:r>
              <a:rPr lang="en-AU" dirty="0" err="1">
                <a:latin typeface="Courier New" pitchFamily="49" charset="0"/>
              </a:rPr>
              <a:t>i</a:t>
            </a:r>
            <a:r>
              <a:rPr lang="en-AU" dirty="0">
                <a:latin typeface="Courier New" pitchFamily="49" charset="0"/>
              </a:rPr>
              <a:t>]) (mod 256)</a:t>
            </a:r>
          </a:p>
          <a:p>
            <a:pPr lvl="2">
              <a:lnSpc>
                <a:spcPct val="90000"/>
              </a:lnSpc>
              <a:buNone/>
            </a:pPr>
            <a:r>
              <a:rPr lang="en-AU" dirty="0">
                <a:latin typeface="Courier New" pitchFamily="49" charset="0"/>
              </a:rPr>
              <a:t>swap(S[</a:t>
            </a:r>
            <a:r>
              <a:rPr lang="en-AU" dirty="0" err="1">
                <a:latin typeface="Courier New" pitchFamily="49" charset="0"/>
              </a:rPr>
              <a:t>i</a:t>
            </a:r>
            <a:r>
              <a:rPr lang="en-AU" dirty="0">
                <a:latin typeface="Courier New" pitchFamily="49" charset="0"/>
              </a:rPr>
              <a:t>], S[j])</a:t>
            </a:r>
          </a:p>
          <a:p>
            <a:pPr lvl="2">
              <a:lnSpc>
                <a:spcPct val="90000"/>
              </a:lnSpc>
              <a:buNone/>
            </a:pPr>
            <a:r>
              <a:rPr lang="en-AU" dirty="0">
                <a:latin typeface="Courier New" pitchFamily="49" charset="0"/>
              </a:rPr>
              <a:t>t = (S[</a:t>
            </a:r>
            <a:r>
              <a:rPr lang="en-AU" dirty="0" err="1">
                <a:latin typeface="Courier New" pitchFamily="49" charset="0"/>
              </a:rPr>
              <a:t>i</a:t>
            </a:r>
            <a:r>
              <a:rPr lang="en-AU" dirty="0">
                <a:latin typeface="Courier New" pitchFamily="49" charset="0"/>
              </a:rPr>
              <a:t>] + S[j]) (mod 256) </a:t>
            </a:r>
          </a:p>
          <a:p>
            <a:pPr lvl="2">
              <a:lnSpc>
                <a:spcPct val="90000"/>
              </a:lnSpc>
              <a:buNone/>
            </a:pPr>
            <a:r>
              <a:rPr lang="en-AU" dirty="0" err="1">
                <a:latin typeface="Courier New" pitchFamily="49" charset="0"/>
              </a:rPr>
              <a:t>C</a:t>
            </a:r>
            <a:r>
              <a:rPr lang="en-AU" baseline="-25000" dirty="0" err="1">
                <a:latin typeface="Courier New" pitchFamily="49" charset="0"/>
              </a:rPr>
              <a:t>i</a:t>
            </a:r>
            <a:r>
              <a:rPr lang="en-AU" dirty="0">
                <a:latin typeface="Courier New" pitchFamily="49" charset="0"/>
              </a:rPr>
              <a:t> = </a:t>
            </a:r>
            <a:r>
              <a:rPr lang="en-AU" dirty="0" err="1">
                <a:latin typeface="Courier New" pitchFamily="49" charset="0"/>
              </a:rPr>
              <a:t>M</a:t>
            </a:r>
            <a:r>
              <a:rPr lang="en-AU" baseline="-25000" dirty="0" err="1">
                <a:latin typeface="Courier New" pitchFamily="49" charset="0"/>
              </a:rPr>
              <a:t>i</a:t>
            </a:r>
            <a:r>
              <a:rPr lang="en-AU" dirty="0">
                <a:latin typeface="Courier New" pitchFamily="49" charset="0"/>
              </a:rPr>
              <a:t> XOR S[t]</a:t>
            </a:r>
            <a:endParaRPr lang="en-AU" dirty="0"/>
          </a:p>
          <a:p>
            <a:endParaRPr lang="en-US" dirty="0"/>
          </a:p>
        </p:txBody>
      </p:sp>
    </p:spTree>
    <p:extLst>
      <p:ext uri="{BB962C8B-B14F-4D97-AF65-F5344CB8AC3E}">
        <p14:creationId xmlns:p14="http://schemas.microsoft.com/office/powerpoint/2010/main" val="207453909"/>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RC4 Overview</a:t>
            </a:r>
            <a:endParaRPr lang="en-US" dirty="0"/>
          </a:p>
        </p:txBody>
      </p:sp>
      <p:sp>
        <p:nvSpPr>
          <p:cNvPr id="3" name="Slide Number Placeholder 2"/>
          <p:cNvSpPr>
            <a:spLocks noGrp="1"/>
          </p:cNvSpPr>
          <p:nvPr>
            <p:ph type="sldNum" sz="quarter" idx="12"/>
          </p:nvPr>
        </p:nvSpPr>
        <p:spPr/>
        <p:txBody>
          <a:bodyPr/>
          <a:lstStyle/>
          <a:p>
            <a:fld id="{B6F15528-21DE-4FAA-801E-634DDDAF4B2B}" type="slidenum">
              <a:rPr lang="en-US" smtClean="0"/>
              <a:pPr/>
              <a:t>58</a:t>
            </a:fld>
            <a:endParaRPr lang="en-US"/>
          </a:p>
        </p:txBody>
      </p:sp>
      <p:sp>
        <p:nvSpPr>
          <p:cNvPr id="4" name="Content Placeholder 3"/>
          <p:cNvSpPr>
            <a:spLocks noGrp="1"/>
          </p:cNvSpPr>
          <p:nvPr>
            <p:ph sz="quarter" idx="1"/>
          </p:nvPr>
        </p:nvSpPr>
        <p:spPr/>
        <p:txBody>
          <a:bodyPr/>
          <a:lstStyle/>
          <a:p>
            <a:endParaRPr lang="en-US"/>
          </a:p>
        </p:txBody>
      </p:sp>
      <p:pic>
        <p:nvPicPr>
          <p:cNvPr id="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43000" y="1195708"/>
            <a:ext cx="6915150" cy="51288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7453909"/>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RC4 Security</a:t>
            </a:r>
            <a:endParaRPr lang="en-US" dirty="0"/>
          </a:p>
        </p:txBody>
      </p:sp>
      <p:sp>
        <p:nvSpPr>
          <p:cNvPr id="3" name="Slide Number Placeholder 2"/>
          <p:cNvSpPr>
            <a:spLocks noGrp="1"/>
          </p:cNvSpPr>
          <p:nvPr>
            <p:ph type="sldNum" sz="quarter" idx="12"/>
          </p:nvPr>
        </p:nvSpPr>
        <p:spPr/>
        <p:txBody>
          <a:bodyPr/>
          <a:lstStyle/>
          <a:p>
            <a:fld id="{B6F15528-21DE-4FAA-801E-634DDDAF4B2B}" type="slidenum">
              <a:rPr lang="en-US" smtClean="0"/>
              <a:pPr/>
              <a:t>59</a:t>
            </a:fld>
            <a:endParaRPr lang="en-US"/>
          </a:p>
        </p:txBody>
      </p:sp>
      <p:sp>
        <p:nvSpPr>
          <p:cNvPr id="4" name="Content Placeholder 3"/>
          <p:cNvSpPr>
            <a:spLocks noGrp="1"/>
          </p:cNvSpPr>
          <p:nvPr>
            <p:ph sz="quarter" idx="1"/>
          </p:nvPr>
        </p:nvSpPr>
        <p:spPr/>
        <p:txBody>
          <a:bodyPr/>
          <a:lstStyle/>
          <a:p>
            <a:r>
              <a:rPr lang="en-AU" dirty="0" smtClean="0"/>
              <a:t>Claimed secure </a:t>
            </a:r>
            <a:r>
              <a:rPr lang="en-AU" dirty="0"/>
              <a:t>against known attacks</a:t>
            </a:r>
          </a:p>
          <a:p>
            <a:pPr lvl="1"/>
            <a:r>
              <a:rPr lang="en-AU" dirty="0" smtClean="0"/>
              <a:t>Have </a:t>
            </a:r>
            <a:r>
              <a:rPr lang="en-AU" dirty="0"/>
              <a:t>some analyses, none practical </a:t>
            </a:r>
          </a:p>
          <a:p>
            <a:r>
              <a:rPr lang="en-AU" dirty="0" smtClean="0"/>
              <a:t>Result </a:t>
            </a:r>
            <a:r>
              <a:rPr lang="en-AU" dirty="0"/>
              <a:t>is very non-linear </a:t>
            </a:r>
          </a:p>
          <a:p>
            <a:r>
              <a:rPr lang="en-AU" dirty="0" smtClean="0"/>
              <a:t>Since </a:t>
            </a:r>
            <a:r>
              <a:rPr lang="en-AU" dirty="0"/>
              <a:t>RC4 is a stream cipher, must </a:t>
            </a:r>
            <a:r>
              <a:rPr lang="en-AU" b="1" dirty="0"/>
              <a:t>never reuse a key</a:t>
            </a:r>
            <a:r>
              <a:rPr lang="en-AU" dirty="0"/>
              <a:t> </a:t>
            </a:r>
          </a:p>
          <a:p>
            <a:r>
              <a:rPr lang="en-AU" dirty="0" smtClean="0"/>
              <a:t>Have </a:t>
            </a:r>
            <a:r>
              <a:rPr lang="en-AU" dirty="0"/>
              <a:t>a concern with WEP, but due to key handling rather than RC4 itself </a:t>
            </a:r>
          </a:p>
          <a:p>
            <a:endParaRPr lang="en-US" dirty="0"/>
          </a:p>
        </p:txBody>
      </p:sp>
    </p:spTree>
    <p:extLst>
      <p:ext uri="{BB962C8B-B14F-4D97-AF65-F5344CB8AC3E}">
        <p14:creationId xmlns:p14="http://schemas.microsoft.com/office/powerpoint/2010/main" val="20745390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a:t>Autokeyed</a:t>
            </a:r>
            <a:r>
              <a:rPr lang="en-GB" dirty="0"/>
              <a:t> </a:t>
            </a:r>
            <a:r>
              <a:rPr lang="en-GB" dirty="0" err="1"/>
              <a:t>Vigenere</a:t>
            </a:r>
            <a:r>
              <a:rPr lang="en-GB" dirty="0"/>
              <a:t> </a:t>
            </a:r>
            <a:r>
              <a:rPr lang="en-GB" dirty="0" smtClean="0"/>
              <a:t>Cipher - Encryption</a:t>
            </a:r>
            <a:endParaRPr lang="en-US" dirty="0"/>
          </a:p>
        </p:txBody>
      </p:sp>
      <p:sp>
        <p:nvSpPr>
          <p:cNvPr id="3" name="Slide Number Placeholder 2"/>
          <p:cNvSpPr>
            <a:spLocks noGrp="1"/>
          </p:cNvSpPr>
          <p:nvPr>
            <p:ph type="sldNum" sz="quarter" idx="12"/>
          </p:nvPr>
        </p:nvSpPr>
        <p:spPr/>
        <p:txBody>
          <a:bodyPr/>
          <a:lstStyle/>
          <a:p>
            <a:fld id="{B6F15528-21DE-4FAA-801E-634DDDAF4B2B}" type="slidenum">
              <a:rPr lang="en-US" smtClean="0"/>
              <a:pPr/>
              <a:t>6</a:t>
            </a:fld>
            <a:endParaRPr lang="en-US"/>
          </a:p>
        </p:txBody>
      </p:sp>
      <p:sp>
        <p:nvSpPr>
          <p:cNvPr id="4" name="Content Placeholder 3"/>
          <p:cNvSpPr>
            <a:spLocks noGrp="1"/>
          </p:cNvSpPr>
          <p:nvPr>
            <p:ph sz="quarter" idx="1"/>
          </p:nvPr>
        </p:nvSpPr>
        <p:spPr/>
        <p:txBody>
          <a:bodyPr/>
          <a:lstStyle/>
          <a:p>
            <a:r>
              <a:rPr lang="en-US" dirty="0"/>
              <a:t>Plaintext is </a:t>
            </a:r>
            <a:endParaRPr lang="en-US" dirty="0" smtClean="0"/>
          </a:p>
          <a:p>
            <a:pPr lvl="1"/>
            <a:r>
              <a:rPr lang="en-US" dirty="0" smtClean="0"/>
              <a:t>FLEE SPEEDILY = [</a:t>
            </a:r>
            <a:r>
              <a:rPr lang="en-US" dirty="0"/>
              <a:t>5 11 4 4 18 15 4 4 3 8 11 24]</a:t>
            </a:r>
          </a:p>
          <a:p>
            <a:r>
              <a:rPr lang="en-US" dirty="0"/>
              <a:t>Key for generating the key stream is k = 5</a:t>
            </a:r>
          </a:p>
          <a:p>
            <a:r>
              <a:rPr lang="en-US" dirty="0"/>
              <a:t>Key stream is generated using the plaintext itself</a:t>
            </a:r>
          </a:p>
          <a:p>
            <a:pPr lvl="1"/>
            <a:r>
              <a:rPr lang="en-US" dirty="0"/>
              <a:t>The previous plaintext is the key for the next one</a:t>
            </a:r>
          </a:p>
          <a:p>
            <a:r>
              <a:rPr lang="en-US" dirty="0"/>
              <a:t>Key stream </a:t>
            </a:r>
            <a:r>
              <a:rPr lang="en-US" dirty="0" smtClean="0"/>
              <a:t>is</a:t>
            </a:r>
            <a:r>
              <a:rPr lang="en-US" dirty="0"/>
              <a:t> </a:t>
            </a:r>
            <a:r>
              <a:rPr lang="en-US" dirty="0" smtClean="0"/>
              <a:t>[5 </a:t>
            </a:r>
            <a:r>
              <a:rPr lang="en-US" dirty="0"/>
              <a:t>5 11 4 4 18 15 4 4 3 8 11]</a:t>
            </a:r>
          </a:p>
          <a:p>
            <a:r>
              <a:rPr lang="en-US" dirty="0" err="1"/>
              <a:t>Ciphertext</a:t>
            </a:r>
            <a:r>
              <a:rPr lang="en-US" dirty="0"/>
              <a:t> = [10 16 15 8 22 7 19 8 7 11 19 9]</a:t>
            </a:r>
          </a:p>
          <a:p>
            <a:r>
              <a:rPr lang="en-US" dirty="0" err="1"/>
              <a:t>Ciphertext</a:t>
            </a:r>
            <a:r>
              <a:rPr lang="en-US" dirty="0"/>
              <a:t> in alphabet form – KQPIWHTIHLTJ</a:t>
            </a:r>
          </a:p>
          <a:p>
            <a:r>
              <a:rPr lang="en-US" dirty="0"/>
              <a:t>Errors can propagate in this case</a:t>
            </a:r>
          </a:p>
          <a:p>
            <a:endParaRPr lang="en-US" dirty="0"/>
          </a:p>
        </p:txBody>
      </p:sp>
    </p:spTree>
    <p:extLst>
      <p:ext uri="{BB962C8B-B14F-4D97-AF65-F5344CB8AC3E}">
        <p14:creationId xmlns:p14="http://schemas.microsoft.com/office/powerpoint/2010/main" val="10262230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Effect transition="in" filter="fade">
                                      <p:cBhvr>
                                        <p:cTn id="7" dur="500"/>
                                        <p:tgtEl>
                                          <p:spTgt spid="4">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3" end="3"/>
                                            </p:txEl>
                                          </p:spTgt>
                                        </p:tgtEl>
                                        <p:attrNameLst>
                                          <p:attrName>style.visibility</p:attrName>
                                        </p:attrNameLst>
                                      </p:cBhvr>
                                      <p:to>
                                        <p:strVal val="visible"/>
                                      </p:to>
                                    </p:set>
                                    <p:animEffect transition="in" filter="fade">
                                      <p:cBhvr>
                                        <p:cTn id="12" dur="500"/>
                                        <p:tgtEl>
                                          <p:spTgt spid="4">
                                            <p:txEl>
                                              <p:pRg st="3" end="3"/>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4">
                                            <p:txEl>
                                              <p:pRg st="4" end="4"/>
                                            </p:txEl>
                                          </p:spTgt>
                                        </p:tgtEl>
                                        <p:attrNameLst>
                                          <p:attrName>style.visibility</p:attrName>
                                        </p:attrNameLst>
                                      </p:cBhvr>
                                      <p:to>
                                        <p:strVal val="visible"/>
                                      </p:to>
                                    </p:set>
                                    <p:animEffect transition="in" filter="fade">
                                      <p:cBhvr>
                                        <p:cTn id="15" dur="500"/>
                                        <p:tgtEl>
                                          <p:spTgt spid="4">
                                            <p:txEl>
                                              <p:pRg st="4" end="4"/>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4">
                                            <p:txEl>
                                              <p:pRg st="5" end="5"/>
                                            </p:txEl>
                                          </p:spTgt>
                                        </p:tgtEl>
                                        <p:attrNameLst>
                                          <p:attrName>style.visibility</p:attrName>
                                        </p:attrNameLst>
                                      </p:cBhvr>
                                      <p:to>
                                        <p:strVal val="visible"/>
                                      </p:to>
                                    </p:set>
                                    <p:animEffect transition="in" filter="fade">
                                      <p:cBhvr>
                                        <p:cTn id="20" dur="500"/>
                                        <p:tgtEl>
                                          <p:spTgt spid="4">
                                            <p:txEl>
                                              <p:pRg st="5" end="5"/>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4">
                                            <p:txEl>
                                              <p:pRg st="6" end="6"/>
                                            </p:txEl>
                                          </p:spTgt>
                                        </p:tgtEl>
                                        <p:attrNameLst>
                                          <p:attrName>style.visibility</p:attrName>
                                        </p:attrNameLst>
                                      </p:cBhvr>
                                      <p:to>
                                        <p:strVal val="visible"/>
                                      </p:to>
                                    </p:set>
                                    <p:animEffect transition="in" filter="fade">
                                      <p:cBhvr>
                                        <p:cTn id="25" dur="500"/>
                                        <p:tgtEl>
                                          <p:spTgt spid="4">
                                            <p:txEl>
                                              <p:pRg st="6" end="6"/>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4">
                                            <p:txEl>
                                              <p:pRg st="7" end="7"/>
                                            </p:txEl>
                                          </p:spTgt>
                                        </p:tgtEl>
                                        <p:attrNameLst>
                                          <p:attrName>style.visibility</p:attrName>
                                        </p:attrNameLst>
                                      </p:cBhvr>
                                      <p:to>
                                        <p:strVal val="visible"/>
                                      </p:to>
                                    </p:set>
                                    <p:animEffect transition="in" filter="fade">
                                      <p:cBhvr>
                                        <p:cTn id="30" dur="500"/>
                                        <p:tgtEl>
                                          <p:spTgt spid="4">
                                            <p:txEl>
                                              <p:pRg st="7" end="7"/>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4">
                                            <p:txEl>
                                              <p:pRg st="8" end="8"/>
                                            </p:txEl>
                                          </p:spTgt>
                                        </p:tgtEl>
                                        <p:attrNameLst>
                                          <p:attrName>style.visibility</p:attrName>
                                        </p:attrNameLst>
                                      </p:cBhvr>
                                      <p:to>
                                        <p:strVal val="visible"/>
                                      </p:to>
                                    </p:set>
                                    <p:animEffect transition="in" filter="fade">
                                      <p:cBhvr>
                                        <p:cTn id="35" dur="500"/>
                                        <p:tgtEl>
                                          <p:spTgt spid="4">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Preparing for Midterm Exam</a:t>
            </a:r>
            <a:endParaRPr lang="en-US" dirty="0"/>
          </a:p>
        </p:txBody>
      </p:sp>
      <p:sp>
        <p:nvSpPr>
          <p:cNvPr id="3" name="Slide Number Placeholder 2"/>
          <p:cNvSpPr>
            <a:spLocks noGrp="1"/>
          </p:cNvSpPr>
          <p:nvPr>
            <p:ph type="sldNum" sz="quarter" idx="12"/>
          </p:nvPr>
        </p:nvSpPr>
        <p:spPr/>
        <p:txBody>
          <a:bodyPr/>
          <a:lstStyle/>
          <a:p>
            <a:fld id="{B6F15528-21DE-4FAA-801E-634DDDAF4B2B}" type="slidenum">
              <a:rPr lang="en-US" smtClean="0"/>
              <a:pPr/>
              <a:t>60</a:t>
            </a:fld>
            <a:endParaRPr lang="en-US"/>
          </a:p>
        </p:txBody>
      </p:sp>
      <p:sp>
        <p:nvSpPr>
          <p:cNvPr id="4" name="Content Placeholder 3"/>
          <p:cNvSpPr>
            <a:spLocks noGrp="1"/>
          </p:cNvSpPr>
          <p:nvPr>
            <p:ph sz="quarter" idx="1"/>
          </p:nvPr>
        </p:nvSpPr>
        <p:spPr/>
        <p:txBody>
          <a:bodyPr/>
          <a:lstStyle/>
          <a:p>
            <a:r>
              <a:rPr lang="en-US" dirty="0" smtClean="0"/>
              <a:t>The exam will cover all the materials covered in the lectures till the end of Lecture 8</a:t>
            </a:r>
          </a:p>
          <a:p>
            <a:r>
              <a:rPr lang="en-US" dirty="0" smtClean="0"/>
              <a:t>Regarding book chapters</a:t>
            </a:r>
          </a:p>
          <a:p>
            <a:pPr lvl="1"/>
            <a:r>
              <a:rPr lang="en-US" dirty="0" smtClean="0"/>
              <a:t>Make sure you have read (or at least carefully skimmed through) the related book chapters</a:t>
            </a:r>
          </a:p>
          <a:p>
            <a:pPr lvl="1"/>
            <a:r>
              <a:rPr lang="en-US" dirty="0" smtClean="0"/>
              <a:t>If we have not talked about a concept in the class at all, I will not expect you to know it</a:t>
            </a:r>
          </a:p>
          <a:p>
            <a:pPr lvl="1"/>
            <a:r>
              <a:rPr lang="en-US" dirty="0" smtClean="0"/>
              <a:t>Check out the exercises at the end of the chapters</a:t>
            </a:r>
          </a:p>
        </p:txBody>
      </p:sp>
    </p:spTree>
    <p:extLst>
      <p:ext uri="{BB962C8B-B14F-4D97-AF65-F5344CB8AC3E}">
        <p14:creationId xmlns:p14="http://schemas.microsoft.com/office/powerpoint/2010/main" val="397808943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err="1" smtClean="0"/>
              <a:t>Autokeyed</a:t>
            </a:r>
            <a:r>
              <a:rPr lang="en-GB" dirty="0" smtClean="0"/>
              <a:t> </a:t>
            </a:r>
            <a:r>
              <a:rPr lang="en-GB" dirty="0" err="1"/>
              <a:t>Vigenere</a:t>
            </a:r>
            <a:r>
              <a:rPr lang="en-GB" dirty="0"/>
              <a:t> Cipher - Decryption</a:t>
            </a:r>
            <a:endParaRPr lang="en-US" dirty="0"/>
          </a:p>
        </p:txBody>
      </p:sp>
      <p:sp>
        <p:nvSpPr>
          <p:cNvPr id="3" name="Slide Number Placeholder 2"/>
          <p:cNvSpPr>
            <a:spLocks noGrp="1"/>
          </p:cNvSpPr>
          <p:nvPr>
            <p:ph type="sldNum" sz="quarter" idx="12"/>
          </p:nvPr>
        </p:nvSpPr>
        <p:spPr/>
        <p:txBody>
          <a:bodyPr/>
          <a:lstStyle/>
          <a:p>
            <a:fld id="{B6F15528-21DE-4FAA-801E-634DDDAF4B2B}" type="slidenum">
              <a:rPr lang="en-US" smtClean="0"/>
              <a:pPr/>
              <a:t>7</a:t>
            </a:fld>
            <a:endParaRPr lang="en-US"/>
          </a:p>
        </p:txBody>
      </p:sp>
      <p:sp>
        <p:nvSpPr>
          <p:cNvPr id="4" name="Content Placeholder 3"/>
          <p:cNvSpPr>
            <a:spLocks noGrp="1"/>
          </p:cNvSpPr>
          <p:nvPr>
            <p:ph sz="quarter" idx="1"/>
          </p:nvPr>
        </p:nvSpPr>
        <p:spPr/>
        <p:txBody>
          <a:bodyPr/>
          <a:lstStyle/>
          <a:p>
            <a:r>
              <a:rPr lang="en-US" dirty="0" err="1" smtClean="0"/>
              <a:t>Cyphertext</a:t>
            </a:r>
            <a:r>
              <a:rPr lang="en-US" dirty="0" smtClean="0"/>
              <a:t> was </a:t>
            </a:r>
            <a:r>
              <a:rPr lang="en-US" dirty="0"/>
              <a:t>KQPIWHTIHLTJ</a:t>
            </a:r>
            <a:endParaRPr lang="en-US" dirty="0" smtClean="0"/>
          </a:p>
          <a:p>
            <a:r>
              <a:rPr lang="en-US" dirty="0" smtClean="0"/>
              <a:t>Use </a:t>
            </a:r>
            <a:r>
              <a:rPr lang="en-US" dirty="0"/>
              <a:t>the fact that the first key is </a:t>
            </a:r>
            <a:r>
              <a:rPr lang="en-US" dirty="0" smtClean="0"/>
              <a:t>k=5</a:t>
            </a:r>
          </a:p>
          <a:p>
            <a:pPr lvl="1"/>
            <a:r>
              <a:rPr lang="en-US" dirty="0" smtClean="0"/>
              <a:t>first </a:t>
            </a:r>
            <a:r>
              <a:rPr lang="en-US" dirty="0"/>
              <a:t>alphabet is K: leads to 10 –5 = 5 = F</a:t>
            </a:r>
          </a:p>
          <a:p>
            <a:endParaRPr lang="en-US" dirty="0"/>
          </a:p>
        </p:txBody>
      </p:sp>
      <p:grpSp>
        <p:nvGrpSpPr>
          <p:cNvPr id="5" name="Group 3"/>
          <p:cNvGrpSpPr>
            <a:grpSpLocks/>
          </p:cNvGrpSpPr>
          <p:nvPr/>
        </p:nvGrpSpPr>
        <p:grpSpPr bwMode="auto">
          <a:xfrm>
            <a:off x="785813" y="3021013"/>
            <a:ext cx="7466012" cy="2998787"/>
            <a:chOff x="720" y="2094"/>
            <a:chExt cx="4703" cy="1889"/>
          </a:xfrm>
        </p:grpSpPr>
        <p:sp>
          <p:nvSpPr>
            <p:cNvPr id="6" name="Rectangle 4"/>
            <p:cNvSpPr>
              <a:spLocks noChangeArrowheads="1"/>
            </p:cNvSpPr>
            <p:nvPr/>
          </p:nvSpPr>
          <p:spPr bwMode="auto">
            <a:xfrm>
              <a:off x="3511" y="2889"/>
              <a:ext cx="1913" cy="2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p>
              <a:pPr algn="ctr">
                <a:spcBef>
                  <a:spcPts val="550"/>
                </a:spcBef>
                <a:buClr>
                  <a:srgbClr val="9A0000"/>
                </a:buClr>
                <a:buSzPct val="75000"/>
                <a:buFont typeface="Wingdings" pitchFamily="2" charset="2"/>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200">
                  <a:solidFill>
                    <a:srgbClr val="000000"/>
                  </a:solidFill>
                  <a:latin typeface="Comic Sans MS" pitchFamily="66" charset="0"/>
                </a:rPr>
                <a:t>15 – 11 = 4: E</a:t>
              </a:r>
            </a:p>
          </p:txBody>
        </p:sp>
        <p:sp>
          <p:nvSpPr>
            <p:cNvPr id="7" name="Rectangle 5"/>
            <p:cNvSpPr>
              <a:spLocks noChangeArrowheads="1"/>
            </p:cNvSpPr>
            <p:nvPr/>
          </p:nvSpPr>
          <p:spPr bwMode="auto">
            <a:xfrm>
              <a:off x="2618" y="2889"/>
              <a:ext cx="893" cy="2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p>
              <a:pPr algn="ctr">
                <a:spcBef>
                  <a:spcPts val="550"/>
                </a:spcBef>
                <a:buClr>
                  <a:srgbClr val="9A0000"/>
                </a:buClr>
                <a:buSzPct val="75000"/>
                <a:buFont typeface="Wingdings" pitchFamily="2" charset="2"/>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200">
                  <a:solidFill>
                    <a:srgbClr val="000000"/>
                  </a:solidFill>
                  <a:latin typeface="Comic Sans MS" pitchFamily="66" charset="0"/>
                </a:rPr>
                <a:t>11</a:t>
              </a:r>
            </a:p>
          </p:txBody>
        </p:sp>
        <p:sp>
          <p:nvSpPr>
            <p:cNvPr id="8" name="Rectangle 6"/>
            <p:cNvSpPr>
              <a:spLocks noChangeArrowheads="1"/>
            </p:cNvSpPr>
            <p:nvPr/>
          </p:nvSpPr>
          <p:spPr bwMode="auto">
            <a:xfrm>
              <a:off x="1584" y="2889"/>
              <a:ext cx="1034" cy="2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p>
              <a:pPr algn="ctr">
                <a:spcBef>
                  <a:spcPts val="550"/>
                </a:spcBef>
                <a:buClr>
                  <a:srgbClr val="9A0000"/>
                </a:buClr>
                <a:buSzPct val="75000"/>
                <a:buFont typeface="Wingdings" pitchFamily="2" charset="2"/>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200">
                  <a:solidFill>
                    <a:srgbClr val="000000"/>
                  </a:solidFill>
                  <a:latin typeface="Comic Sans MS" pitchFamily="66" charset="0"/>
                </a:rPr>
                <a:t>P = 15</a:t>
              </a:r>
            </a:p>
          </p:txBody>
        </p:sp>
        <p:sp>
          <p:nvSpPr>
            <p:cNvPr id="9" name="Rectangle 7"/>
            <p:cNvSpPr>
              <a:spLocks noChangeArrowheads="1"/>
            </p:cNvSpPr>
            <p:nvPr/>
          </p:nvSpPr>
          <p:spPr bwMode="auto">
            <a:xfrm>
              <a:off x="720" y="2889"/>
              <a:ext cx="864" cy="2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p>
              <a:pPr algn="ctr">
                <a:spcBef>
                  <a:spcPts val="550"/>
                </a:spcBef>
                <a:buClr>
                  <a:srgbClr val="9A0000"/>
                </a:buClr>
                <a:buSzPct val="75000"/>
                <a:buFont typeface="Wingdings" pitchFamily="2" charset="2"/>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200">
                  <a:solidFill>
                    <a:srgbClr val="000000"/>
                  </a:solidFill>
                  <a:latin typeface="Comic Sans MS" pitchFamily="66" charset="0"/>
                </a:rPr>
                <a:t>3</a:t>
              </a:r>
            </a:p>
          </p:txBody>
        </p:sp>
        <p:sp>
          <p:nvSpPr>
            <p:cNvPr id="10" name="Rectangle 8"/>
            <p:cNvSpPr>
              <a:spLocks noChangeArrowheads="1"/>
            </p:cNvSpPr>
            <p:nvPr/>
          </p:nvSpPr>
          <p:spPr bwMode="auto">
            <a:xfrm>
              <a:off x="3511" y="3163"/>
              <a:ext cx="1913" cy="2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p>
              <a:pPr algn="ctr">
                <a:spcBef>
                  <a:spcPts val="550"/>
                </a:spcBef>
                <a:buClr>
                  <a:srgbClr val="9A0000"/>
                </a:buClr>
                <a:buSzPct val="75000"/>
                <a:buFont typeface="Wingdings" pitchFamily="2" charset="2"/>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200">
                  <a:solidFill>
                    <a:srgbClr val="000000"/>
                  </a:solidFill>
                  <a:latin typeface="Comic Sans MS" pitchFamily="66" charset="0"/>
                </a:rPr>
                <a:t>8 – 4 = 4: E</a:t>
              </a:r>
            </a:p>
          </p:txBody>
        </p:sp>
        <p:sp>
          <p:nvSpPr>
            <p:cNvPr id="11" name="Rectangle 9"/>
            <p:cNvSpPr>
              <a:spLocks noChangeArrowheads="1"/>
            </p:cNvSpPr>
            <p:nvPr/>
          </p:nvSpPr>
          <p:spPr bwMode="auto">
            <a:xfrm>
              <a:off x="2618" y="3163"/>
              <a:ext cx="893" cy="2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p>
              <a:pPr algn="ctr">
                <a:spcBef>
                  <a:spcPts val="550"/>
                </a:spcBef>
                <a:buClr>
                  <a:srgbClr val="9A0000"/>
                </a:buClr>
                <a:buSzPct val="75000"/>
                <a:buFont typeface="Wingdings" pitchFamily="2" charset="2"/>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200">
                  <a:solidFill>
                    <a:srgbClr val="000000"/>
                  </a:solidFill>
                  <a:latin typeface="Comic Sans MS" pitchFamily="66" charset="0"/>
                </a:rPr>
                <a:t>4</a:t>
              </a:r>
            </a:p>
          </p:txBody>
        </p:sp>
        <p:sp>
          <p:nvSpPr>
            <p:cNvPr id="12" name="Rectangle 10"/>
            <p:cNvSpPr>
              <a:spLocks noChangeArrowheads="1"/>
            </p:cNvSpPr>
            <p:nvPr/>
          </p:nvSpPr>
          <p:spPr bwMode="auto">
            <a:xfrm>
              <a:off x="1584" y="3163"/>
              <a:ext cx="1034" cy="2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p>
              <a:pPr algn="ctr">
                <a:spcBef>
                  <a:spcPts val="550"/>
                </a:spcBef>
                <a:buClr>
                  <a:srgbClr val="9A0000"/>
                </a:buClr>
                <a:buSzPct val="75000"/>
                <a:buFont typeface="Wingdings" pitchFamily="2" charset="2"/>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200">
                  <a:solidFill>
                    <a:srgbClr val="000000"/>
                  </a:solidFill>
                  <a:latin typeface="Comic Sans MS" pitchFamily="66" charset="0"/>
                </a:rPr>
                <a:t>I = 8</a:t>
              </a:r>
            </a:p>
          </p:txBody>
        </p:sp>
        <p:sp>
          <p:nvSpPr>
            <p:cNvPr id="13" name="Rectangle 11"/>
            <p:cNvSpPr>
              <a:spLocks noChangeArrowheads="1"/>
            </p:cNvSpPr>
            <p:nvPr/>
          </p:nvSpPr>
          <p:spPr bwMode="auto">
            <a:xfrm>
              <a:off x="720" y="3163"/>
              <a:ext cx="864" cy="2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p>
              <a:pPr algn="ctr">
                <a:spcBef>
                  <a:spcPts val="550"/>
                </a:spcBef>
                <a:buClr>
                  <a:srgbClr val="9A0000"/>
                </a:buClr>
                <a:buSzPct val="75000"/>
                <a:buFont typeface="Wingdings" pitchFamily="2" charset="2"/>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200">
                  <a:solidFill>
                    <a:srgbClr val="000000"/>
                  </a:solidFill>
                  <a:latin typeface="Comic Sans MS" pitchFamily="66" charset="0"/>
                </a:rPr>
                <a:t>4</a:t>
              </a:r>
            </a:p>
          </p:txBody>
        </p:sp>
        <p:sp>
          <p:nvSpPr>
            <p:cNvPr id="14" name="Rectangle 12"/>
            <p:cNvSpPr>
              <a:spLocks noChangeArrowheads="1"/>
            </p:cNvSpPr>
            <p:nvPr/>
          </p:nvSpPr>
          <p:spPr bwMode="auto">
            <a:xfrm>
              <a:off x="3511" y="3710"/>
              <a:ext cx="1913" cy="2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p>
              <a:pPr algn="ctr">
                <a:spcBef>
                  <a:spcPts val="550"/>
                </a:spcBef>
                <a:buClr>
                  <a:srgbClr val="9A0000"/>
                </a:buClr>
                <a:buSzPct val="75000"/>
                <a:buFont typeface="Wingdings" pitchFamily="2" charset="2"/>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200">
                  <a:solidFill>
                    <a:srgbClr val="000000"/>
                  </a:solidFill>
                  <a:latin typeface="Comic Sans MS" pitchFamily="66" charset="0"/>
                </a:rPr>
                <a:t>7 – 18 = -11 = 26: P</a:t>
              </a:r>
            </a:p>
          </p:txBody>
        </p:sp>
        <p:sp>
          <p:nvSpPr>
            <p:cNvPr id="15" name="Rectangle 13"/>
            <p:cNvSpPr>
              <a:spLocks noChangeArrowheads="1"/>
            </p:cNvSpPr>
            <p:nvPr/>
          </p:nvSpPr>
          <p:spPr bwMode="auto">
            <a:xfrm>
              <a:off x="3511" y="3436"/>
              <a:ext cx="1913" cy="2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p>
              <a:pPr algn="ctr">
                <a:spcBef>
                  <a:spcPts val="550"/>
                </a:spcBef>
                <a:buClr>
                  <a:srgbClr val="9A0000"/>
                </a:buClr>
                <a:buSzPct val="75000"/>
                <a:buFont typeface="Wingdings" pitchFamily="2" charset="2"/>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200">
                  <a:solidFill>
                    <a:srgbClr val="000000"/>
                  </a:solidFill>
                  <a:latin typeface="Comic Sans MS" pitchFamily="66" charset="0"/>
                </a:rPr>
                <a:t>22 – 4 = 18: S</a:t>
              </a:r>
            </a:p>
          </p:txBody>
        </p:sp>
        <p:sp>
          <p:nvSpPr>
            <p:cNvPr id="16" name="Rectangle 14"/>
            <p:cNvSpPr>
              <a:spLocks noChangeArrowheads="1"/>
            </p:cNvSpPr>
            <p:nvPr/>
          </p:nvSpPr>
          <p:spPr bwMode="auto">
            <a:xfrm>
              <a:off x="3511" y="2615"/>
              <a:ext cx="1913" cy="2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p>
              <a:pPr algn="ctr">
                <a:spcBef>
                  <a:spcPts val="550"/>
                </a:spcBef>
                <a:buClr>
                  <a:srgbClr val="9A0000"/>
                </a:buClr>
                <a:buSzPct val="75000"/>
                <a:buFont typeface="Wingdings" pitchFamily="2" charset="2"/>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200">
                  <a:solidFill>
                    <a:srgbClr val="000000"/>
                  </a:solidFill>
                  <a:latin typeface="Comic Sans MS" pitchFamily="66" charset="0"/>
                </a:rPr>
                <a:t>16 – 5 = 11: L</a:t>
              </a:r>
            </a:p>
          </p:txBody>
        </p:sp>
        <p:sp>
          <p:nvSpPr>
            <p:cNvPr id="17" name="Rectangle 15"/>
            <p:cNvSpPr>
              <a:spLocks noChangeArrowheads="1"/>
            </p:cNvSpPr>
            <p:nvPr/>
          </p:nvSpPr>
          <p:spPr bwMode="auto">
            <a:xfrm>
              <a:off x="3511" y="2094"/>
              <a:ext cx="1913" cy="5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p>
              <a:pPr algn="ctr">
                <a:spcBef>
                  <a:spcPts val="550"/>
                </a:spcBef>
                <a:buClr>
                  <a:srgbClr val="9A0000"/>
                </a:buClr>
                <a:buSzPct val="75000"/>
                <a:buFont typeface="Wingdings" pitchFamily="2" charset="2"/>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200">
                  <a:solidFill>
                    <a:srgbClr val="000000"/>
                  </a:solidFill>
                  <a:latin typeface="Comic Sans MS" pitchFamily="66" charset="0"/>
                </a:rPr>
                <a:t>Plaintext</a:t>
              </a:r>
            </a:p>
          </p:txBody>
        </p:sp>
        <p:sp>
          <p:nvSpPr>
            <p:cNvPr id="18" name="Rectangle 16"/>
            <p:cNvSpPr>
              <a:spLocks noChangeArrowheads="1"/>
            </p:cNvSpPr>
            <p:nvPr/>
          </p:nvSpPr>
          <p:spPr bwMode="auto">
            <a:xfrm>
              <a:off x="2618" y="3710"/>
              <a:ext cx="893" cy="2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p>
              <a:pPr algn="ctr">
                <a:spcBef>
                  <a:spcPts val="550"/>
                </a:spcBef>
                <a:buClr>
                  <a:srgbClr val="9A0000"/>
                </a:buClr>
                <a:buSzPct val="75000"/>
                <a:buFont typeface="Wingdings" pitchFamily="2" charset="2"/>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200">
                  <a:solidFill>
                    <a:srgbClr val="000000"/>
                  </a:solidFill>
                  <a:latin typeface="Comic Sans MS" pitchFamily="66" charset="0"/>
                </a:rPr>
                <a:t>18</a:t>
              </a:r>
            </a:p>
          </p:txBody>
        </p:sp>
        <p:sp>
          <p:nvSpPr>
            <p:cNvPr id="19" name="Rectangle 17"/>
            <p:cNvSpPr>
              <a:spLocks noChangeArrowheads="1"/>
            </p:cNvSpPr>
            <p:nvPr/>
          </p:nvSpPr>
          <p:spPr bwMode="auto">
            <a:xfrm>
              <a:off x="1584" y="3710"/>
              <a:ext cx="1034" cy="2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p>
              <a:pPr algn="ctr">
                <a:spcBef>
                  <a:spcPts val="550"/>
                </a:spcBef>
                <a:buClr>
                  <a:srgbClr val="9A0000"/>
                </a:buClr>
                <a:buSzPct val="75000"/>
                <a:buFont typeface="Wingdings" pitchFamily="2" charset="2"/>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200">
                  <a:solidFill>
                    <a:srgbClr val="000000"/>
                  </a:solidFill>
                  <a:latin typeface="Comic Sans MS" pitchFamily="66" charset="0"/>
                </a:rPr>
                <a:t>H = 7</a:t>
              </a:r>
            </a:p>
          </p:txBody>
        </p:sp>
        <p:sp>
          <p:nvSpPr>
            <p:cNvPr id="20" name="Rectangle 18"/>
            <p:cNvSpPr>
              <a:spLocks noChangeArrowheads="1"/>
            </p:cNvSpPr>
            <p:nvPr/>
          </p:nvSpPr>
          <p:spPr bwMode="auto">
            <a:xfrm>
              <a:off x="720" y="3710"/>
              <a:ext cx="864" cy="2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p>
              <a:pPr algn="ctr">
                <a:spcBef>
                  <a:spcPts val="550"/>
                </a:spcBef>
                <a:buClr>
                  <a:srgbClr val="9A0000"/>
                </a:buClr>
                <a:buSzPct val="75000"/>
                <a:buFont typeface="Wingdings" pitchFamily="2" charset="2"/>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200">
                  <a:solidFill>
                    <a:srgbClr val="000000"/>
                  </a:solidFill>
                  <a:latin typeface="Comic Sans MS" pitchFamily="66" charset="0"/>
                </a:rPr>
                <a:t>6</a:t>
              </a:r>
            </a:p>
          </p:txBody>
        </p:sp>
        <p:sp>
          <p:nvSpPr>
            <p:cNvPr id="21" name="Rectangle 19"/>
            <p:cNvSpPr>
              <a:spLocks noChangeArrowheads="1"/>
            </p:cNvSpPr>
            <p:nvPr/>
          </p:nvSpPr>
          <p:spPr bwMode="auto">
            <a:xfrm>
              <a:off x="2618" y="3436"/>
              <a:ext cx="893" cy="2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p>
              <a:pPr algn="ctr">
                <a:spcBef>
                  <a:spcPts val="550"/>
                </a:spcBef>
                <a:buClr>
                  <a:srgbClr val="9A0000"/>
                </a:buClr>
                <a:buSzPct val="75000"/>
                <a:buFont typeface="Wingdings" pitchFamily="2" charset="2"/>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200">
                  <a:solidFill>
                    <a:srgbClr val="000000"/>
                  </a:solidFill>
                  <a:latin typeface="Comic Sans MS" pitchFamily="66" charset="0"/>
                </a:rPr>
                <a:t>4</a:t>
              </a:r>
            </a:p>
          </p:txBody>
        </p:sp>
        <p:sp>
          <p:nvSpPr>
            <p:cNvPr id="22" name="Rectangle 20"/>
            <p:cNvSpPr>
              <a:spLocks noChangeArrowheads="1"/>
            </p:cNvSpPr>
            <p:nvPr/>
          </p:nvSpPr>
          <p:spPr bwMode="auto">
            <a:xfrm>
              <a:off x="1584" y="3436"/>
              <a:ext cx="1034" cy="2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p>
              <a:pPr algn="ctr">
                <a:spcBef>
                  <a:spcPts val="550"/>
                </a:spcBef>
                <a:buClr>
                  <a:srgbClr val="9A0000"/>
                </a:buClr>
                <a:buSzPct val="75000"/>
                <a:buFont typeface="Wingdings" pitchFamily="2" charset="2"/>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200">
                  <a:solidFill>
                    <a:srgbClr val="000000"/>
                  </a:solidFill>
                  <a:latin typeface="Comic Sans MS" pitchFamily="66" charset="0"/>
                </a:rPr>
                <a:t>W = 22</a:t>
              </a:r>
            </a:p>
          </p:txBody>
        </p:sp>
        <p:sp>
          <p:nvSpPr>
            <p:cNvPr id="23" name="Rectangle 21"/>
            <p:cNvSpPr>
              <a:spLocks noChangeArrowheads="1"/>
            </p:cNvSpPr>
            <p:nvPr/>
          </p:nvSpPr>
          <p:spPr bwMode="auto">
            <a:xfrm>
              <a:off x="720" y="3436"/>
              <a:ext cx="864" cy="2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p>
              <a:pPr algn="ctr">
                <a:spcBef>
                  <a:spcPts val="550"/>
                </a:spcBef>
                <a:buClr>
                  <a:srgbClr val="9A0000"/>
                </a:buClr>
                <a:buSzPct val="75000"/>
                <a:buFont typeface="Wingdings" pitchFamily="2" charset="2"/>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200">
                  <a:solidFill>
                    <a:srgbClr val="000000"/>
                  </a:solidFill>
                  <a:latin typeface="Comic Sans MS" pitchFamily="66" charset="0"/>
                </a:rPr>
                <a:t>5</a:t>
              </a:r>
            </a:p>
          </p:txBody>
        </p:sp>
        <p:sp>
          <p:nvSpPr>
            <p:cNvPr id="24" name="Rectangle 22"/>
            <p:cNvSpPr>
              <a:spLocks noChangeArrowheads="1"/>
            </p:cNvSpPr>
            <p:nvPr/>
          </p:nvSpPr>
          <p:spPr bwMode="auto">
            <a:xfrm>
              <a:off x="2618" y="2615"/>
              <a:ext cx="893" cy="2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p>
              <a:pPr algn="ctr">
                <a:spcBef>
                  <a:spcPts val="550"/>
                </a:spcBef>
                <a:buClr>
                  <a:srgbClr val="9A0000"/>
                </a:buClr>
                <a:buSzPct val="75000"/>
                <a:buFont typeface="Wingdings" pitchFamily="2" charset="2"/>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200">
                  <a:solidFill>
                    <a:srgbClr val="000000"/>
                  </a:solidFill>
                  <a:latin typeface="Comic Sans MS" pitchFamily="66" charset="0"/>
                </a:rPr>
                <a:t>5 </a:t>
              </a:r>
            </a:p>
          </p:txBody>
        </p:sp>
        <p:sp>
          <p:nvSpPr>
            <p:cNvPr id="25" name="Rectangle 23"/>
            <p:cNvSpPr>
              <a:spLocks noChangeArrowheads="1"/>
            </p:cNvSpPr>
            <p:nvPr/>
          </p:nvSpPr>
          <p:spPr bwMode="auto">
            <a:xfrm>
              <a:off x="1584" y="2615"/>
              <a:ext cx="1034" cy="2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p>
              <a:pPr algn="ctr">
                <a:spcBef>
                  <a:spcPts val="550"/>
                </a:spcBef>
                <a:buClr>
                  <a:srgbClr val="9A0000"/>
                </a:buClr>
                <a:buSzPct val="75000"/>
                <a:buFont typeface="Wingdings" pitchFamily="2" charset="2"/>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200" dirty="0">
                  <a:solidFill>
                    <a:srgbClr val="000000"/>
                  </a:solidFill>
                  <a:latin typeface="Comic Sans MS" pitchFamily="66" charset="0"/>
                </a:rPr>
                <a:t>Q = 16</a:t>
              </a:r>
            </a:p>
          </p:txBody>
        </p:sp>
        <p:sp>
          <p:nvSpPr>
            <p:cNvPr id="26" name="Rectangle 24"/>
            <p:cNvSpPr>
              <a:spLocks noChangeArrowheads="1"/>
            </p:cNvSpPr>
            <p:nvPr/>
          </p:nvSpPr>
          <p:spPr bwMode="auto">
            <a:xfrm>
              <a:off x="720" y="2615"/>
              <a:ext cx="864" cy="2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p>
              <a:pPr algn="ctr">
                <a:spcBef>
                  <a:spcPts val="550"/>
                </a:spcBef>
                <a:buClr>
                  <a:srgbClr val="9A0000"/>
                </a:buClr>
                <a:buSzPct val="75000"/>
                <a:buFont typeface="Wingdings" pitchFamily="2" charset="2"/>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200" dirty="0">
                  <a:solidFill>
                    <a:srgbClr val="000000"/>
                  </a:solidFill>
                  <a:latin typeface="Comic Sans MS" pitchFamily="66" charset="0"/>
                </a:rPr>
                <a:t>2</a:t>
              </a:r>
            </a:p>
          </p:txBody>
        </p:sp>
        <p:sp>
          <p:nvSpPr>
            <p:cNvPr id="27" name="Rectangle 25"/>
            <p:cNvSpPr>
              <a:spLocks noChangeArrowheads="1"/>
            </p:cNvSpPr>
            <p:nvPr/>
          </p:nvSpPr>
          <p:spPr bwMode="auto">
            <a:xfrm>
              <a:off x="2618" y="2094"/>
              <a:ext cx="893" cy="5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p>
              <a:pPr algn="ctr">
                <a:spcBef>
                  <a:spcPts val="550"/>
                </a:spcBef>
                <a:buClr>
                  <a:srgbClr val="9A0000"/>
                </a:buClr>
                <a:buSzPct val="75000"/>
                <a:buFont typeface="Wingdings" pitchFamily="2" charset="2"/>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200">
                  <a:solidFill>
                    <a:srgbClr val="000000"/>
                  </a:solidFill>
                  <a:latin typeface="Comic Sans MS" pitchFamily="66" charset="0"/>
                </a:rPr>
                <a:t>Previous</a:t>
              </a:r>
            </a:p>
            <a:p>
              <a:pPr algn="ctr">
                <a:spcBef>
                  <a:spcPts val="550"/>
                </a:spcBef>
                <a:buClr>
                  <a:srgbClr val="9A0000"/>
                </a:buClr>
                <a:buSzPct val="75000"/>
                <a:buFont typeface="Wingdings" pitchFamily="2" charset="2"/>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200">
                  <a:solidFill>
                    <a:srgbClr val="000000"/>
                  </a:solidFill>
                  <a:latin typeface="Comic Sans MS" pitchFamily="66" charset="0"/>
                </a:rPr>
                <a:t>Plaintext</a:t>
              </a:r>
            </a:p>
          </p:txBody>
        </p:sp>
        <p:sp>
          <p:nvSpPr>
            <p:cNvPr id="28" name="Rectangle 26"/>
            <p:cNvSpPr>
              <a:spLocks noChangeArrowheads="1"/>
            </p:cNvSpPr>
            <p:nvPr/>
          </p:nvSpPr>
          <p:spPr bwMode="auto">
            <a:xfrm>
              <a:off x="1584" y="2094"/>
              <a:ext cx="1034" cy="5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p>
              <a:pPr algn="ctr">
                <a:spcBef>
                  <a:spcPts val="550"/>
                </a:spcBef>
                <a:buClr>
                  <a:srgbClr val="9A0000"/>
                </a:buClr>
                <a:buSzPct val="75000"/>
                <a:buFont typeface="Wingdings" pitchFamily="2" charset="2"/>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200">
                  <a:solidFill>
                    <a:srgbClr val="000000"/>
                  </a:solidFill>
                  <a:latin typeface="Comic Sans MS" pitchFamily="66" charset="0"/>
                </a:rPr>
                <a:t>Ciphertext</a:t>
              </a:r>
            </a:p>
          </p:txBody>
        </p:sp>
        <p:sp>
          <p:nvSpPr>
            <p:cNvPr id="29" name="Rectangle 27"/>
            <p:cNvSpPr>
              <a:spLocks noChangeArrowheads="1"/>
            </p:cNvSpPr>
            <p:nvPr/>
          </p:nvSpPr>
          <p:spPr bwMode="auto">
            <a:xfrm>
              <a:off x="720" y="2094"/>
              <a:ext cx="864" cy="5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p>
              <a:pPr algn="ctr">
                <a:spcBef>
                  <a:spcPts val="550"/>
                </a:spcBef>
                <a:buClr>
                  <a:srgbClr val="9A0000"/>
                </a:buClr>
                <a:buSzPct val="75000"/>
                <a:buFont typeface="Wingdings" pitchFamily="2" charset="2"/>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200" dirty="0">
                  <a:solidFill>
                    <a:srgbClr val="000000"/>
                  </a:solidFill>
                  <a:latin typeface="Comic Sans MS" pitchFamily="66" charset="0"/>
                </a:rPr>
                <a:t>Alphabet</a:t>
              </a:r>
            </a:p>
          </p:txBody>
        </p:sp>
        <p:sp>
          <p:nvSpPr>
            <p:cNvPr id="30" name="Line 28"/>
            <p:cNvSpPr>
              <a:spLocks noChangeShapeType="1"/>
            </p:cNvSpPr>
            <p:nvPr/>
          </p:nvSpPr>
          <p:spPr bwMode="auto">
            <a:xfrm>
              <a:off x="720" y="2615"/>
              <a:ext cx="4704" cy="1"/>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31" name="Line 29"/>
            <p:cNvSpPr>
              <a:spLocks noChangeShapeType="1"/>
            </p:cNvSpPr>
            <p:nvPr/>
          </p:nvSpPr>
          <p:spPr bwMode="auto">
            <a:xfrm>
              <a:off x="720" y="2889"/>
              <a:ext cx="4704" cy="1"/>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32" name="Line 30"/>
            <p:cNvSpPr>
              <a:spLocks noChangeShapeType="1"/>
            </p:cNvSpPr>
            <p:nvPr/>
          </p:nvSpPr>
          <p:spPr bwMode="auto">
            <a:xfrm>
              <a:off x="720" y="3710"/>
              <a:ext cx="4704" cy="1"/>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33" name="Line 31"/>
            <p:cNvSpPr>
              <a:spLocks noChangeShapeType="1"/>
            </p:cNvSpPr>
            <p:nvPr/>
          </p:nvSpPr>
          <p:spPr bwMode="auto">
            <a:xfrm>
              <a:off x="720" y="3984"/>
              <a:ext cx="4704" cy="1"/>
            </a:xfrm>
            <a:prstGeom prst="line">
              <a:avLst/>
            </a:prstGeom>
            <a:noFill/>
            <a:ln w="2844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34" name="Line 32"/>
            <p:cNvSpPr>
              <a:spLocks noChangeShapeType="1"/>
            </p:cNvSpPr>
            <p:nvPr/>
          </p:nvSpPr>
          <p:spPr bwMode="auto">
            <a:xfrm>
              <a:off x="720" y="2094"/>
              <a:ext cx="1" cy="1890"/>
            </a:xfrm>
            <a:prstGeom prst="line">
              <a:avLst/>
            </a:prstGeom>
            <a:noFill/>
            <a:ln w="2844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35" name="Line 33"/>
            <p:cNvSpPr>
              <a:spLocks noChangeShapeType="1"/>
            </p:cNvSpPr>
            <p:nvPr/>
          </p:nvSpPr>
          <p:spPr bwMode="auto">
            <a:xfrm>
              <a:off x="1584" y="2094"/>
              <a:ext cx="1" cy="1890"/>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36" name="Line 34"/>
            <p:cNvSpPr>
              <a:spLocks noChangeShapeType="1"/>
            </p:cNvSpPr>
            <p:nvPr/>
          </p:nvSpPr>
          <p:spPr bwMode="auto">
            <a:xfrm>
              <a:off x="2618" y="2094"/>
              <a:ext cx="1" cy="1890"/>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37" name="Line 35"/>
            <p:cNvSpPr>
              <a:spLocks noChangeShapeType="1"/>
            </p:cNvSpPr>
            <p:nvPr/>
          </p:nvSpPr>
          <p:spPr bwMode="auto">
            <a:xfrm>
              <a:off x="5424" y="2094"/>
              <a:ext cx="1" cy="1890"/>
            </a:xfrm>
            <a:prstGeom prst="line">
              <a:avLst/>
            </a:prstGeom>
            <a:noFill/>
            <a:ln w="2844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38" name="Line 36"/>
            <p:cNvSpPr>
              <a:spLocks noChangeShapeType="1"/>
            </p:cNvSpPr>
            <p:nvPr/>
          </p:nvSpPr>
          <p:spPr bwMode="auto">
            <a:xfrm>
              <a:off x="720" y="2094"/>
              <a:ext cx="4704" cy="1"/>
            </a:xfrm>
            <a:prstGeom prst="line">
              <a:avLst/>
            </a:prstGeom>
            <a:noFill/>
            <a:ln w="2844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39" name="Line 37"/>
            <p:cNvSpPr>
              <a:spLocks noChangeShapeType="1"/>
            </p:cNvSpPr>
            <p:nvPr/>
          </p:nvSpPr>
          <p:spPr bwMode="auto">
            <a:xfrm>
              <a:off x="3511" y="2094"/>
              <a:ext cx="1" cy="1890"/>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40" name="Line 38"/>
            <p:cNvSpPr>
              <a:spLocks noChangeShapeType="1"/>
            </p:cNvSpPr>
            <p:nvPr/>
          </p:nvSpPr>
          <p:spPr bwMode="auto">
            <a:xfrm>
              <a:off x="720" y="3436"/>
              <a:ext cx="4704" cy="1"/>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41" name="Line 39"/>
            <p:cNvSpPr>
              <a:spLocks noChangeShapeType="1"/>
            </p:cNvSpPr>
            <p:nvPr/>
          </p:nvSpPr>
          <p:spPr bwMode="auto">
            <a:xfrm>
              <a:off x="720" y="3163"/>
              <a:ext cx="4704" cy="1"/>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grpSp>
      <p:cxnSp>
        <p:nvCxnSpPr>
          <p:cNvPr id="42" name="Straight Arrow Connector 41"/>
          <p:cNvCxnSpPr/>
          <p:nvPr/>
        </p:nvCxnSpPr>
        <p:spPr>
          <a:xfrm rot="10800000" flipV="1">
            <a:off x="4648201" y="4164014"/>
            <a:ext cx="2286000" cy="357187"/>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43" name="Straight Arrow Connector 42"/>
          <p:cNvCxnSpPr/>
          <p:nvPr/>
        </p:nvCxnSpPr>
        <p:spPr>
          <a:xfrm rot="10800000" flipV="1">
            <a:off x="4648201" y="4592639"/>
            <a:ext cx="2286000" cy="357187"/>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262230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2"/>
                                        </p:tgtEl>
                                        <p:attrNameLst>
                                          <p:attrName>style.visibility</p:attrName>
                                        </p:attrNameLst>
                                      </p:cBhvr>
                                      <p:to>
                                        <p:strVal val="visible"/>
                                      </p:to>
                                    </p:set>
                                    <p:animEffect transition="in" filter="fade">
                                      <p:cBhvr>
                                        <p:cTn id="12" dur="500"/>
                                        <p:tgtEl>
                                          <p:spTgt spid="42"/>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3"/>
                                        </p:tgtEl>
                                        <p:attrNameLst>
                                          <p:attrName>style.visibility</p:attrName>
                                        </p:attrNameLst>
                                      </p:cBhvr>
                                      <p:to>
                                        <p:strVal val="visible"/>
                                      </p:to>
                                    </p:set>
                                    <p:animEffect transition="in" filter="fade">
                                      <p:cBhvr>
                                        <p:cTn id="17" dur="500"/>
                                        <p:tgtEl>
                                          <p:spTgt spid="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Simple </a:t>
            </a:r>
            <a:r>
              <a:rPr lang="en-GB" dirty="0" smtClean="0"/>
              <a:t>Binary Stream Cipher </a:t>
            </a:r>
            <a:r>
              <a:rPr lang="en-GB" dirty="0"/>
              <a:t>(XOR)</a:t>
            </a:r>
            <a:r>
              <a:rPr lang="ar-SA" dirty="0"/>
              <a:t>‏</a:t>
            </a:r>
            <a:endParaRPr lang="en-US" dirty="0"/>
          </a:p>
        </p:txBody>
      </p:sp>
      <p:sp>
        <p:nvSpPr>
          <p:cNvPr id="3" name="Slide Number Placeholder 2"/>
          <p:cNvSpPr>
            <a:spLocks noGrp="1"/>
          </p:cNvSpPr>
          <p:nvPr>
            <p:ph type="sldNum" sz="quarter" idx="12"/>
          </p:nvPr>
        </p:nvSpPr>
        <p:spPr/>
        <p:txBody>
          <a:bodyPr/>
          <a:lstStyle/>
          <a:p>
            <a:fld id="{B6F15528-21DE-4FAA-801E-634DDDAF4B2B}" type="slidenum">
              <a:rPr lang="en-US" smtClean="0"/>
              <a:pPr/>
              <a:t>8</a:t>
            </a:fld>
            <a:endParaRPr lang="en-US"/>
          </a:p>
        </p:txBody>
      </p:sp>
      <p:grpSp>
        <p:nvGrpSpPr>
          <p:cNvPr id="5" name="Group 24"/>
          <p:cNvGrpSpPr>
            <a:grpSpLocks/>
          </p:cNvGrpSpPr>
          <p:nvPr/>
        </p:nvGrpSpPr>
        <p:grpSpPr bwMode="auto">
          <a:xfrm>
            <a:off x="739775" y="3167063"/>
            <a:ext cx="7618413" cy="2817812"/>
            <a:chOff x="624" y="2208"/>
            <a:chExt cx="4799" cy="1775"/>
          </a:xfrm>
        </p:grpSpPr>
        <p:sp>
          <p:nvSpPr>
            <p:cNvPr id="6" name="Rectangle 25"/>
            <p:cNvSpPr>
              <a:spLocks noChangeArrowheads="1"/>
            </p:cNvSpPr>
            <p:nvPr/>
          </p:nvSpPr>
          <p:spPr bwMode="auto">
            <a:xfrm>
              <a:off x="4212" y="3696"/>
              <a:ext cx="1212" cy="288"/>
            </a:xfrm>
            <a:prstGeom prst="rect">
              <a:avLst/>
            </a:prstGeom>
            <a:solidFill>
              <a:srgbClr val="CCCCFF"/>
            </a:solidFill>
            <a:ln>
              <a:noFill/>
            </a:ln>
            <a:extLs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p>
              <a:pPr>
                <a:spcBef>
                  <a:spcPts val="600"/>
                </a:spcBef>
                <a:buClr>
                  <a:srgbClr val="9A0000"/>
                </a:buClr>
                <a:buSzPct val="75000"/>
                <a:buFont typeface="Wingdings" pitchFamily="2" charset="2"/>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solidFill>
                    <a:srgbClr val="000000"/>
                  </a:solidFill>
                  <a:latin typeface="Comic Sans MS" pitchFamily="66" charset="0"/>
                </a:rPr>
                <a:t>ASCII ‘A’</a:t>
              </a:r>
            </a:p>
          </p:txBody>
        </p:sp>
        <p:sp>
          <p:nvSpPr>
            <p:cNvPr id="7" name="Rectangle 26"/>
            <p:cNvSpPr>
              <a:spLocks noChangeArrowheads="1"/>
            </p:cNvSpPr>
            <p:nvPr/>
          </p:nvSpPr>
          <p:spPr bwMode="auto">
            <a:xfrm>
              <a:off x="3096" y="3696"/>
              <a:ext cx="1116" cy="288"/>
            </a:xfrm>
            <a:prstGeom prst="rect">
              <a:avLst/>
            </a:prstGeom>
            <a:solidFill>
              <a:srgbClr val="CCCCFF"/>
            </a:solidFill>
            <a:ln>
              <a:noFill/>
            </a:ln>
            <a:extLs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p>
              <a:pPr>
                <a:spcBef>
                  <a:spcPts val="600"/>
                </a:spcBef>
                <a:buClr>
                  <a:srgbClr val="9A0000"/>
                </a:buClr>
                <a:buSzPct val="75000"/>
                <a:buFont typeface="Wingdings" pitchFamily="2" charset="2"/>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solidFill>
                    <a:srgbClr val="000000"/>
                  </a:solidFill>
                  <a:latin typeface="Comic Sans MS" pitchFamily="66" charset="0"/>
                </a:rPr>
                <a:t>1000001</a:t>
              </a:r>
            </a:p>
          </p:txBody>
        </p:sp>
        <p:sp>
          <p:nvSpPr>
            <p:cNvPr id="8" name="Rectangle 27"/>
            <p:cNvSpPr>
              <a:spLocks noChangeArrowheads="1"/>
            </p:cNvSpPr>
            <p:nvPr/>
          </p:nvSpPr>
          <p:spPr bwMode="auto">
            <a:xfrm>
              <a:off x="1776" y="3696"/>
              <a:ext cx="1320" cy="288"/>
            </a:xfrm>
            <a:prstGeom prst="rect">
              <a:avLst/>
            </a:prstGeom>
            <a:solidFill>
              <a:srgbClr val="CCCCFF"/>
            </a:solidFill>
            <a:ln>
              <a:noFill/>
            </a:ln>
            <a:extLs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p>
              <a:pPr>
                <a:spcBef>
                  <a:spcPts val="600"/>
                </a:spcBef>
                <a:buClr>
                  <a:srgbClr val="9A0000"/>
                </a:buClr>
                <a:buSzPct val="75000"/>
                <a:buFont typeface="Wingdings" pitchFamily="2" charset="2"/>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solidFill>
                    <a:srgbClr val="000000"/>
                  </a:solidFill>
                  <a:latin typeface="Comic Sans MS" pitchFamily="66" charset="0"/>
                </a:rPr>
                <a:t>Plaintext</a:t>
              </a:r>
            </a:p>
          </p:txBody>
        </p:sp>
        <p:sp>
          <p:nvSpPr>
            <p:cNvPr id="9" name="Rectangle 28"/>
            <p:cNvSpPr>
              <a:spLocks noChangeArrowheads="1"/>
            </p:cNvSpPr>
            <p:nvPr/>
          </p:nvSpPr>
          <p:spPr bwMode="auto">
            <a:xfrm>
              <a:off x="624" y="3696"/>
              <a:ext cx="1152" cy="288"/>
            </a:xfrm>
            <a:prstGeom prst="rect">
              <a:avLst/>
            </a:prstGeom>
            <a:solidFill>
              <a:srgbClr val="CCCCFF"/>
            </a:solidFill>
            <a:ln>
              <a:noFill/>
            </a:ln>
            <a:extLs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p>
              <a:pPr>
                <a:spcBef>
                  <a:spcPts val="600"/>
                </a:spcBef>
                <a:buClr>
                  <a:srgbClr val="9A0000"/>
                </a:buClr>
                <a:buSzPct val="75000"/>
                <a:buFont typeface="Wingdings" pitchFamily="2" charset="2"/>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solidFill>
                    <a:srgbClr val="000000"/>
                  </a:solidFill>
                  <a:latin typeface="Comic Sans MS" pitchFamily="66" charset="0"/>
                </a:rPr>
                <a:t>After XOR</a:t>
              </a:r>
            </a:p>
          </p:txBody>
        </p:sp>
        <p:sp>
          <p:nvSpPr>
            <p:cNvPr id="10" name="Rectangle 29"/>
            <p:cNvSpPr>
              <a:spLocks noChangeArrowheads="1"/>
            </p:cNvSpPr>
            <p:nvPr/>
          </p:nvSpPr>
          <p:spPr bwMode="auto">
            <a:xfrm>
              <a:off x="4212" y="3408"/>
              <a:ext cx="1212" cy="288"/>
            </a:xfrm>
            <a:prstGeom prst="rect">
              <a:avLst/>
            </a:prstGeom>
            <a:solidFill>
              <a:srgbClr val="CCCC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1" name="Rectangle 30"/>
            <p:cNvSpPr>
              <a:spLocks noChangeArrowheads="1"/>
            </p:cNvSpPr>
            <p:nvPr/>
          </p:nvSpPr>
          <p:spPr bwMode="auto">
            <a:xfrm>
              <a:off x="3096" y="3408"/>
              <a:ext cx="1116" cy="288"/>
            </a:xfrm>
            <a:prstGeom prst="rect">
              <a:avLst/>
            </a:prstGeom>
            <a:solidFill>
              <a:srgbClr val="CCCCFF"/>
            </a:solidFill>
            <a:ln>
              <a:noFill/>
            </a:ln>
            <a:extLs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p>
              <a:pPr>
                <a:spcBef>
                  <a:spcPts val="600"/>
                </a:spcBef>
                <a:buClr>
                  <a:srgbClr val="9A0000"/>
                </a:buClr>
                <a:buSzPct val="75000"/>
                <a:buFont typeface="Wingdings" pitchFamily="2" charset="2"/>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solidFill>
                    <a:srgbClr val="000000"/>
                  </a:solidFill>
                  <a:latin typeface="Comic Sans MS" pitchFamily="66" charset="0"/>
                </a:rPr>
                <a:t>0101101</a:t>
              </a:r>
            </a:p>
          </p:txBody>
        </p:sp>
        <p:sp>
          <p:nvSpPr>
            <p:cNvPr id="12" name="Rectangle 31"/>
            <p:cNvSpPr>
              <a:spLocks noChangeArrowheads="1"/>
            </p:cNvSpPr>
            <p:nvPr/>
          </p:nvSpPr>
          <p:spPr bwMode="auto">
            <a:xfrm>
              <a:off x="1776" y="3408"/>
              <a:ext cx="1320" cy="288"/>
            </a:xfrm>
            <a:prstGeom prst="rect">
              <a:avLst/>
            </a:prstGeom>
            <a:solidFill>
              <a:srgbClr val="CCCCFF"/>
            </a:solidFill>
            <a:ln>
              <a:noFill/>
            </a:ln>
            <a:extLs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p>
              <a:pPr>
                <a:spcBef>
                  <a:spcPts val="600"/>
                </a:spcBef>
                <a:buClr>
                  <a:srgbClr val="9A0000"/>
                </a:buClr>
                <a:buSzPct val="75000"/>
                <a:buFont typeface="Wingdings" pitchFamily="2" charset="2"/>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solidFill>
                    <a:srgbClr val="000000"/>
                  </a:solidFill>
                  <a:latin typeface="Comic Sans MS" pitchFamily="66" charset="0"/>
                </a:rPr>
                <a:t>Key stream</a:t>
              </a:r>
            </a:p>
          </p:txBody>
        </p:sp>
        <p:sp>
          <p:nvSpPr>
            <p:cNvPr id="13" name="Rectangle 32"/>
            <p:cNvSpPr>
              <a:spLocks noChangeArrowheads="1"/>
            </p:cNvSpPr>
            <p:nvPr/>
          </p:nvSpPr>
          <p:spPr bwMode="auto">
            <a:xfrm>
              <a:off x="624" y="3408"/>
              <a:ext cx="1152" cy="288"/>
            </a:xfrm>
            <a:prstGeom prst="rect">
              <a:avLst/>
            </a:prstGeom>
            <a:solidFill>
              <a:srgbClr val="CCCC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4" name="Rectangle 33"/>
            <p:cNvSpPr>
              <a:spLocks noChangeArrowheads="1"/>
            </p:cNvSpPr>
            <p:nvPr/>
          </p:nvSpPr>
          <p:spPr bwMode="auto">
            <a:xfrm>
              <a:off x="4212" y="2495"/>
              <a:ext cx="1212" cy="319"/>
            </a:xfrm>
            <a:prstGeom prst="rect">
              <a:avLst/>
            </a:prstGeom>
            <a:solidFill>
              <a:srgbClr val="CCFF99"/>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5" name="Rectangle 34"/>
            <p:cNvSpPr>
              <a:spLocks noChangeArrowheads="1"/>
            </p:cNvSpPr>
            <p:nvPr/>
          </p:nvSpPr>
          <p:spPr bwMode="auto">
            <a:xfrm>
              <a:off x="3096" y="2495"/>
              <a:ext cx="1116" cy="319"/>
            </a:xfrm>
            <a:prstGeom prst="rect">
              <a:avLst/>
            </a:prstGeom>
            <a:solidFill>
              <a:srgbClr val="CCFF99"/>
            </a:solidFill>
            <a:ln>
              <a:noFill/>
            </a:ln>
            <a:extLs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p>
              <a:pPr>
                <a:spcBef>
                  <a:spcPts val="600"/>
                </a:spcBef>
                <a:buClr>
                  <a:srgbClr val="9A0000"/>
                </a:buClr>
                <a:buSzPct val="75000"/>
                <a:buFont typeface="Wingdings" pitchFamily="2" charset="2"/>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solidFill>
                    <a:srgbClr val="000000"/>
                  </a:solidFill>
                  <a:latin typeface="Comic Sans MS" pitchFamily="66" charset="0"/>
                </a:rPr>
                <a:t>0101101</a:t>
              </a:r>
            </a:p>
          </p:txBody>
        </p:sp>
        <p:sp>
          <p:nvSpPr>
            <p:cNvPr id="16" name="Rectangle 35"/>
            <p:cNvSpPr>
              <a:spLocks noChangeArrowheads="1"/>
            </p:cNvSpPr>
            <p:nvPr/>
          </p:nvSpPr>
          <p:spPr bwMode="auto">
            <a:xfrm>
              <a:off x="1776" y="2495"/>
              <a:ext cx="1320" cy="319"/>
            </a:xfrm>
            <a:prstGeom prst="rect">
              <a:avLst/>
            </a:prstGeom>
            <a:solidFill>
              <a:srgbClr val="CCFF99"/>
            </a:solidFill>
            <a:ln>
              <a:noFill/>
            </a:ln>
            <a:extLs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p>
              <a:pPr>
                <a:spcBef>
                  <a:spcPts val="600"/>
                </a:spcBef>
                <a:buClr>
                  <a:srgbClr val="9A0000"/>
                </a:buClr>
                <a:buSzPct val="75000"/>
                <a:buFont typeface="Wingdings" pitchFamily="2" charset="2"/>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solidFill>
                    <a:srgbClr val="000000"/>
                  </a:solidFill>
                  <a:latin typeface="Comic Sans MS" pitchFamily="66" charset="0"/>
                </a:rPr>
                <a:t>Key stream</a:t>
              </a:r>
            </a:p>
          </p:txBody>
        </p:sp>
        <p:sp>
          <p:nvSpPr>
            <p:cNvPr id="17" name="Rectangle 36"/>
            <p:cNvSpPr>
              <a:spLocks noChangeArrowheads="1"/>
            </p:cNvSpPr>
            <p:nvPr/>
          </p:nvSpPr>
          <p:spPr bwMode="auto">
            <a:xfrm>
              <a:off x="624" y="2495"/>
              <a:ext cx="1152" cy="319"/>
            </a:xfrm>
            <a:prstGeom prst="rect">
              <a:avLst/>
            </a:prstGeom>
            <a:solidFill>
              <a:srgbClr val="CCFF99"/>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8" name="Rectangle 37"/>
            <p:cNvSpPr>
              <a:spLocks noChangeArrowheads="1"/>
            </p:cNvSpPr>
            <p:nvPr/>
          </p:nvSpPr>
          <p:spPr bwMode="auto">
            <a:xfrm>
              <a:off x="4212" y="3120"/>
              <a:ext cx="1212" cy="288"/>
            </a:xfrm>
            <a:prstGeom prst="rect">
              <a:avLst/>
            </a:prstGeom>
            <a:solidFill>
              <a:srgbClr val="CCCCFF"/>
            </a:solidFill>
            <a:ln>
              <a:noFill/>
            </a:ln>
            <a:extLs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p>
              <a:pPr>
                <a:spcBef>
                  <a:spcPts val="600"/>
                </a:spcBef>
                <a:buClr>
                  <a:srgbClr val="9A0000"/>
                </a:buClr>
                <a:buSzPct val="75000"/>
                <a:buFont typeface="Wingdings" pitchFamily="2" charset="2"/>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solidFill>
                    <a:srgbClr val="000000"/>
                  </a:solidFill>
                  <a:latin typeface="Comic Sans MS" pitchFamily="66" charset="0"/>
                </a:rPr>
                <a:t>ASCII ‘l’</a:t>
              </a:r>
            </a:p>
          </p:txBody>
        </p:sp>
        <p:sp>
          <p:nvSpPr>
            <p:cNvPr id="19" name="Rectangle 38"/>
            <p:cNvSpPr>
              <a:spLocks noChangeArrowheads="1"/>
            </p:cNvSpPr>
            <p:nvPr/>
          </p:nvSpPr>
          <p:spPr bwMode="auto">
            <a:xfrm>
              <a:off x="3096" y="3120"/>
              <a:ext cx="1116" cy="288"/>
            </a:xfrm>
            <a:prstGeom prst="rect">
              <a:avLst/>
            </a:prstGeom>
            <a:solidFill>
              <a:srgbClr val="CCCCFF"/>
            </a:solidFill>
            <a:ln>
              <a:noFill/>
            </a:ln>
            <a:extLs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p>
              <a:pPr>
                <a:spcBef>
                  <a:spcPts val="600"/>
                </a:spcBef>
                <a:buClr>
                  <a:srgbClr val="9A0000"/>
                </a:buClr>
                <a:buSzPct val="75000"/>
                <a:buFont typeface="Wingdings" pitchFamily="2" charset="2"/>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solidFill>
                    <a:srgbClr val="000000"/>
                  </a:solidFill>
                  <a:latin typeface="Comic Sans MS" pitchFamily="66" charset="0"/>
                </a:rPr>
                <a:t>1101100</a:t>
              </a:r>
            </a:p>
          </p:txBody>
        </p:sp>
        <p:sp>
          <p:nvSpPr>
            <p:cNvPr id="20" name="Rectangle 39"/>
            <p:cNvSpPr>
              <a:spLocks noChangeArrowheads="1"/>
            </p:cNvSpPr>
            <p:nvPr/>
          </p:nvSpPr>
          <p:spPr bwMode="auto">
            <a:xfrm>
              <a:off x="1776" y="3120"/>
              <a:ext cx="1320" cy="288"/>
            </a:xfrm>
            <a:prstGeom prst="rect">
              <a:avLst/>
            </a:prstGeom>
            <a:solidFill>
              <a:srgbClr val="CCCCFF"/>
            </a:solidFill>
            <a:ln>
              <a:noFill/>
            </a:ln>
            <a:extLs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p>
              <a:pPr>
                <a:spcBef>
                  <a:spcPts val="600"/>
                </a:spcBef>
                <a:buClr>
                  <a:srgbClr val="9A0000"/>
                </a:buClr>
                <a:buSzPct val="75000"/>
                <a:buFont typeface="Wingdings" pitchFamily="2" charset="2"/>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solidFill>
                    <a:srgbClr val="000000"/>
                  </a:solidFill>
                  <a:latin typeface="Comic Sans MS" pitchFamily="66" charset="0"/>
                </a:rPr>
                <a:t>Ciphertext</a:t>
              </a:r>
            </a:p>
          </p:txBody>
        </p:sp>
        <p:sp>
          <p:nvSpPr>
            <p:cNvPr id="21" name="Rectangle 40"/>
            <p:cNvSpPr>
              <a:spLocks noChangeArrowheads="1"/>
            </p:cNvSpPr>
            <p:nvPr/>
          </p:nvSpPr>
          <p:spPr bwMode="auto">
            <a:xfrm>
              <a:off x="624" y="3120"/>
              <a:ext cx="1152" cy="288"/>
            </a:xfrm>
            <a:prstGeom prst="rect">
              <a:avLst/>
            </a:prstGeom>
            <a:solidFill>
              <a:srgbClr val="CCCCFF"/>
            </a:solidFill>
            <a:ln>
              <a:noFill/>
            </a:ln>
            <a:extLs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p>
              <a:pPr>
                <a:spcBef>
                  <a:spcPts val="600"/>
                </a:spcBef>
                <a:buClr>
                  <a:srgbClr val="9A0000"/>
                </a:buClr>
                <a:buSzPct val="75000"/>
                <a:buFont typeface="Wingdings" pitchFamily="2" charset="2"/>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solidFill>
                    <a:srgbClr val="000000"/>
                  </a:solidFill>
                  <a:latin typeface="Comic Sans MS" pitchFamily="66" charset="0"/>
                </a:rPr>
                <a:t>Bob</a:t>
              </a:r>
            </a:p>
          </p:txBody>
        </p:sp>
        <p:sp>
          <p:nvSpPr>
            <p:cNvPr id="22" name="Rectangle 41"/>
            <p:cNvSpPr>
              <a:spLocks noChangeArrowheads="1"/>
            </p:cNvSpPr>
            <p:nvPr/>
          </p:nvSpPr>
          <p:spPr bwMode="auto">
            <a:xfrm>
              <a:off x="4212" y="2814"/>
              <a:ext cx="1212" cy="306"/>
            </a:xfrm>
            <a:prstGeom prst="rect">
              <a:avLst/>
            </a:prstGeom>
            <a:solidFill>
              <a:srgbClr val="CCFF99"/>
            </a:solidFill>
            <a:ln>
              <a:noFill/>
            </a:ln>
            <a:extLs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p>
              <a:pPr>
                <a:spcBef>
                  <a:spcPts val="600"/>
                </a:spcBef>
                <a:buClr>
                  <a:srgbClr val="9A0000"/>
                </a:buClr>
                <a:buSzPct val="75000"/>
                <a:buFont typeface="Wingdings" pitchFamily="2" charset="2"/>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solidFill>
                    <a:srgbClr val="000000"/>
                  </a:solidFill>
                  <a:latin typeface="Comic Sans MS" pitchFamily="66" charset="0"/>
                </a:rPr>
                <a:t>ASCII ‘l’</a:t>
              </a:r>
            </a:p>
          </p:txBody>
        </p:sp>
        <p:sp>
          <p:nvSpPr>
            <p:cNvPr id="23" name="Rectangle 42"/>
            <p:cNvSpPr>
              <a:spLocks noChangeArrowheads="1"/>
            </p:cNvSpPr>
            <p:nvPr/>
          </p:nvSpPr>
          <p:spPr bwMode="auto">
            <a:xfrm>
              <a:off x="3096" y="2814"/>
              <a:ext cx="1116" cy="306"/>
            </a:xfrm>
            <a:prstGeom prst="rect">
              <a:avLst/>
            </a:prstGeom>
            <a:solidFill>
              <a:srgbClr val="CCFF99"/>
            </a:solidFill>
            <a:ln>
              <a:noFill/>
            </a:ln>
            <a:extLs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p>
              <a:pPr>
                <a:spcBef>
                  <a:spcPts val="600"/>
                </a:spcBef>
                <a:buClr>
                  <a:srgbClr val="9A0000"/>
                </a:buClr>
                <a:buSzPct val="75000"/>
                <a:buFont typeface="Wingdings" pitchFamily="2" charset="2"/>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solidFill>
                    <a:srgbClr val="000000"/>
                  </a:solidFill>
                  <a:latin typeface="Comic Sans MS" pitchFamily="66" charset="0"/>
                </a:rPr>
                <a:t>1101100</a:t>
              </a:r>
            </a:p>
          </p:txBody>
        </p:sp>
        <p:sp>
          <p:nvSpPr>
            <p:cNvPr id="24" name="Rectangle 43"/>
            <p:cNvSpPr>
              <a:spLocks noChangeArrowheads="1"/>
            </p:cNvSpPr>
            <p:nvPr/>
          </p:nvSpPr>
          <p:spPr bwMode="auto">
            <a:xfrm>
              <a:off x="1776" y="2814"/>
              <a:ext cx="1320" cy="306"/>
            </a:xfrm>
            <a:prstGeom prst="rect">
              <a:avLst/>
            </a:prstGeom>
            <a:solidFill>
              <a:srgbClr val="CCFF99"/>
            </a:solidFill>
            <a:ln>
              <a:noFill/>
            </a:ln>
            <a:extLs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p>
              <a:pPr>
                <a:spcBef>
                  <a:spcPts val="600"/>
                </a:spcBef>
                <a:buClr>
                  <a:srgbClr val="9A0000"/>
                </a:buClr>
                <a:buSzPct val="75000"/>
                <a:buFont typeface="Wingdings" pitchFamily="2" charset="2"/>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solidFill>
                    <a:srgbClr val="000000"/>
                  </a:solidFill>
                  <a:latin typeface="Comic Sans MS" pitchFamily="66" charset="0"/>
                </a:rPr>
                <a:t>Ciphertext</a:t>
              </a:r>
            </a:p>
          </p:txBody>
        </p:sp>
        <p:sp>
          <p:nvSpPr>
            <p:cNvPr id="25" name="Rectangle 44"/>
            <p:cNvSpPr>
              <a:spLocks noChangeArrowheads="1"/>
            </p:cNvSpPr>
            <p:nvPr/>
          </p:nvSpPr>
          <p:spPr bwMode="auto">
            <a:xfrm>
              <a:off x="624" y="2814"/>
              <a:ext cx="1152" cy="306"/>
            </a:xfrm>
            <a:prstGeom prst="rect">
              <a:avLst/>
            </a:prstGeom>
            <a:solidFill>
              <a:srgbClr val="CCFF99"/>
            </a:solidFill>
            <a:ln>
              <a:noFill/>
            </a:ln>
            <a:extLs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p>
              <a:pPr>
                <a:spcBef>
                  <a:spcPts val="600"/>
                </a:spcBef>
                <a:buClr>
                  <a:srgbClr val="9A0000"/>
                </a:buClr>
                <a:buSzPct val="75000"/>
                <a:buFont typeface="Wingdings" pitchFamily="2" charset="2"/>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solidFill>
                    <a:srgbClr val="000000"/>
                  </a:solidFill>
                  <a:latin typeface="Comic Sans MS" pitchFamily="66" charset="0"/>
                </a:rPr>
                <a:t>After XOR</a:t>
              </a:r>
            </a:p>
          </p:txBody>
        </p:sp>
        <p:sp>
          <p:nvSpPr>
            <p:cNvPr id="26" name="Rectangle 45"/>
            <p:cNvSpPr>
              <a:spLocks noChangeArrowheads="1"/>
            </p:cNvSpPr>
            <p:nvPr/>
          </p:nvSpPr>
          <p:spPr bwMode="auto">
            <a:xfrm>
              <a:off x="4212" y="2208"/>
              <a:ext cx="1212" cy="287"/>
            </a:xfrm>
            <a:prstGeom prst="rect">
              <a:avLst/>
            </a:prstGeom>
            <a:solidFill>
              <a:srgbClr val="CCFF99"/>
            </a:solidFill>
            <a:ln>
              <a:noFill/>
            </a:ln>
            <a:extLs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p>
              <a:pPr>
                <a:spcBef>
                  <a:spcPts val="600"/>
                </a:spcBef>
                <a:buClr>
                  <a:srgbClr val="9A0000"/>
                </a:buClr>
                <a:buSzPct val="75000"/>
                <a:buFont typeface="Wingdings" pitchFamily="2" charset="2"/>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solidFill>
                    <a:srgbClr val="000000"/>
                  </a:solidFill>
                  <a:latin typeface="Comic Sans MS" pitchFamily="66" charset="0"/>
                </a:rPr>
                <a:t>ASCII ‘A’</a:t>
              </a:r>
            </a:p>
          </p:txBody>
        </p:sp>
        <p:sp>
          <p:nvSpPr>
            <p:cNvPr id="27" name="Rectangle 46"/>
            <p:cNvSpPr>
              <a:spLocks noChangeArrowheads="1"/>
            </p:cNvSpPr>
            <p:nvPr/>
          </p:nvSpPr>
          <p:spPr bwMode="auto">
            <a:xfrm>
              <a:off x="3096" y="2208"/>
              <a:ext cx="1116" cy="287"/>
            </a:xfrm>
            <a:prstGeom prst="rect">
              <a:avLst/>
            </a:prstGeom>
            <a:solidFill>
              <a:srgbClr val="CCFF99"/>
            </a:solidFill>
            <a:ln>
              <a:noFill/>
            </a:ln>
            <a:extLs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p>
              <a:pPr>
                <a:spcBef>
                  <a:spcPts val="600"/>
                </a:spcBef>
                <a:buClr>
                  <a:srgbClr val="9A0000"/>
                </a:buClr>
                <a:buSzPct val="75000"/>
                <a:buFont typeface="Wingdings" pitchFamily="2" charset="2"/>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solidFill>
                    <a:srgbClr val="000000"/>
                  </a:solidFill>
                  <a:latin typeface="Comic Sans MS" pitchFamily="66" charset="0"/>
                </a:rPr>
                <a:t>1000001</a:t>
              </a:r>
            </a:p>
          </p:txBody>
        </p:sp>
        <p:sp>
          <p:nvSpPr>
            <p:cNvPr id="28" name="Rectangle 47"/>
            <p:cNvSpPr>
              <a:spLocks noChangeArrowheads="1"/>
            </p:cNvSpPr>
            <p:nvPr/>
          </p:nvSpPr>
          <p:spPr bwMode="auto">
            <a:xfrm>
              <a:off x="1776" y="2208"/>
              <a:ext cx="1320" cy="287"/>
            </a:xfrm>
            <a:prstGeom prst="rect">
              <a:avLst/>
            </a:prstGeom>
            <a:solidFill>
              <a:srgbClr val="CCFF99"/>
            </a:solidFill>
            <a:ln>
              <a:noFill/>
            </a:ln>
            <a:extLs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p>
              <a:pPr>
                <a:spcBef>
                  <a:spcPts val="600"/>
                </a:spcBef>
                <a:buClr>
                  <a:srgbClr val="9A0000"/>
                </a:buClr>
                <a:buSzPct val="75000"/>
                <a:buFont typeface="Wingdings" pitchFamily="2" charset="2"/>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solidFill>
                    <a:srgbClr val="000000"/>
                  </a:solidFill>
                  <a:latin typeface="Comic Sans MS" pitchFamily="66" charset="0"/>
                </a:rPr>
                <a:t>Plaintext</a:t>
              </a:r>
            </a:p>
          </p:txBody>
        </p:sp>
        <p:sp>
          <p:nvSpPr>
            <p:cNvPr id="29" name="Rectangle 48"/>
            <p:cNvSpPr>
              <a:spLocks noChangeArrowheads="1"/>
            </p:cNvSpPr>
            <p:nvPr/>
          </p:nvSpPr>
          <p:spPr bwMode="auto">
            <a:xfrm>
              <a:off x="624" y="2208"/>
              <a:ext cx="1152" cy="287"/>
            </a:xfrm>
            <a:prstGeom prst="rect">
              <a:avLst/>
            </a:prstGeom>
            <a:solidFill>
              <a:srgbClr val="CCFF99"/>
            </a:solidFill>
            <a:ln>
              <a:noFill/>
            </a:ln>
            <a:extLs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p>
              <a:pPr>
                <a:spcBef>
                  <a:spcPts val="600"/>
                </a:spcBef>
                <a:buClr>
                  <a:srgbClr val="9A0000"/>
                </a:buClr>
                <a:buSzPct val="75000"/>
                <a:buFont typeface="Wingdings" pitchFamily="2" charset="2"/>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solidFill>
                    <a:srgbClr val="000000"/>
                  </a:solidFill>
                  <a:latin typeface="Comic Sans MS" pitchFamily="66" charset="0"/>
                </a:rPr>
                <a:t>Alice</a:t>
              </a:r>
            </a:p>
          </p:txBody>
        </p:sp>
        <p:sp>
          <p:nvSpPr>
            <p:cNvPr id="30" name="Line 49"/>
            <p:cNvSpPr>
              <a:spLocks noChangeShapeType="1"/>
            </p:cNvSpPr>
            <p:nvPr/>
          </p:nvSpPr>
          <p:spPr bwMode="auto">
            <a:xfrm>
              <a:off x="624" y="2208"/>
              <a:ext cx="4800" cy="1"/>
            </a:xfrm>
            <a:prstGeom prst="line">
              <a:avLst/>
            </a:prstGeom>
            <a:noFill/>
            <a:ln w="2844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31" name="Line 50"/>
            <p:cNvSpPr>
              <a:spLocks noChangeShapeType="1"/>
            </p:cNvSpPr>
            <p:nvPr/>
          </p:nvSpPr>
          <p:spPr bwMode="auto">
            <a:xfrm>
              <a:off x="624" y="2814"/>
              <a:ext cx="4800" cy="1"/>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32" name="Line 51"/>
            <p:cNvSpPr>
              <a:spLocks noChangeShapeType="1"/>
            </p:cNvSpPr>
            <p:nvPr/>
          </p:nvSpPr>
          <p:spPr bwMode="auto">
            <a:xfrm>
              <a:off x="624" y="3120"/>
              <a:ext cx="4800" cy="1"/>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33" name="Line 52"/>
            <p:cNvSpPr>
              <a:spLocks noChangeShapeType="1"/>
            </p:cNvSpPr>
            <p:nvPr/>
          </p:nvSpPr>
          <p:spPr bwMode="auto">
            <a:xfrm>
              <a:off x="624" y="3984"/>
              <a:ext cx="4800" cy="1"/>
            </a:xfrm>
            <a:prstGeom prst="line">
              <a:avLst/>
            </a:prstGeom>
            <a:noFill/>
            <a:ln w="2844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34" name="Line 53"/>
            <p:cNvSpPr>
              <a:spLocks noChangeShapeType="1"/>
            </p:cNvSpPr>
            <p:nvPr/>
          </p:nvSpPr>
          <p:spPr bwMode="auto">
            <a:xfrm>
              <a:off x="624" y="2208"/>
              <a:ext cx="1" cy="1776"/>
            </a:xfrm>
            <a:prstGeom prst="line">
              <a:avLst/>
            </a:prstGeom>
            <a:noFill/>
            <a:ln w="2844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35" name="Line 54"/>
            <p:cNvSpPr>
              <a:spLocks noChangeShapeType="1"/>
            </p:cNvSpPr>
            <p:nvPr/>
          </p:nvSpPr>
          <p:spPr bwMode="auto">
            <a:xfrm>
              <a:off x="1776" y="2208"/>
              <a:ext cx="1" cy="1776"/>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36" name="Line 55"/>
            <p:cNvSpPr>
              <a:spLocks noChangeShapeType="1"/>
            </p:cNvSpPr>
            <p:nvPr/>
          </p:nvSpPr>
          <p:spPr bwMode="auto">
            <a:xfrm>
              <a:off x="3096" y="2208"/>
              <a:ext cx="1" cy="1776"/>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37" name="Line 56"/>
            <p:cNvSpPr>
              <a:spLocks noChangeShapeType="1"/>
            </p:cNvSpPr>
            <p:nvPr/>
          </p:nvSpPr>
          <p:spPr bwMode="auto">
            <a:xfrm>
              <a:off x="4212" y="2208"/>
              <a:ext cx="1" cy="1776"/>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38" name="Line 57"/>
            <p:cNvSpPr>
              <a:spLocks noChangeShapeType="1"/>
            </p:cNvSpPr>
            <p:nvPr/>
          </p:nvSpPr>
          <p:spPr bwMode="auto">
            <a:xfrm>
              <a:off x="5424" y="2208"/>
              <a:ext cx="1" cy="1776"/>
            </a:xfrm>
            <a:prstGeom prst="line">
              <a:avLst/>
            </a:prstGeom>
            <a:noFill/>
            <a:ln w="2844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39" name="Line 58"/>
            <p:cNvSpPr>
              <a:spLocks noChangeShapeType="1"/>
            </p:cNvSpPr>
            <p:nvPr/>
          </p:nvSpPr>
          <p:spPr bwMode="auto">
            <a:xfrm>
              <a:off x="624" y="2495"/>
              <a:ext cx="4800" cy="1"/>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40" name="Line 59"/>
            <p:cNvSpPr>
              <a:spLocks noChangeShapeType="1"/>
            </p:cNvSpPr>
            <p:nvPr/>
          </p:nvSpPr>
          <p:spPr bwMode="auto">
            <a:xfrm>
              <a:off x="624" y="3408"/>
              <a:ext cx="4800" cy="1"/>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41" name="Line 60"/>
            <p:cNvSpPr>
              <a:spLocks noChangeShapeType="1"/>
            </p:cNvSpPr>
            <p:nvPr/>
          </p:nvSpPr>
          <p:spPr bwMode="auto">
            <a:xfrm>
              <a:off x="624" y="3696"/>
              <a:ext cx="4800" cy="1"/>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grpSp>
      <p:grpSp>
        <p:nvGrpSpPr>
          <p:cNvPr id="42" name="Group 2"/>
          <p:cNvGrpSpPr>
            <a:grpSpLocks/>
          </p:cNvGrpSpPr>
          <p:nvPr/>
        </p:nvGrpSpPr>
        <p:grpSpPr bwMode="auto">
          <a:xfrm>
            <a:off x="2584450" y="2252663"/>
            <a:ext cx="455613" cy="455612"/>
            <a:chOff x="1786" y="1632"/>
            <a:chExt cx="287" cy="287"/>
          </a:xfrm>
        </p:grpSpPr>
        <p:sp>
          <p:nvSpPr>
            <p:cNvPr id="43" name="Oval 3"/>
            <p:cNvSpPr>
              <a:spLocks noChangeArrowheads="1"/>
            </p:cNvSpPr>
            <p:nvPr/>
          </p:nvSpPr>
          <p:spPr bwMode="auto">
            <a:xfrm>
              <a:off x="1786" y="1632"/>
              <a:ext cx="288" cy="288"/>
            </a:xfrm>
            <a:prstGeom prst="ellipse">
              <a:avLst/>
            </a:prstGeom>
            <a:solidFill>
              <a:srgbClr val="FFFFFF"/>
            </a:solidFill>
            <a:ln w="12600">
              <a:solidFill>
                <a:srgbClr val="000000"/>
              </a:solidFill>
              <a:miter lim="800000"/>
              <a:headEnd/>
              <a:tailEnd/>
            </a:ln>
          </p:spPr>
          <p:txBody>
            <a:bodyPr wrap="none" anchor="ctr"/>
            <a:lstStyle/>
            <a:p>
              <a:endParaRPr lang="en-US"/>
            </a:p>
          </p:txBody>
        </p:sp>
        <p:sp>
          <p:nvSpPr>
            <p:cNvPr id="44" name="Line 4"/>
            <p:cNvSpPr>
              <a:spLocks noChangeShapeType="1"/>
            </p:cNvSpPr>
            <p:nvPr/>
          </p:nvSpPr>
          <p:spPr bwMode="auto">
            <a:xfrm>
              <a:off x="1930" y="1680"/>
              <a:ext cx="1" cy="192"/>
            </a:xfrm>
            <a:prstGeom prst="line">
              <a:avLst/>
            </a:prstGeom>
            <a:noFill/>
            <a:ln w="2844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45" name="Line 5"/>
            <p:cNvSpPr>
              <a:spLocks noChangeShapeType="1"/>
            </p:cNvSpPr>
            <p:nvPr/>
          </p:nvSpPr>
          <p:spPr bwMode="auto">
            <a:xfrm>
              <a:off x="1834" y="1776"/>
              <a:ext cx="192" cy="1"/>
            </a:xfrm>
            <a:prstGeom prst="line">
              <a:avLst/>
            </a:prstGeom>
            <a:noFill/>
            <a:ln w="2844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grpSp>
      <p:grpSp>
        <p:nvGrpSpPr>
          <p:cNvPr id="46" name="Group 6"/>
          <p:cNvGrpSpPr>
            <a:grpSpLocks/>
          </p:cNvGrpSpPr>
          <p:nvPr/>
        </p:nvGrpSpPr>
        <p:grpSpPr bwMode="auto">
          <a:xfrm>
            <a:off x="6242050" y="2252663"/>
            <a:ext cx="455613" cy="455612"/>
            <a:chOff x="4090" y="1632"/>
            <a:chExt cx="287" cy="287"/>
          </a:xfrm>
        </p:grpSpPr>
        <p:sp>
          <p:nvSpPr>
            <p:cNvPr id="47" name="Oval 7"/>
            <p:cNvSpPr>
              <a:spLocks noChangeArrowheads="1"/>
            </p:cNvSpPr>
            <p:nvPr/>
          </p:nvSpPr>
          <p:spPr bwMode="auto">
            <a:xfrm>
              <a:off x="4090" y="1632"/>
              <a:ext cx="288" cy="288"/>
            </a:xfrm>
            <a:prstGeom prst="ellipse">
              <a:avLst/>
            </a:prstGeom>
            <a:solidFill>
              <a:srgbClr val="FFFFFF"/>
            </a:solidFill>
            <a:ln w="12600">
              <a:solidFill>
                <a:srgbClr val="000000"/>
              </a:solidFill>
              <a:miter lim="800000"/>
              <a:headEnd/>
              <a:tailEnd/>
            </a:ln>
          </p:spPr>
          <p:txBody>
            <a:bodyPr wrap="none" anchor="ctr"/>
            <a:lstStyle/>
            <a:p>
              <a:endParaRPr lang="en-US"/>
            </a:p>
          </p:txBody>
        </p:sp>
        <p:sp>
          <p:nvSpPr>
            <p:cNvPr id="48" name="Line 8"/>
            <p:cNvSpPr>
              <a:spLocks noChangeShapeType="1"/>
            </p:cNvSpPr>
            <p:nvPr/>
          </p:nvSpPr>
          <p:spPr bwMode="auto">
            <a:xfrm>
              <a:off x="4234" y="1680"/>
              <a:ext cx="1" cy="192"/>
            </a:xfrm>
            <a:prstGeom prst="line">
              <a:avLst/>
            </a:prstGeom>
            <a:noFill/>
            <a:ln w="2844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49" name="Line 9"/>
            <p:cNvSpPr>
              <a:spLocks noChangeShapeType="1"/>
            </p:cNvSpPr>
            <p:nvPr/>
          </p:nvSpPr>
          <p:spPr bwMode="auto">
            <a:xfrm>
              <a:off x="4138" y="1776"/>
              <a:ext cx="192" cy="1"/>
            </a:xfrm>
            <a:prstGeom prst="line">
              <a:avLst/>
            </a:prstGeom>
            <a:noFill/>
            <a:ln w="2844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grpSp>
      <p:sp>
        <p:nvSpPr>
          <p:cNvPr id="50" name="Line 10"/>
          <p:cNvSpPr>
            <a:spLocks noChangeShapeType="1"/>
          </p:cNvSpPr>
          <p:nvPr/>
        </p:nvSpPr>
        <p:spPr bwMode="auto">
          <a:xfrm>
            <a:off x="1441450" y="2481263"/>
            <a:ext cx="1143000" cy="1587"/>
          </a:xfrm>
          <a:prstGeom prst="line">
            <a:avLst/>
          </a:prstGeom>
          <a:noFill/>
          <a:ln w="28440">
            <a:solidFill>
              <a:srgbClr val="000000"/>
            </a:solidFill>
            <a:miter lim="800000"/>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51" name="Line 11"/>
          <p:cNvSpPr>
            <a:spLocks noChangeShapeType="1"/>
          </p:cNvSpPr>
          <p:nvPr/>
        </p:nvSpPr>
        <p:spPr bwMode="auto">
          <a:xfrm>
            <a:off x="3041650" y="2481263"/>
            <a:ext cx="3200400" cy="1587"/>
          </a:xfrm>
          <a:prstGeom prst="line">
            <a:avLst/>
          </a:prstGeom>
          <a:noFill/>
          <a:ln w="28440">
            <a:solidFill>
              <a:srgbClr val="000000"/>
            </a:solidFill>
            <a:miter lim="800000"/>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52" name="Line 12"/>
          <p:cNvSpPr>
            <a:spLocks noChangeShapeType="1"/>
          </p:cNvSpPr>
          <p:nvPr/>
        </p:nvSpPr>
        <p:spPr bwMode="auto">
          <a:xfrm>
            <a:off x="6699250" y="2481263"/>
            <a:ext cx="1143000" cy="1587"/>
          </a:xfrm>
          <a:prstGeom prst="line">
            <a:avLst/>
          </a:prstGeom>
          <a:noFill/>
          <a:ln w="28440">
            <a:solidFill>
              <a:srgbClr val="000000"/>
            </a:solidFill>
            <a:miter lim="800000"/>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53" name="Line 13"/>
          <p:cNvSpPr>
            <a:spLocks noChangeShapeType="1"/>
          </p:cNvSpPr>
          <p:nvPr/>
        </p:nvSpPr>
        <p:spPr bwMode="auto">
          <a:xfrm>
            <a:off x="2813050" y="1643063"/>
            <a:ext cx="1588" cy="609600"/>
          </a:xfrm>
          <a:prstGeom prst="line">
            <a:avLst/>
          </a:prstGeom>
          <a:noFill/>
          <a:ln w="28440">
            <a:solidFill>
              <a:srgbClr val="000000"/>
            </a:solidFill>
            <a:miter lim="800000"/>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54" name="Line 14"/>
          <p:cNvSpPr>
            <a:spLocks noChangeShapeType="1"/>
          </p:cNvSpPr>
          <p:nvPr/>
        </p:nvSpPr>
        <p:spPr bwMode="auto">
          <a:xfrm>
            <a:off x="6470650" y="1643063"/>
            <a:ext cx="1588" cy="609600"/>
          </a:xfrm>
          <a:prstGeom prst="line">
            <a:avLst/>
          </a:prstGeom>
          <a:noFill/>
          <a:ln w="28440">
            <a:solidFill>
              <a:srgbClr val="000000"/>
            </a:solidFill>
            <a:miter lim="800000"/>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55" name="Text Box 15"/>
          <p:cNvSpPr txBox="1">
            <a:spLocks noChangeArrowheads="1"/>
          </p:cNvSpPr>
          <p:nvPr/>
        </p:nvSpPr>
        <p:spPr bwMode="auto">
          <a:xfrm>
            <a:off x="1431925" y="1938338"/>
            <a:ext cx="4064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lIns="90000" tIns="46800" rIns="90000" bIns="46800">
            <a:spAutoFit/>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9pPr>
          </a:lstStyle>
          <a:p>
            <a:pPr eaLnBrk="1" hangingPunct="1">
              <a:buFont typeface="Times New Roman" pitchFamily="18" charset="0"/>
              <a:buNone/>
            </a:pPr>
            <a:r>
              <a:rPr lang="en-GB" sz="2800" i="1">
                <a:solidFill>
                  <a:srgbClr val="000000"/>
                </a:solidFill>
                <a:latin typeface="Times New Roman" pitchFamily="18" charset="0"/>
              </a:rPr>
              <a:t>x</a:t>
            </a:r>
            <a:r>
              <a:rPr lang="en-GB" sz="2800" i="1" baseline="-25000">
                <a:solidFill>
                  <a:srgbClr val="000000"/>
                </a:solidFill>
                <a:latin typeface="Times New Roman" pitchFamily="18" charset="0"/>
              </a:rPr>
              <a:t>i</a:t>
            </a:r>
          </a:p>
        </p:txBody>
      </p:sp>
      <p:sp>
        <p:nvSpPr>
          <p:cNvPr id="56" name="Text Box 16"/>
          <p:cNvSpPr txBox="1">
            <a:spLocks noChangeArrowheads="1"/>
          </p:cNvSpPr>
          <p:nvPr/>
        </p:nvSpPr>
        <p:spPr bwMode="auto">
          <a:xfrm>
            <a:off x="7162800" y="1947863"/>
            <a:ext cx="4064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lIns="90000" tIns="46800" rIns="90000" bIns="46800">
            <a:spAutoFit/>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9pPr>
          </a:lstStyle>
          <a:p>
            <a:pPr eaLnBrk="1" hangingPunct="1">
              <a:buFont typeface="Times New Roman" pitchFamily="18" charset="0"/>
              <a:buNone/>
            </a:pPr>
            <a:r>
              <a:rPr lang="en-GB" sz="2800" i="1">
                <a:solidFill>
                  <a:srgbClr val="000000"/>
                </a:solidFill>
                <a:latin typeface="Times New Roman" pitchFamily="18" charset="0"/>
              </a:rPr>
              <a:t>x</a:t>
            </a:r>
            <a:r>
              <a:rPr lang="en-GB" sz="2800" i="1" baseline="-25000">
                <a:solidFill>
                  <a:srgbClr val="000000"/>
                </a:solidFill>
                <a:latin typeface="Times New Roman" pitchFamily="18" charset="0"/>
              </a:rPr>
              <a:t>i</a:t>
            </a:r>
          </a:p>
        </p:txBody>
      </p:sp>
      <p:sp>
        <p:nvSpPr>
          <p:cNvPr id="57" name="Text Box 17"/>
          <p:cNvSpPr txBox="1">
            <a:spLocks noChangeArrowheads="1"/>
          </p:cNvSpPr>
          <p:nvPr/>
        </p:nvSpPr>
        <p:spPr bwMode="auto">
          <a:xfrm>
            <a:off x="4343400" y="1947863"/>
            <a:ext cx="4064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lIns="90000" tIns="46800" rIns="90000" bIns="46800">
            <a:spAutoFit/>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9pPr>
          </a:lstStyle>
          <a:p>
            <a:pPr eaLnBrk="1" hangingPunct="1">
              <a:buFont typeface="Times New Roman" pitchFamily="18" charset="0"/>
              <a:buNone/>
            </a:pPr>
            <a:r>
              <a:rPr lang="en-GB" sz="2800" i="1">
                <a:solidFill>
                  <a:srgbClr val="000000"/>
                </a:solidFill>
                <a:latin typeface="Times New Roman" pitchFamily="18" charset="0"/>
              </a:rPr>
              <a:t>y</a:t>
            </a:r>
            <a:r>
              <a:rPr lang="en-GB" sz="2800" i="1" baseline="-25000">
                <a:solidFill>
                  <a:srgbClr val="000000"/>
                </a:solidFill>
                <a:latin typeface="Times New Roman" pitchFamily="18" charset="0"/>
              </a:rPr>
              <a:t>i</a:t>
            </a:r>
          </a:p>
        </p:txBody>
      </p:sp>
      <p:sp>
        <p:nvSpPr>
          <p:cNvPr id="58" name="Text Box 18"/>
          <p:cNvSpPr txBox="1">
            <a:spLocks noChangeArrowheads="1"/>
          </p:cNvSpPr>
          <p:nvPr/>
        </p:nvSpPr>
        <p:spPr bwMode="auto">
          <a:xfrm>
            <a:off x="2643188" y="1143000"/>
            <a:ext cx="4064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lIns="90000" tIns="46800" rIns="90000" bIns="46800">
            <a:spAutoFit/>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9pPr>
          </a:lstStyle>
          <a:p>
            <a:pPr eaLnBrk="1" hangingPunct="1">
              <a:buFont typeface="Times New Roman" pitchFamily="18" charset="0"/>
              <a:buNone/>
            </a:pPr>
            <a:r>
              <a:rPr lang="en-GB" sz="2800" i="1">
                <a:solidFill>
                  <a:srgbClr val="000000"/>
                </a:solidFill>
                <a:latin typeface="Times New Roman" pitchFamily="18" charset="0"/>
              </a:rPr>
              <a:t>k</a:t>
            </a:r>
            <a:r>
              <a:rPr lang="en-GB" sz="2800" i="1" baseline="-25000">
                <a:solidFill>
                  <a:srgbClr val="000000"/>
                </a:solidFill>
                <a:latin typeface="Times New Roman" pitchFamily="18" charset="0"/>
              </a:rPr>
              <a:t>i</a:t>
            </a:r>
          </a:p>
        </p:txBody>
      </p:sp>
      <p:sp>
        <p:nvSpPr>
          <p:cNvPr id="59" name="Text Box 19"/>
          <p:cNvSpPr txBox="1">
            <a:spLocks noChangeArrowheads="1"/>
          </p:cNvSpPr>
          <p:nvPr/>
        </p:nvSpPr>
        <p:spPr bwMode="auto">
          <a:xfrm>
            <a:off x="6286500" y="1143000"/>
            <a:ext cx="4064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lIns="90000" tIns="46800" rIns="90000" bIns="46800">
            <a:spAutoFit/>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9pPr>
          </a:lstStyle>
          <a:p>
            <a:pPr eaLnBrk="1" hangingPunct="1">
              <a:buFont typeface="Times New Roman" pitchFamily="18" charset="0"/>
              <a:buNone/>
            </a:pPr>
            <a:r>
              <a:rPr lang="en-GB" sz="2800" i="1">
                <a:solidFill>
                  <a:srgbClr val="000000"/>
                </a:solidFill>
                <a:latin typeface="Times New Roman" pitchFamily="18" charset="0"/>
              </a:rPr>
              <a:t>k</a:t>
            </a:r>
            <a:r>
              <a:rPr lang="en-GB" sz="2800" i="1" baseline="-25000">
                <a:solidFill>
                  <a:srgbClr val="000000"/>
                </a:solidFill>
                <a:latin typeface="Times New Roman" pitchFamily="18" charset="0"/>
              </a:rPr>
              <a:t>i</a:t>
            </a:r>
          </a:p>
        </p:txBody>
      </p:sp>
      <p:sp>
        <p:nvSpPr>
          <p:cNvPr id="60" name="Text Box 20"/>
          <p:cNvSpPr txBox="1">
            <a:spLocks noChangeArrowheads="1"/>
          </p:cNvSpPr>
          <p:nvPr/>
        </p:nvSpPr>
        <p:spPr bwMode="auto">
          <a:xfrm>
            <a:off x="1198563" y="2590800"/>
            <a:ext cx="80486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lIns="90000" tIns="46800" rIns="90000" bIns="46800">
            <a:spAutoFit/>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9pPr>
          </a:lstStyle>
          <a:p>
            <a:pPr eaLnBrk="1" hangingPunct="1">
              <a:buFont typeface="Tahoma" pitchFamily="34" charset="0"/>
              <a:buNone/>
            </a:pPr>
            <a:r>
              <a:rPr lang="en-GB">
                <a:solidFill>
                  <a:srgbClr val="000000"/>
                </a:solidFill>
                <a:latin typeface="Tahoma" pitchFamily="34" charset="0"/>
              </a:rPr>
              <a:t>Alice</a:t>
            </a:r>
          </a:p>
        </p:txBody>
      </p:sp>
      <p:sp>
        <p:nvSpPr>
          <p:cNvPr id="61" name="Text Box 21"/>
          <p:cNvSpPr txBox="1">
            <a:spLocks noChangeArrowheads="1"/>
          </p:cNvSpPr>
          <p:nvPr/>
        </p:nvSpPr>
        <p:spPr bwMode="auto">
          <a:xfrm>
            <a:off x="7462838" y="2633663"/>
            <a:ext cx="6953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lIns="90000" tIns="46800" rIns="90000" bIns="46800">
            <a:spAutoFit/>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9pPr>
          </a:lstStyle>
          <a:p>
            <a:pPr eaLnBrk="1" hangingPunct="1">
              <a:buFont typeface="Tahoma" pitchFamily="34" charset="0"/>
              <a:buNone/>
            </a:pPr>
            <a:r>
              <a:rPr lang="en-GB">
                <a:solidFill>
                  <a:srgbClr val="000000"/>
                </a:solidFill>
                <a:latin typeface="Tahoma" pitchFamily="34" charset="0"/>
              </a:rPr>
              <a:t>Bob</a:t>
            </a:r>
          </a:p>
        </p:txBody>
      </p:sp>
      <p:sp>
        <p:nvSpPr>
          <p:cNvPr id="62" name="Text Box 22"/>
          <p:cNvSpPr txBox="1">
            <a:spLocks noChangeArrowheads="1"/>
          </p:cNvSpPr>
          <p:nvPr/>
        </p:nvSpPr>
        <p:spPr bwMode="auto">
          <a:xfrm>
            <a:off x="2951163" y="2598738"/>
            <a:ext cx="85883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lIns="90000" tIns="46800" rIns="90000" bIns="46800">
            <a:spAutoFit/>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9pPr>
          </a:lstStyle>
          <a:p>
            <a:pPr eaLnBrk="1" hangingPunct="1">
              <a:buFont typeface="Times New Roman" pitchFamily="18" charset="0"/>
              <a:buNone/>
            </a:pPr>
            <a:r>
              <a:rPr lang="en-GB" b="1">
                <a:solidFill>
                  <a:srgbClr val="000000"/>
                </a:solidFill>
                <a:latin typeface="Times New Roman" pitchFamily="18" charset="0"/>
              </a:rPr>
              <a:t>XOR</a:t>
            </a:r>
          </a:p>
        </p:txBody>
      </p:sp>
      <p:sp>
        <p:nvSpPr>
          <p:cNvPr id="63" name="Text Box 23"/>
          <p:cNvSpPr txBox="1">
            <a:spLocks noChangeArrowheads="1"/>
          </p:cNvSpPr>
          <p:nvPr/>
        </p:nvSpPr>
        <p:spPr bwMode="auto">
          <a:xfrm>
            <a:off x="5481638" y="2557463"/>
            <a:ext cx="85883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lIns="90000" tIns="46800" rIns="90000" bIns="46800">
            <a:spAutoFit/>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9pPr>
          </a:lstStyle>
          <a:p>
            <a:pPr eaLnBrk="1" hangingPunct="1">
              <a:buFont typeface="Times New Roman" pitchFamily="18" charset="0"/>
              <a:buNone/>
            </a:pPr>
            <a:r>
              <a:rPr lang="en-GB" b="1">
                <a:solidFill>
                  <a:srgbClr val="000000"/>
                </a:solidFill>
                <a:latin typeface="Times New Roman" pitchFamily="18" charset="0"/>
              </a:rPr>
              <a:t>XOR</a:t>
            </a:r>
          </a:p>
        </p:txBody>
      </p:sp>
      <p:grpSp>
        <p:nvGrpSpPr>
          <p:cNvPr id="64" name="Group 61"/>
          <p:cNvGrpSpPr>
            <a:grpSpLocks/>
          </p:cNvGrpSpPr>
          <p:nvPr/>
        </p:nvGrpSpPr>
        <p:grpSpPr bwMode="auto">
          <a:xfrm>
            <a:off x="1763713" y="1795463"/>
            <a:ext cx="774700" cy="838200"/>
            <a:chOff x="1269" y="1344"/>
            <a:chExt cx="488" cy="528"/>
          </a:xfrm>
        </p:grpSpPr>
        <p:sp>
          <p:nvSpPr>
            <p:cNvPr id="65" name="Line 62"/>
            <p:cNvSpPr>
              <a:spLocks noChangeShapeType="1"/>
            </p:cNvSpPr>
            <p:nvPr/>
          </p:nvSpPr>
          <p:spPr bwMode="auto">
            <a:xfrm flipH="1">
              <a:off x="1391" y="1680"/>
              <a:ext cx="146" cy="192"/>
            </a:xfrm>
            <a:prstGeom prst="line">
              <a:avLst/>
            </a:prstGeom>
            <a:noFill/>
            <a:ln w="936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66" name="Text Box 63"/>
            <p:cNvSpPr txBox="1">
              <a:spLocks noChangeArrowheads="1"/>
            </p:cNvSpPr>
            <p:nvPr/>
          </p:nvSpPr>
          <p:spPr bwMode="auto">
            <a:xfrm>
              <a:off x="1269" y="1344"/>
              <a:ext cx="488" cy="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lIns="90000" tIns="46800" rIns="90000" bIns="46800">
              <a:spAutoFit/>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9pPr>
            </a:lstStyle>
            <a:p>
              <a:pPr algn="ctr" eaLnBrk="1" hangingPunct="1"/>
              <a:r>
                <a:rPr lang="en-GB" sz="1400">
                  <a:solidFill>
                    <a:srgbClr val="000000"/>
                  </a:solidFill>
                </a:rPr>
                <a:t>1 bit or </a:t>
              </a:r>
            </a:p>
            <a:p>
              <a:pPr algn="ctr" eaLnBrk="1" hangingPunct="1"/>
              <a:r>
                <a:rPr lang="en-GB" sz="1400">
                  <a:solidFill>
                    <a:srgbClr val="000000"/>
                  </a:solidFill>
                </a:rPr>
                <a:t>byte</a:t>
              </a:r>
            </a:p>
          </p:txBody>
        </p:sp>
      </p:grpSp>
      <p:grpSp>
        <p:nvGrpSpPr>
          <p:cNvPr id="67" name="Group 64"/>
          <p:cNvGrpSpPr>
            <a:grpSpLocks/>
          </p:cNvGrpSpPr>
          <p:nvPr/>
        </p:nvGrpSpPr>
        <p:grpSpPr bwMode="auto">
          <a:xfrm>
            <a:off x="3241675" y="1795463"/>
            <a:ext cx="774700" cy="838200"/>
            <a:chOff x="2200" y="1344"/>
            <a:chExt cx="488" cy="528"/>
          </a:xfrm>
        </p:grpSpPr>
        <p:sp>
          <p:nvSpPr>
            <p:cNvPr id="68" name="Line 65"/>
            <p:cNvSpPr>
              <a:spLocks noChangeShapeType="1"/>
            </p:cNvSpPr>
            <p:nvPr/>
          </p:nvSpPr>
          <p:spPr bwMode="auto">
            <a:xfrm flipH="1">
              <a:off x="2322" y="1680"/>
              <a:ext cx="146" cy="192"/>
            </a:xfrm>
            <a:prstGeom prst="line">
              <a:avLst/>
            </a:prstGeom>
            <a:noFill/>
            <a:ln w="936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69" name="Text Box 66"/>
            <p:cNvSpPr txBox="1">
              <a:spLocks noChangeArrowheads="1"/>
            </p:cNvSpPr>
            <p:nvPr/>
          </p:nvSpPr>
          <p:spPr bwMode="auto">
            <a:xfrm>
              <a:off x="2200" y="1344"/>
              <a:ext cx="488" cy="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lIns="90000" tIns="46800" rIns="90000" bIns="46800">
              <a:spAutoFit/>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9pPr>
            </a:lstStyle>
            <a:p>
              <a:pPr algn="ctr" eaLnBrk="1" hangingPunct="1"/>
              <a:r>
                <a:rPr lang="en-GB" sz="1400">
                  <a:solidFill>
                    <a:srgbClr val="000000"/>
                  </a:solidFill>
                </a:rPr>
                <a:t>1 bit or </a:t>
              </a:r>
            </a:p>
            <a:p>
              <a:pPr algn="ctr" eaLnBrk="1" hangingPunct="1"/>
              <a:r>
                <a:rPr lang="en-GB" sz="1400">
                  <a:solidFill>
                    <a:srgbClr val="000000"/>
                  </a:solidFill>
                </a:rPr>
                <a:t>byte</a:t>
              </a:r>
            </a:p>
          </p:txBody>
        </p:sp>
      </p:grpSp>
      <p:grpSp>
        <p:nvGrpSpPr>
          <p:cNvPr id="70" name="Group 67"/>
          <p:cNvGrpSpPr>
            <a:grpSpLocks/>
          </p:cNvGrpSpPr>
          <p:nvPr/>
        </p:nvGrpSpPr>
        <p:grpSpPr bwMode="auto">
          <a:xfrm>
            <a:off x="6607175" y="1795463"/>
            <a:ext cx="774700" cy="838200"/>
            <a:chOff x="4320" y="1344"/>
            <a:chExt cx="488" cy="528"/>
          </a:xfrm>
        </p:grpSpPr>
        <p:sp>
          <p:nvSpPr>
            <p:cNvPr id="71" name="Line 68"/>
            <p:cNvSpPr>
              <a:spLocks noChangeShapeType="1"/>
            </p:cNvSpPr>
            <p:nvPr/>
          </p:nvSpPr>
          <p:spPr bwMode="auto">
            <a:xfrm flipH="1">
              <a:off x="4442" y="1680"/>
              <a:ext cx="146" cy="192"/>
            </a:xfrm>
            <a:prstGeom prst="line">
              <a:avLst/>
            </a:prstGeom>
            <a:noFill/>
            <a:ln w="936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72" name="Text Box 69"/>
            <p:cNvSpPr txBox="1">
              <a:spLocks noChangeArrowheads="1"/>
            </p:cNvSpPr>
            <p:nvPr/>
          </p:nvSpPr>
          <p:spPr bwMode="auto">
            <a:xfrm>
              <a:off x="4320" y="1344"/>
              <a:ext cx="488" cy="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lIns="90000" tIns="46800" rIns="90000" bIns="46800">
              <a:spAutoFit/>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1pPr>
              <a:lvl2pPr marL="742950" indent="-28575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2pPr>
              <a:lvl3pPr marL="11430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3pPr>
              <a:lvl4pPr marL="16002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4pPr>
              <a:lvl5pPr marL="2057400" indent="-228600"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pitchFamily="34" charset="0"/>
                  <a:cs typeface="Arial" pitchFamily="34" charset="0"/>
                </a:defRPr>
              </a:lvl9pPr>
            </a:lstStyle>
            <a:p>
              <a:pPr algn="ctr" eaLnBrk="1" hangingPunct="1"/>
              <a:r>
                <a:rPr lang="en-GB" sz="1400">
                  <a:solidFill>
                    <a:srgbClr val="000000"/>
                  </a:solidFill>
                </a:rPr>
                <a:t>1 bit or </a:t>
              </a:r>
            </a:p>
            <a:p>
              <a:pPr algn="ctr" eaLnBrk="1" hangingPunct="1"/>
              <a:r>
                <a:rPr lang="en-GB" sz="1400">
                  <a:solidFill>
                    <a:srgbClr val="000000"/>
                  </a:solidFill>
                </a:rPr>
                <a:t>byte</a:t>
              </a:r>
            </a:p>
          </p:txBody>
        </p:sp>
      </p:grpSp>
    </p:spTree>
    <p:extLst>
      <p:ext uri="{BB962C8B-B14F-4D97-AF65-F5344CB8AC3E}">
        <p14:creationId xmlns:p14="http://schemas.microsoft.com/office/powerpoint/2010/main" val="102622304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Linear Feedback Shift Registers (LFSRs</a:t>
            </a:r>
            <a:r>
              <a:rPr lang="en-GB" dirty="0" smtClean="0"/>
              <a:t>)</a:t>
            </a:r>
            <a:endParaRPr lang="en-US" dirty="0"/>
          </a:p>
        </p:txBody>
      </p:sp>
      <p:sp>
        <p:nvSpPr>
          <p:cNvPr id="3" name="Slide Number Placeholder 2"/>
          <p:cNvSpPr>
            <a:spLocks noGrp="1"/>
          </p:cNvSpPr>
          <p:nvPr>
            <p:ph type="sldNum" sz="quarter" idx="12"/>
          </p:nvPr>
        </p:nvSpPr>
        <p:spPr/>
        <p:txBody>
          <a:bodyPr/>
          <a:lstStyle/>
          <a:p>
            <a:fld id="{B6F15528-21DE-4FAA-801E-634DDDAF4B2B}" type="slidenum">
              <a:rPr lang="en-US" smtClean="0"/>
              <a:pPr/>
              <a:t>9</a:t>
            </a:fld>
            <a:endParaRPr lang="en-US"/>
          </a:p>
        </p:txBody>
      </p:sp>
      <p:sp>
        <p:nvSpPr>
          <p:cNvPr id="4" name="Content Placeholder 3"/>
          <p:cNvSpPr>
            <a:spLocks noGrp="1"/>
          </p:cNvSpPr>
          <p:nvPr>
            <p:ph sz="quarter" idx="1"/>
          </p:nvPr>
        </p:nvSpPr>
        <p:spPr/>
        <p:txBody>
          <a:bodyPr>
            <a:normAutofit/>
          </a:bodyPr>
          <a:lstStyle/>
          <a:p>
            <a:pPr>
              <a:lnSpc>
                <a:spcPct val="97000"/>
              </a:lnSpc>
            </a:pPr>
            <a:r>
              <a:rPr lang="en-GB" sz="2400" dirty="0" smtClean="0"/>
              <a:t>One method </a:t>
            </a:r>
            <a:r>
              <a:rPr lang="en-GB" sz="2400" dirty="0"/>
              <a:t>of generating the “key stream</a:t>
            </a:r>
            <a:r>
              <a:rPr lang="en-GB" sz="2400" dirty="0" smtClean="0"/>
              <a:t>”</a:t>
            </a:r>
            <a:endParaRPr lang="en-GB" sz="2400" dirty="0"/>
          </a:p>
          <a:p>
            <a:pPr>
              <a:lnSpc>
                <a:spcPct val="97000"/>
              </a:lnSpc>
            </a:pPr>
            <a:r>
              <a:rPr lang="en-US" sz="2400" dirty="0" smtClean="0"/>
              <a:t>As </a:t>
            </a:r>
            <a:r>
              <a:rPr lang="en-US" sz="2400" dirty="0"/>
              <a:t>the name implies, LFSRs are linear</a:t>
            </a:r>
          </a:p>
          <a:p>
            <a:pPr lvl="1">
              <a:lnSpc>
                <a:spcPct val="97000"/>
              </a:lnSpc>
            </a:pPr>
            <a:r>
              <a:rPr lang="en-US" sz="2000" dirty="0"/>
              <a:t>If you know the current state, you can predict the next </a:t>
            </a:r>
            <a:r>
              <a:rPr lang="en-US" sz="2000" dirty="0" smtClean="0"/>
              <a:t>state</a:t>
            </a:r>
            <a:endParaRPr lang="en-US" sz="2000" dirty="0"/>
          </a:p>
          <a:p>
            <a:pPr lvl="1">
              <a:lnSpc>
                <a:spcPct val="97000"/>
              </a:lnSpc>
            </a:pPr>
            <a:r>
              <a:rPr lang="en-US" sz="2000" dirty="0"/>
              <a:t>Linear properties make them easy to break given enough information (</a:t>
            </a:r>
            <a:r>
              <a:rPr lang="en-US" sz="2000" dirty="0" smtClean="0"/>
              <a:t>2*n </a:t>
            </a:r>
            <a:r>
              <a:rPr lang="en-US" sz="2000" dirty="0"/>
              <a:t>plaintext – cipher text pairs)</a:t>
            </a:r>
          </a:p>
          <a:p>
            <a:pPr>
              <a:lnSpc>
                <a:spcPct val="97000"/>
              </a:lnSpc>
            </a:pPr>
            <a:r>
              <a:rPr lang="en-US" sz="2400" dirty="0"/>
              <a:t>Uses a simple XOR to generate key stream</a:t>
            </a:r>
          </a:p>
          <a:p>
            <a:pPr lvl="1">
              <a:lnSpc>
                <a:spcPct val="97000"/>
              </a:lnSpc>
            </a:pPr>
            <a:r>
              <a:rPr lang="en-US" sz="2000" dirty="0"/>
              <a:t>XOR the key stream with information to </a:t>
            </a:r>
            <a:r>
              <a:rPr lang="en-US" sz="2000" dirty="0" smtClean="0"/>
              <a:t>encrypt</a:t>
            </a:r>
            <a:endParaRPr lang="en-US" sz="2000" dirty="0"/>
          </a:p>
          <a:p>
            <a:pPr>
              <a:lnSpc>
                <a:spcPct val="97000"/>
              </a:lnSpc>
            </a:pPr>
            <a:r>
              <a:rPr lang="en-US" sz="2400" dirty="0"/>
              <a:t>Starts with a “seed” or Initial Vector (IV)</a:t>
            </a:r>
          </a:p>
          <a:p>
            <a:pPr>
              <a:lnSpc>
                <a:spcPct val="97000"/>
              </a:lnSpc>
            </a:pPr>
            <a:r>
              <a:rPr lang="en-US" sz="2400" dirty="0"/>
              <a:t>Have a finite number of states</a:t>
            </a:r>
          </a:p>
          <a:p>
            <a:pPr lvl="1">
              <a:lnSpc>
                <a:spcPct val="97000"/>
              </a:lnSpc>
            </a:pPr>
            <a:r>
              <a:rPr lang="en-US" sz="2000" dirty="0"/>
              <a:t>Eventually repeat</a:t>
            </a:r>
          </a:p>
          <a:p>
            <a:pPr lvl="1">
              <a:lnSpc>
                <a:spcPct val="97000"/>
              </a:lnSpc>
            </a:pPr>
            <a:r>
              <a:rPr lang="en-US" sz="2000" dirty="0"/>
              <a:t>Have a maximum period (or cycle) of 2</a:t>
            </a:r>
            <a:r>
              <a:rPr lang="en-US" sz="2000" baseline="30000" dirty="0"/>
              <a:t>n</a:t>
            </a:r>
            <a:r>
              <a:rPr lang="en-US" sz="2000" dirty="0"/>
              <a:t> – 1 where n is the number of “registers”</a:t>
            </a:r>
          </a:p>
          <a:p>
            <a:pPr lvl="1">
              <a:lnSpc>
                <a:spcPct val="97000"/>
              </a:lnSpc>
            </a:pPr>
            <a:r>
              <a:rPr lang="en-US" sz="2000" dirty="0"/>
              <a:t>Not all </a:t>
            </a:r>
            <a:r>
              <a:rPr lang="en-US" sz="2000" dirty="0" smtClean="0"/>
              <a:t>LFSRs </a:t>
            </a:r>
            <a:r>
              <a:rPr lang="en-US" sz="2000" dirty="0"/>
              <a:t>have the maximum </a:t>
            </a:r>
            <a:r>
              <a:rPr lang="en-US" sz="2000" dirty="0" smtClean="0"/>
              <a:t>length</a:t>
            </a:r>
            <a:endParaRPr lang="en-US" sz="2000" dirty="0"/>
          </a:p>
          <a:p>
            <a:pPr lvl="1">
              <a:lnSpc>
                <a:spcPct val="97000"/>
              </a:lnSpc>
            </a:pPr>
            <a:endParaRPr lang="en-US" sz="2000" dirty="0"/>
          </a:p>
          <a:p>
            <a:endParaRPr lang="en-US" dirty="0"/>
          </a:p>
        </p:txBody>
      </p:sp>
    </p:spTree>
    <p:extLst>
      <p:ext uri="{BB962C8B-B14F-4D97-AF65-F5344CB8AC3E}">
        <p14:creationId xmlns:p14="http://schemas.microsoft.com/office/powerpoint/2010/main" val="10262230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Effect transition="in" filter="fade">
                                      <p:cBhvr>
                                        <p:cTn id="7" dur="500"/>
                                        <p:tgtEl>
                                          <p:spTgt spid="4">
                                            <p:txEl>
                                              <p:pRg st="1" end="1"/>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4">
                                            <p:txEl>
                                              <p:pRg st="2" end="2"/>
                                            </p:txEl>
                                          </p:spTgt>
                                        </p:tgtEl>
                                        <p:attrNameLst>
                                          <p:attrName>style.visibility</p:attrName>
                                        </p:attrNameLst>
                                      </p:cBhvr>
                                      <p:to>
                                        <p:strVal val="visible"/>
                                      </p:to>
                                    </p:set>
                                    <p:animEffect transition="in" filter="fade">
                                      <p:cBhvr>
                                        <p:cTn id="10" dur="500"/>
                                        <p:tgtEl>
                                          <p:spTgt spid="4">
                                            <p:txEl>
                                              <p:pRg st="2" end="2"/>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4">
                                            <p:txEl>
                                              <p:pRg st="3" end="3"/>
                                            </p:txEl>
                                          </p:spTgt>
                                        </p:tgtEl>
                                        <p:attrNameLst>
                                          <p:attrName>style.visibility</p:attrName>
                                        </p:attrNameLst>
                                      </p:cBhvr>
                                      <p:to>
                                        <p:strVal val="visible"/>
                                      </p:to>
                                    </p:set>
                                    <p:animEffect transition="in" filter="fade">
                                      <p:cBhvr>
                                        <p:cTn id="13" dur="500"/>
                                        <p:tgtEl>
                                          <p:spTgt spid="4">
                                            <p:txEl>
                                              <p:pRg st="3" end="3"/>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4">
                                            <p:txEl>
                                              <p:pRg st="4" end="4"/>
                                            </p:txEl>
                                          </p:spTgt>
                                        </p:tgtEl>
                                        <p:attrNameLst>
                                          <p:attrName>style.visibility</p:attrName>
                                        </p:attrNameLst>
                                      </p:cBhvr>
                                      <p:to>
                                        <p:strVal val="visible"/>
                                      </p:to>
                                    </p:set>
                                    <p:animEffect transition="in" filter="fade">
                                      <p:cBhvr>
                                        <p:cTn id="18" dur="500"/>
                                        <p:tgtEl>
                                          <p:spTgt spid="4">
                                            <p:txEl>
                                              <p:pRg st="4" end="4"/>
                                            </p:tx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4">
                                            <p:txEl>
                                              <p:pRg st="5" end="5"/>
                                            </p:txEl>
                                          </p:spTgt>
                                        </p:tgtEl>
                                        <p:attrNameLst>
                                          <p:attrName>style.visibility</p:attrName>
                                        </p:attrNameLst>
                                      </p:cBhvr>
                                      <p:to>
                                        <p:strVal val="visible"/>
                                      </p:to>
                                    </p:set>
                                    <p:animEffect transition="in" filter="fade">
                                      <p:cBhvr>
                                        <p:cTn id="21" dur="500"/>
                                        <p:tgtEl>
                                          <p:spTgt spid="4">
                                            <p:txEl>
                                              <p:pRg st="5" end="5"/>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4">
                                            <p:txEl>
                                              <p:pRg st="6" end="6"/>
                                            </p:txEl>
                                          </p:spTgt>
                                        </p:tgtEl>
                                        <p:attrNameLst>
                                          <p:attrName>style.visibility</p:attrName>
                                        </p:attrNameLst>
                                      </p:cBhvr>
                                      <p:to>
                                        <p:strVal val="visible"/>
                                      </p:to>
                                    </p:set>
                                    <p:animEffect transition="in" filter="fade">
                                      <p:cBhvr>
                                        <p:cTn id="26" dur="500"/>
                                        <p:tgtEl>
                                          <p:spTgt spid="4">
                                            <p:txEl>
                                              <p:pRg st="6" end="6"/>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4">
                                            <p:txEl>
                                              <p:pRg st="7" end="7"/>
                                            </p:txEl>
                                          </p:spTgt>
                                        </p:tgtEl>
                                        <p:attrNameLst>
                                          <p:attrName>style.visibility</p:attrName>
                                        </p:attrNameLst>
                                      </p:cBhvr>
                                      <p:to>
                                        <p:strVal val="visible"/>
                                      </p:to>
                                    </p:set>
                                    <p:animEffect transition="in" filter="fade">
                                      <p:cBhvr>
                                        <p:cTn id="31" dur="500"/>
                                        <p:tgtEl>
                                          <p:spTgt spid="4">
                                            <p:txEl>
                                              <p:pRg st="7" end="7"/>
                                            </p:txEl>
                                          </p:spTgt>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4">
                                            <p:txEl>
                                              <p:pRg st="8" end="8"/>
                                            </p:txEl>
                                          </p:spTgt>
                                        </p:tgtEl>
                                        <p:attrNameLst>
                                          <p:attrName>style.visibility</p:attrName>
                                        </p:attrNameLst>
                                      </p:cBhvr>
                                      <p:to>
                                        <p:strVal val="visible"/>
                                      </p:to>
                                    </p:set>
                                    <p:animEffect transition="in" filter="fade">
                                      <p:cBhvr>
                                        <p:cTn id="34" dur="500"/>
                                        <p:tgtEl>
                                          <p:spTgt spid="4">
                                            <p:txEl>
                                              <p:pRg st="8" end="8"/>
                                            </p:txEl>
                                          </p:spTgt>
                                        </p:tgtEl>
                                      </p:cBhvr>
                                    </p:animEffect>
                                  </p:childTnLst>
                                </p:cTn>
                              </p:par>
                              <p:par>
                                <p:cTn id="35" presetID="10" presetClass="entr" presetSubtype="0" fill="hold" grpId="0" nodeType="withEffect">
                                  <p:stCondLst>
                                    <p:cond delay="0"/>
                                  </p:stCondLst>
                                  <p:childTnLst>
                                    <p:set>
                                      <p:cBhvr>
                                        <p:cTn id="36" dur="1" fill="hold">
                                          <p:stCondLst>
                                            <p:cond delay="0"/>
                                          </p:stCondLst>
                                        </p:cTn>
                                        <p:tgtEl>
                                          <p:spTgt spid="4">
                                            <p:txEl>
                                              <p:pRg st="9" end="9"/>
                                            </p:txEl>
                                          </p:spTgt>
                                        </p:tgtEl>
                                        <p:attrNameLst>
                                          <p:attrName>style.visibility</p:attrName>
                                        </p:attrNameLst>
                                      </p:cBhvr>
                                      <p:to>
                                        <p:strVal val="visible"/>
                                      </p:to>
                                    </p:set>
                                    <p:animEffect transition="in" filter="fade">
                                      <p:cBhvr>
                                        <p:cTn id="37" dur="500"/>
                                        <p:tgtEl>
                                          <p:spTgt spid="4">
                                            <p:txEl>
                                              <p:pRg st="9" end="9"/>
                                            </p:txEl>
                                          </p:spTgt>
                                        </p:tgtEl>
                                      </p:cBhvr>
                                    </p:animEffect>
                                  </p:childTnLst>
                                </p:cTn>
                              </p:par>
                              <p:par>
                                <p:cTn id="38" presetID="10" presetClass="entr" presetSubtype="0" fill="hold" grpId="0" nodeType="withEffect">
                                  <p:stCondLst>
                                    <p:cond delay="0"/>
                                  </p:stCondLst>
                                  <p:childTnLst>
                                    <p:set>
                                      <p:cBhvr>
                                        <p:cTn id="39" dur="1" fill="hold">
                                          <p:stCondLst>
                                            <p:cond delay="0"/>
                                          </p:stCondLst>
                                        </p:cTn>
                                        <p:tgtEl>
                                          <p:spTgt spid="4">
                                            <p:txEl>
                                              <p:pRg st="10" end="10"/>
                                            </p:txEl>
                                          </p:spTgt>
                                        </p:tgtEl>
                                        <p:attrNameLst>
                                          <p:attrName>style.visibility</p:attrName>
                                        </p:attrNameLst>
                                      </p:cBhvr>
                                      <p:to>
                                        <p:strVal val="visible"/>
                                      </p:to>
                                    </p:set>
                                    <p:animEffect transition="in" filter="fade">
                                      <p:cBhvr>
                                        <p:cTn id="40" dur="500"/>
                                        <p:tgtEl>
                                          <p:spTgt spid="4">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gin">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rigin">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2765</TotalTime>
  <Words>6068</Words>
  <Application>Microsoft Office PowerPoint</Application>
  <PresentationFormat>On-screen Show (4:3)</PresentationFormat>
  <Paragraphs>889</Paragraphs>
  <Slides>60</Slides>
  <Notes>19</Notes>
  <HiddenSlides>0</HiddenSlides>
  <MMClips>0</MMClips>
  <ScaleCrop>false</ScaleCrop>
  <HeadingPairs>
    <vt:vector size="4" baseType="variant">
      <vt:variant>
        <vt:lpstr>Theme</vt:lpstr>
      </vt:variant>
      <vt:variant>
        <vt:i4>1</vt:i4>
      </vt:variant>
      <vt:variant>
        <vt:lpstr>Slide Titles</vt:lpstr>
      </vt:variant>
      <vt:variant>
        <vt:i4>60</vt:i4>
      </vt:variant>
    </vt:vector>
  </HeadingPairs>
  <TitlesOfParts>
    <vt:vector size="61" baseType="lpstr">
      <vt:lpstr>Origin</vt:lpstr>
      <vt:lpstr>Cryptography: Modern Symmetric Ciphers</vt:lpstr>
      <vt:lpstr>Outline</vt:lpstr>
      <vt:lpstr>Block Ciphers</vt:lpstr>
      <vt:lpstr>Stream Ciphers</vt:lpstr>
      <vt:lpstr>Autokeyed Vigenere Cipher</vt:lpstr>
      <vt:lpstr>Autokeyed Vigenere Cipher - Encryption</vt:lpstr>
      <vt:lpstr>Autokeyed Vigenere Cipher - Decryption</vt:lpstr>
      <vt:lpstr>Simple Binary Stream Cipher (XOR)‏</vt:lpstr>
      <vt:lpstr>Linear Feedback Shift Registers (LFSRs)</vt:lpstr>
      <vt:lpstr>LFSR - Example</vt:lpstr>
      <vt:lpstr>LFSR - Example</vt:lpstr>
      <vt:lpstr>Modern Conventional Encryption What do we need? (Review)</vt:lpstr>
      <vt:lpstr>Goal of Modern Encryption Schemes</vt:lpstr>
      <vt:lpstr>Modern Block Ciphers</vt:lpstr>
      <vt:lpstr>Requirements of Modern Block Ciphers</vt:lpstr>
      <vt:lpstr>Modern Block Ciphers</vt:lpstr>
      <vt:lpstr>Data Encryption Standard (DES)</vt:lpstr>
      <vt:lpstr>DES History</vt:lpstr>
      <vt:lpstr>DES Design Controversy</vt:lpstr>
      <vt:lpstr>DES Encryption Overview</vt:lpstr>
      <vt:lpstr>DES Encryption Overview</vt:lpstr>
      <vt:lpstr>Initial Permutation (IP)</vt:lpstr>
      <vt:lpstr>Initial Permutation (IP)</vt:lpstr>
      <vt:lpstr>Initial Permutation (IP) and Its Inverse</vt:lpstr>
      <vt:lpstr>Tables for IP and IP-1</vt:lpstr>
      <vt:lpstr>A Round of DES</vt:lpstr>
      <vt:lpstr>The function “f ”</vt:lpstr>
      <vt:lpstr>DES Decryption</vt:lpstr>
      <vt:lpstr>Avalanche Effect </vt:lpstr>
      <vt:lpstr>Actual Cases of Breaking DES </vt:lpstr>
      <vt:lpstr>Strength of DES</vt:lpstr>
      <vt:lpstr>Example</vt:lpstr>
      <vt:lpstr>PowerPoint Presentation</vt:lpstr>
      <vt:lpstr>Strength of DES (2)</vt:lpstr>
      <vt:lpstr>Strength of DES (3)</vt:lpstr>
      <vt:lpstr>Strength of DES (3)</vt:lpstr>
      <vt:lpstr>Block Cipher Design</vt:lpstr>
      <vt:lpstr>Other Block Ciphers</vt:lpstr>
      <vt:lpstr>Double Encryption</vt:lpstr>
      <vt:lpstr>Triple DES</vt:lpstr>
      <vt:lpstr>Double DES</vt:lpstr>
      <vt:lpstr>Meet In The Middle Attack</vt:lpstr>
      <vt:lpstr>Meet In The Middle Attack</vt:lpstr>
      <vt:lpstr>Triple DES</vt:lpstr>
      <vt:lpstr>Alternative form of Triple-DES</vt:lpstr>
      <vt:lpstr>Advanced Encryption Standard (AES)</vt:lpstr>
      <vt:lpstr>AES Requirements</vt:lpstr>
      <vt:lpstr>Rijndael Summary</vt:lpstr>
      <vt:lpstr>AES Basics</vt:lpstr>
      <vt:lpstr>Evaluation Criteria</vt:lpstr>
      <vt:lpstr>Underpinnings of AES</vt:lpstr>
      <vt:lpstr>Stream Ciphers</vt:lpstr>
      <vt:lpstr>Stream Cipher Structure</vt:lpstr>
      <vt:lpstr>Stream Cipher Properties</vt:lpstr>
      <vt:lpstr>RC4</vt:lpstr>
      <vt:lpstr>RC4 Key Schedule </vt:lpstr>
      <vt:lpstr>RC4 Encryption</vt:lpstr>
      <vt:lpstr>RC4 Overview</vt:lpstr>
      <vt:lpstr>RC4 Security</vt:lpstr>
      <vt:lpstr>Preparing for Midterm Exam</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Course Introduction</dc:title>
  <dc:creator>Amir</dc:creator>
  <cp:lastModifiedBy>Amir Masoumzadeh</cp:lastModifiedBy>
  <cp:revision>521</cp:revision>
  <dcterms:created xsi:type="dcterms:W3CDTF">2006-08-16T00:00:00Z</dcterms:created>
  <dcterms:modified xsi:type="dcterms:W3CDTF">2013-02-21T14:10:21Z</dcterms:modified>
</cp:coreProperties>
</file>